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29"/>
  </p:handoutMasterIdLst>
  <p:sldIdLst>
    <p:sldId id="256" r:id="rId2"/>
    <p:sldId id="271" r:id="rId3"/>
    <p:sldId id="330" r:id="rId4"/>
    <p:sldId id="258" r:id="rId5"/>
    <p:sldId id="289" r:id="rId6"/>
    <p:sldId id="260" r:id="rId7"/>
    <p:sldId id="313" r:id="rId8"/>
    <p:sldId id="261" r:id="rId9"/>
    <p:sldId id="292" r:id="rId10"/>
    <p:sldId id="295" r:id="rId11"/>
    <p:sldId id="276" r:id="rId12"/>
    <p:sldId id="277" r:id="rId13"/>
    <p:sldId id="278" r:id="rId14"/>
    <p:sldId id="323" r:id="rId15"/>
    <p:sldId id="324" r:id="rId16"/>
    <p:sldId id="332" r:id="rId17"/>
    <p:sldId id="325" r:id="rId18"/>
    <p:sldId id="333" r:id="rId19"/>
    <p:sldId id="326" r:id="rId20"/>
    <p:sldId id="334" r:id="rId21"/>
    <p:sldId id="327" r:id="rId22"/>
    <p:sldId id="335" r:id="rId23"/>
    <p:sldId id="328" r:id="rId24"/>
    <p:sldId id="336" r:id="rId25"/>
    <p:sldId id="315" r:id="rId26"/>
    <p:sldId id="329" r:id="rId27"/>
    <p:sldId id="331" r:id="rId28"/>
  </p:sldIdLst>
  <p:sldSz cx="9144000" cy="6858000" type="screen4x3"/>
  <p:notesSz cx="7077075" cy="9363075"/>
  <p:embeddedFontLst>
    <p:embeddedFont>
      <p:font typeface="Garamond" pitchFamily="18" charset="0"/>
      <p:regular r:id="rId30"/>
      <p:bold r:id="rId31"/>
      <p:italic r:id="rId3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  <a:srgbClr val="006699"/>
    <a:srgbClr val="006600"/>
    <a:srgbClr val="CC99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 horzBarState="maximized">
    <p:restoredLeft sz="32787"/>
    <p:restoredTop sz="90843" autoAdjust="0"/>
  </p:normalViewPr>
  <p:slideViewPr>
    <p:cSldViewPr snapToGrid="0">
      <p:cViewPr varScale="1">
        <p:scale>
          <a:sx n="114" d="100"/>
          <a:sy n="114" d="100"/>
        </p:scale>
        <p:origin x="-14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01" tIns="47050" rIns="94101" bIns="4705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2" y="0"/>
            <a:ext cx="3066733" cy="46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01" tIns="47050" rIns="94101" bIns="4705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5166"/>
            <a:ext cx="3066733" cy="46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01" tIns="47050" rIns="94101" bIns="4705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2" y="8895166"/>
            <a:ext cx="3066733" cy="46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01" tIns="47050" rIns="94101" bIns="4705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E92F25-24E4-4C34-8132-3A26BA426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99055-376A-4519-BEEC-5AF884F94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70003-279D-4EC3-AF1F-3C2F3A197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A6422-3047-46A8-8C0D-FAD59D214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E818E-DC57-4228-AF21-1A000E9DA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2AB0E-181A-4EC7-9D58-DE5181316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811E0-016C-4345-9541-FE1A868CB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660BF-2843-4D59-9F9C-E8353FE20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0D67-B9CE-46CB-AF68-2AD1DBA1B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6D071-67C8-4156-BA70-16F339D38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C8745-4DB5-4B0D-83B2-9F2C1D880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90AA9-CBEC-4B62-869F-E841B04FE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EA4DC6-5CCE-4476-BF16-0D04A580D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3058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How PAUL </a:t>
            </a:r>
          </a:p>
          <a:p>
            <a:pPr algn="ctr">
              <a:defRPr/>
            </a:pPr>
            <a:r>
              <a:rPr lang="en-US" sz="8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was Successful  </a:t>
            </a:r>
          </a:p>
          <a:p>
            <a:pPr algn="ctr">
              <a:defRPr/>
            </a:pPr>
            <a:r>
              <a:rPr lang="en-US" sz="8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 Evangelism!</a:t>
            </a:r>
            <a:endParaRPr lang="en-US" sz="8000" b="1" i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defRPr/>
            </a:pPr>
            <a:endParaRPr lang="en-US" b="1" i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defRPr/>
            </a:pPr>
            <a:r>
              <a:rPr lang="en-US" sz="54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 Corinthians 6:4-10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5206" y="4231038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978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I. 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Our Text: 2 Corinthians 6:4-10</a:t>
            </a:r>
          </a:p>
          <a:p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>
              <a:spcAft>
                <a:spcPts val="600"/>
              </a:spcAft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F.  In Lessons I &amp; II we observed…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92" name="Group 16"/>
          <p:cNvGraphicFramePr>
            <a:graphicFrameLocks noGrp="1"/>
          </p:cNvGraphicFramePr>
          <p:nvPr/>
        </p:nvGraphicFramePr>
        <p:xfrm>
          <a:off x="457200" y="838200"/>
          <a:ext cx="8229600" cy="5553456"/>
        </p:xfrm>
        <a:graphic>
          <a:graphicData uri="http://schemas.openxmlformats.org/drawingml/2006/table">
            <a:tbl>
              <a:tblPr/>
              <a:tblGrid>
                <a:gridCol w="2133600"/>
                <a:gridCol w="2362200"/>
                <a:gridCol w="3733800"/>
              </a:tblGrid>
              <a:tr h="5334000">
                <a:tc>
                  <a:txBody>
                    <a:bodyPr/>
                    <a:lstStyle/>
                    <a:p>
                      <a:pPr marL="176213" marR="0" lvl="0" indent="-1762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Environment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much patience,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tribulations,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needs,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distresses,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stripes,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imprisonments,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tumults,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labors,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sleeplessness,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fastings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609600" y="344488"/>
            <a:ext cx="171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Verses 4-5</a:t>
            </a:r>
            <a:endParaRPr lang="en-US" sz="28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8922" y="1427936"/>
            <a:ext cx="4564251" cy="2446824"/>
          </a:xfrm>
          <a:prstGeom prst="rect">
            <a:avLst/>
          </a:prstGeom>
          <a:solidFill>
            <a:srgbClr val="FFFFCC"/>
          </a:solidFill>
          <a:ln w="254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452438" indent="-338138">
              <a:spcAft>
                <a:spcPts val="600"/>
              </a:spcAft>
            </a:pP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Successful Evangelism…</a:t>
            </a:r>
          </a:p>
          <a:p>
            <a:pPr marL="452438" indent="-338138">
              <a:spcAft>
                <a:spcPts val="600"/>
              </a:spcAft>
            </a:pPr>
            <a:endParaRPr lang="en-US" sz="800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2438" indent="-338138">
              <a:spcAft>
                <a:spcPts val="6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 Requires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HARD WORK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pPr marL="452438" indent="-338138">
              <a:spcAft>
                <a:spcPts val="6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 Requires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SACRIFICE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pPr marL="452438" indent="-338138">
              <a:spcAft>
                <a:spcPts val="6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3.  Will result in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CONFLICT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pPr marL="452438" indent="-338138">
              <a:spcAft>
                <a:spcPts val="6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4.  Will result in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HURT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/>
          <p:cNvGraphicFramePr>
            <a:graphicFrameLocks noGrp="1"/>
          </p:cNvGraphicFramePr>
          <p:nvPr/>
        </p:nvGraphicFramePr>
        <p:xfrm>
          <a:off x="457200" y="838200"/>
          <a:ext cx="8229600" cy="5754624"/>
        </p:xfrm>
        <a:graphic>
          <a:graphicData uri="http://schemas.openxmlformats.org/drawingml/2006/table">
            <a:tbl>
              <a:tblPr/>
              <a:tblGrid>
                <a:gridCol w="2133600"/>
                <a:gridCol w="2362200"/>
                <a:gridCol w="3733800"/>
              </a:tblGrid>
              <a:tr h="5334000">
                <a:tc>
                  <a:txBody>
                    <a:bodyPr/>
                    <a:lstStyle/>
                    <a:p>
                      <a:pPr marL="176213" marR="0" lvl="0" indent="-1762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Environment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much patience,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tribulations,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needs,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distresses,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stripes,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imprisonments,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tumults,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labors,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sleeplessness,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fastings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Equipment</a:t>
                      </a:r>
                      <a:r>
                        <a:rPr kumimoji="0" lang="en-US" sz="2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purity,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knowledge,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longsuffering,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kindness,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the Holy Spirit,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sincere love,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the word of truth,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the power of God,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the armor of righteousness on the right hand and on the left,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609600" y="344488"/>
            <a:ext cx="171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Verses 4-5</a:t>
            </a:r>
            <a:endParaRPr lang="en-US" sz="2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924175" y="344488"/>
            <a:ext cx="171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Verses 6-7</a:t>
            </a:r>
            <a:endParaRPr lang="en-US" sz="2800" b="1" i="1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20711" y="1304905"/>
            <a:ext cx="3525865" cy="4370427"/>
          </a:xfrm>
          <a:prstGeom prst="rect">
            <a:avLst/>
          </a:prstGeom>
          <a:solidFill>
            <a:srgbClr val="FFFFCC"/>
          </a:solidFill>
          <a:ln w="254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452438" indent="-338138">
              <a:spcAft>
                <a:spcPts val="600"/>
              </a:spcAft>
            </a:pP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Successful Evangelism…</a:t>
            </a:r>
          </a:p>
          <a:p>
            <a:pPr marL="452438" indent="-338138">
              <a:spcAft>
                <a:spcPts val="600"/>
              </a:spcAft>
            </a:pPr>
            <a:endParaRPr lang="en-US" sz="8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2438" indent="-338138">
              <a:spcAft>
                <a:spcPts val="6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Requires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RELIANCE ON GOD!</a:t>
            </a:r>
          </a:p>
          <a:p>
            <a:pPr marL="452438" indent="-338138">
              <a:spcAft>
                <a:spcPts val="6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Requires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FOCUS on GOD’S WORD!</a:t>
            </a:r>
          </a:p>
          <a:p>
            <a:pPr marL="452438" indent="-338138">
              <a:spcAft>
                <a:spcPts val="6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3. Requires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PURITY!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2438" indent="-338138">
              <a:spcAft>
                <a:spcPts val="6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4. Requires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GOOD TEACHERS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pPr marL="452438" indent="-338138">
              <a:spcAft>
                <a:spcPts val="6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5. Requires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READY SOLDIERS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Group 2"/>
          <p:cNvGraphicFramePr>
            <a:graphicFrameLocks noGrp="1"/>
          </p:cNvGraphicFramePr>
          <p:nvPr/>
        </p:nvGraphicFramePr>
        <p:xfrm>
          <a:off x="457200" y="838200"/>
          <a:ext cx="8229600" cy="5754624"/>
        </p:xfrm>
        <a:graphic>
          <a:graphicData uri="http://schemas.openxmlformats.org/drawingml/2006/table">
            <a:tbl>
              <a:tblPr/>
              <a:tblGrid>
                <a:gridCol w="2133600"/>
                <a:gridCol w="2362200"/>
                <a:gridCol w="3733800"/>
              </a:tblGrid>
              <a:tr h="5334000">
                <a:tc>
                  <a:txBody>
                    <a:bodyPr/>
                    <a:lstStyle/>
                    <a:p>
                      <a:pPr marL="176213" marR="0" lvl="0" indent="-1762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Environment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much patience,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tribulations,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needs,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distresses,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stripes,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imprisonments,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tumults,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labors,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sleeplessness,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fastings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Equipment</a:t>
                      </a:r>
                      <a:r>
                        <a:rPr kumimoji="0" lang="en-US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purity,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knowledge,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longsuffering,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kindness,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the Holy Spirit,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sincere love,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the word of truth,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the power of God,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the armor of righteousness on the right hand and on the left,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Mindset</a:t>
                      </a: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honor and dishonor,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evil report and good report;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as deceivers, and 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yet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true;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as unknown, and 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yet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well known;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as dying, and behold we live;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as chastened, and 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yet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not killed;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as sorrowful, yet always rejoicing;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as poor, yet making many rich;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as having nothing, and 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yet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possessing all things.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609600" y="344488"/>
            <a:ext cx="171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Verses 4-5</a:t>
            </a:r>
            <a:endParaRPr lang="en-US" sz="2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2924175" y="344488"/>
            <a:ext cx="171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Verses 6-7</a:t>
            </a:r>
            <a:endParaRPr lang="en-US" sz="2800" b="1" i="1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022975" y="342900"/>
            <a:ext cx="185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Verses 8-10</a:t>
            </a:r>
            <a:endParaRPr lang="en-US" sz="2800" b="1" i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9458" y="836908"/>
            <a:ext cx="3735091" cy="5734373"/>
          </a:xfrm>
          <a:prstGeom prst="rect">
            <a:avLst/>
          </a:prstGeom>
          <a:noFill/>
          <a:ln w="63500" cmpd="thickThin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979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343150" algn="l"/>
                <a:tab pos="5489575" algn="l"/>
              </a:tabLst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I. 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Our Text: 2 Corinthians 6:4-10</a:t>
            </a:r>
          </a:p>
          <a:p>
            <a:pPr>
              <a:tabLst>
                <a:tab pos="2343150" algn="l"/>
                <a:tab pos="5489575" algn="l"/>
              </a:tabLst>
            </a:pP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>
              <a:tabLst>
                <a:tab pos="2343150" algn="l"/>
                <a:tab pos="5489575" algn="l"/>
              </a:tabLst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G.  The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Attitudes of Successful Evangelism…</a:t>
            </a:r>
            <a:r>
              <a:rPr 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8-10</a:t>
            </a:r>
          </a:p>
          <a:p>
            <a:pPr marL="1366838" lvl="2" indent="-338138">
              <a:tabLst>
                <a:tab pos="2343150" algn="l"/>
                <a:tab pos="5489575" algn="l"/>
              </a:tabLst>
            </a:pPr>
            <a:endParaRPr lang="en-US" sz="80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366838" lvl="2" indent="-338138">
              <a:tabLst>
                <a:tab pos="2343150" algn="l"/>
                <a:tab pos="5489575" algn="l"/>
              </a:tabLst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 These verse include 9 comparisons between….</a:t>
            </a:r>
          </a:p>
          <a:p>
            <a:pPr marL="1879600" lvl="3" indent="-274638">
              <a:buFontTx/>
              <a:buChar char="•"/>
              <a:tabLst>
                <a:tab pos="2343150" algn="l"/>
                <a:tab pos="5489575" algn="l"/>
              </a:tabLst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world’s view of the evangelist’s circumstances,  </a:t>
            </a:r>
            <a:endParaRPr lang="en-US" sz="2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879600" lvl="3" indent="-274638">
              <a:buFontTx/>
              <a:buChar char="•"/>
              <a:tabLst>
                <a:tab pos="2343150" algn="l"/>
                <a:tab pos="5489575" algn="l"/>
              </a:tabLst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the evangelist’s view of their own circumstances!</a:t>
            </a:r>
            <a:endParaRPr lang="en-US" sz="2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366838" lvl="2" indent="-338138">
              <a:tabLst>
                <a:tab pos="2343150" algn="l"/>
                <a:tab pos="5489575" algn="l"/>
              </a:tabLst>
            </a:pPr>
            <a:endParaRPr lang="en-US" sz="80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366838" lvl="2" indent="-338138">
              <a:tabLst>
                <a:tab pos="2343150" algn="l"/>
                <a:tab pos="5489575" algn="l"/>
              </a:tabLst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 Notice the different viewpoints…</a:t>
            </a:r>
          </a:p>
          <a:p>
            <a:pPr marL="1366838" lvl="2" indent="-338138">
              <a:tabLst>
                <a:tab pos="2343150" algn="l"/>
                <a:tab pos="5489575" algn="l"/>
              </a:tabLst>
            </a:pPr>
            <a:endParaRPr lang="en-US" sz="80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879600" lvl="3" indent="-274638">
              <a:tabLst>
                <a:tab pos="2343150" algn="l"/>
                <a:tab pos="5489575" algn="l"/>
              </a:tabLst>
            </a:pPr>
            <a:r>
              <a:rPr lang="en-US" sz="2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World view point: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           </a:t>
            </a:r>
            <a:r>
              <a:rPr lang="en-US" sz="2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Godly Person view point:</a:t>
            </a:r>
          </a:p>
          <a:p>
            <a:pPr marL="1879600" lvl="3" indent="-274638">
              <a:tabLst>
                <a:tab pos="2343150" algn="l"/>
                <a:tab pos="5489575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	Honor	Dishonor</a:t>
            </a:r>
          </a:p>
          <a:p>
            <a:pPr marL="1879600" lvl="3" indent="-274638">
              <a:tabLst>
                <a:tab pos="2343150" algn="l"/>
                <a:tab pos="5489575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	Evil Report	Good Report</a:t>
            </a:r>
          </a:p>
          <a:p>
            <a:pPr marL="1879600" lvl="3" indent="-274638">
              <a:tabLst>
                <a:tab pos="2343150" algn="l"/>
                <a:tab pos="5489575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	Deceivers	Yet True</a:t>
            </a:r>
          </a:p>
          <a:p>
            <a:pPr marL="1879600" lvl="3" indent="-274638">
              <a:tabLst>
                <a:tab pos="2343150" algn="l"/>
                <a:tab pos="5489575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	Unknown	Known</a:t>
            </a:r>
          </a:p>
          <a:p>
            <a:pPr marL="1879600" lvl="3" indent="-274638">
              <a:tabLst>
                <a:tab pos="2343150" algn="l"/>
                <a:tab pos="5489575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	Dying	Live</a:t>
            </a:r>
          </a:p>
          <a:p>
            <a:pPr marL="1879600" lvl="3" indent="-274638">
              <a:tabLst>
                <a:tab pos="2343150" algn="l"/>
                <a:tab pos="5489575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	Chastened	Not Killed</a:t>
            </a:r>
          </a:p>
          <a:p>
            <a:pPr marL="1879600" lvl="3" indent="-274638">
              <a:tabLst>
                <a:tab pos="2343150" algn="l"/>
                <a:tab pos="5489575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	Sorrowful	Rejoicing</a:t>
            </a:r>
          </a:p>
          <a:p>
            <a:pPr marL="1879600" lvl="3" indent="-274638">
              <a:tabLst>
                <a:tab pos="2343150" algn="l"/>
                <a:tab pos="5489575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	Poor	Rich</a:t>
            </a:r>
          </a:p>
          <a:p>
            <a:pPr marL="1879600" lvl="3" indent="-274638">
              <a:tabLst>
                <a:tab pos="2343150" algn="l"/>
                <a:tab pos="5489575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	Nothing	Possess all things	</a:t>
            </a:r>
            <a:endParaRPr lang="en-US" sz="2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257" y="2888959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Attitudes of Successful Evangelism</a:t>
            </a:r>
            <a:endParaRPr lang="en-US" sz="18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endParaRPr lang="en-US" sz="1200" b="1" u="sng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r>
              <a:rPr lang="en-US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</a:t>
            </a:r>
            <a:r>
              <a:rPr lang="en-US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8-10…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r>
              <a:rPr lang="en-US" sz="2000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honor and dishonor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by evil report and good report; as deceivers, and yet true;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9  </a:t>
            </a:r>
            <a:r>
              <a:rPr lang="en-US" sz="2000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unknown, and yet well known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as dying, and behold we live; as chastened, and yet not killed;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as sorrowful, yet always rejoicing; as poor, yet making many rich; as having nothing, and yet possessing all things.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263525" y="2868613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96486" y="2876846"/>
            <a:ext cx="8559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Successful Evangelism Requires </a:t>
            </a:r>
            <a:r>
              <a:rPr lang="en-US" sz="3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Humility</a:t>
            </a:r>
            <a:endParaRPr lang="en-US" sz="3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257" y="2888959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Attitudes of Successful Evangelism</a:t>
            </a:r>
            <a:endParaRPr lang="en-US" sz="18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endParaRPr lang="en-US" sz="1200" b="1" u="sng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r>
              <a:rPr lang="en-US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</a:t>
            </a:r>
            <a:r>
              <a:rPr lang="en-US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8-10…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r>
              <a:rPr lang="en-US" sz="2000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honor and dishonor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by evil report and good report; as deceivers, and yet true;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9  </a:t>
            </a:r>
            <a:r>
              <a:rPr lang="en-US" sz="2000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unknown, and yet well known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as dying, and behold we live; as chastened, and yet not killed;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as sorrowful, yet always rejoicing; as poor, yet making many rich; as having nothing, and yet possessing all things.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263525" y="2868613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96486" y="2876846"/>
            <a:ext cx="85598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Successful Evangelism Requires </a:t>
            </a:r>
            <a:r>
              <a:rPr lang="en-US" sz="3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Humility</a:t>
            </a:r>
            <a:endParaRPr lang="en-US" sz="3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Paul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had the Opportunity to be Great &amp; Well Known</a:t>
            </a:r>
            <a:endParaRPr lang="en-US" sz="4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92213" lvl="2" indent="-225425">
              <a:buFontTx/>
              <a:buChar char="•"/>
            </a:pP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Acts 14:8-18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- People wanted to worship Paul at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Lystra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</a:p>
          <a:p>
            <a:pPr marL="1192213" lvl="2" indent="-225425">
              <a:buFontTx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Paul chose to emphasize God take no credit for what was done!</a:t>
            </a:r>
          </a:p>
          <a:p>
            <a:pPr marL="852488" lvl="1" indent="-395288"/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God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&amp; His word is to be emphasized,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messenger is nothing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 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Acts 14:15-17, 1 </a:t>
            </a:r>
            <a:r>
              <a:rPr lang="en-US" sz="2000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Cor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1:10-17, 1 </a:t>
            </a:r>
            <a:r>
              <a:rPr lang="en-US" sz="2000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Cor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3:5-11</a:t>
            </a:r>
          </a:p>
          <a:p>
            <a:pPr marL="852488" lvl="1" indent="-395288"/>
            <a:endParaRPr lang="en-US" sz="16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3.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Many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Gospel teachers have done irreparable harm to the faith over their Ego! 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 Peter 2,  Jude 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1:16-19, I Thess. 2:1-6</a:t>
            </a:r>
            <a:endParaRPr lang="en-US" sz="20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Attitudes of Successful Evangelism</a:t>
            </a:r>
            <a:endParaRPr lang="en-US" sz="18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endParaRPr lang="en-US" sz="1200" b="1" u="sng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r>
              <a:rPr lang="en-US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</a:t>
            </a:r>
            <a:r>
              <a:rPr lang="en-US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8-10…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honor and dishonor, </a:t>
            </a:r>
            <a:r>
              <a:rPr lang="en-US" sz="2000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evil report and good report; as deceivers, and yet true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9 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unknown, and yet well known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as dying, and behold we live; as chastened, and yet not killed;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as sorrowful, yet always rejoicing; as poor, yet making many rich; as having nothing, and yet possessing all things.</a:t>
            </a:r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263525" y="2868613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1257" y="2888959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65490" y="2876846"/>
            <a:ext cx="8559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Successful Evangelism Requires </a:t>
            </a:r>
            <a:r>
              <a:rPr lang="en-US" sz="3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Bold Confidence!</a:t>
            </a:r>
            <a:endParaRPr lang="en-US" sz="3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Attitudes of Successful Evangelism</a:t>
            </a:r>
            <a:endParaRPr lang="en-US" sz="18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endParaRPr lang="en-US" sz="1200" b="1" u="sng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r>
              <a:rPr lang="en-US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</a:t>
            </a:r>
            <a:r>
              <a:rPr lang="en-US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8-10…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honor and dishonor, </a:t>
            </a:r>
            <a:r>
              <a:rPr lang="en-US" sz="2000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evil report and good report; as deceivers, and yet true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9 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unknown, and yet well known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as dying, and behold we live; as chastened, and yet not killed;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as sorrowful, yet always rejoicing; as poor, yet making many rich; as having nothing, and yet possessing all things.</a:t>
            </a:r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263525" y="2868613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1257" y="2888959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65490" y="2876846"/>
            <a:ext cx="85598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Successful Evangelism Requires </a:t>
            </a:r>
            <a:r>
              <a:rPr lang="en-US" sz="3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Bold Confidence!</a:t>
            </a:r>
            <a:endParaRPr lang="en-US" sz="3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Many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people accused Paul of Deceit &amp; many Evil Things!</a:t>
            </a:r>
          </a:p>
          <a:p>
            <a:pPr marL="852488" lvl="1" indent="-395288"/>
            <a:endParaRPr lang="en-US" sz="4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92213" lvl="2" indent="-225425">
              <a:buFontTx/>
              <a:buChar char="•"/>
            </a:pP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Acts 16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- Philippi;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Acts 19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- Ephesus;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Acts 21-26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- Jerusalem/Caesarea</a:t>
            </a:r>
          </a:p>
          <a:p>
            <a:pPr marL="1192213" lvl="2" indent="-225425">
              <a:buFontTx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Paul understood that he taught truth and had done no wrong!</a:t>
            </a:r>
          </a:p>
          <a:p>
            <a:pPr marL="852488" lvl="1" indent="-395288"/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The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World may hate the truth, but the Word is TRUTH!!</a:t>
            </a:r>
          </a:p>
          <a:p>
            <a:pPr marL="1192213" lvl="2" indent="-225425"/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John 17:17, Galatians 4:16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92213" lvl="2" indent="-225425"/>
            <a:endParaRPr lang="en-US" sz="16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3.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We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must Boldly and Confidently preach the truth!! </a:t>
            </a:r>
          </a:p>
          <a:p>
            <a:pPr marL="1192213" lvl="2" indent="-225425"/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Acts 4:29,  2 Timothy 4:2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Attitudes of Successful Evangelism</a:t>
            </a:r>
            <a:endParaRPr lang="en-US" sz="18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endParaRPr lang="en-US" sz="1200" b="1" u="sng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r>
              <a:rPr lang="en-US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</a:t>
            </a:r>
            <a:r>
              <a:rPr lang="en-US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8-10…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honor and dishonor, by evil report and good report; as deceivers, and yet true; 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9 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unknown, and yet well known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</a:t>
            </a:r>
            <a:r>
              <a:rPr lang="en-US" sz="2000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dying, and behold we live; as chastened, and yet not killed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as sorrowful, yet always rejoicing; as poor, yet making many rich; as having nothing, and yet possessing all things.</a:t>
            </a:r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63525" y="2868613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1257" y="2888959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80988" y="2876848"/>
            <a:ext cx="8559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 Successful Evangelism Requires </a:t>
            </a:r>
            <a:r>
              <a:rPr lang="en-US" sz="3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Courage!</a:t>
            </a:r>
            <a:endParaRPr lang="en-US" sz="3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978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>
              <a:defRPr/>
            </a:pP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INTRODUCTION…</a:t>
            </a:r>
          </a:p>
          <a:p>
            <a:pPr marL="450850" indent="-450850"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 Of the most successful workers in the Kingdom of God, the Apostle Paul is at the forefront!</a:t>
            </a:r>
          </a:p>
          <a:p>
            <a:pPr marL="450850" indent="-450850"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 Many NT churches were started with the help of Paul:</a:t>
            </a:r>
          </a:p>
          <a:p>
            <a:pPr marL="690563" lvl="1"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Asia Minor - </a:t>
            </a:r>
            <a:r>
              <a:rPr lang="en-US" sz="2000" dirty="0" err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Derbe</a:t>
            </a: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</a:t>
            </a:r>
            <a:r>
              <a:rPr lang="en-US" sz="2000" dirty="0" err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Lystra</a:t>
            </a: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Galatia, Troas, Ephesus</a:t>
            </a:r>
          </a:p>
          <a:p>
            <a:pPr marL="690563" lvl="1"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Greece &amp; Macedonia - </a:t>
            </a: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Philippi, Thessalonica, Corinth</a:t>
            </a:r>
          </a:p>
          <a:p>
            <a:pPr marL="450850" indent="-450850">
              <a:defRPr/>
            </a:pPr>
            <a:endParaRPr lang="en-US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Attitudes of Successful Evangelism</a:t>
            </a:r>
            <a:endParaRPr lang="en-US" sz="18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endParaRPr lang="en-US" sz="1200" b="1" u="sng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r>
              <a:rPr lang="en-US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</a:t>
            </a:r>
            <a:r>
              <a:rPr lang="en-US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8-10…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honor and dishonor, by evil report and good report; as deceivers, and yet true; 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9 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unknown, and yet well known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</a:t>
            </a:r>
            <a:r>
              <a:rPr lang="en-US" sz="2000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dying, and behold we live; as chastened, and yet not killed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as sorrowful, yet always rejoicing; as poor, yet making many rich; as having nothing, and yet possessing all things.</a:t>
            </a:r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63525" y="2868613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1257" y="2888959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80988" y="2876848"/>
            <a:ext cx="85598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 Successful Evangelism Requires </a:t>
            </a:r>
            <a:r>
              <a:rPr lang="en-US" sz="3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Courage!</a:t>
            </a:r>
            <a:endParaRPr lang="en-US" sz="3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Many Abused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Paul and tried to Kill Him!</a:t>
            </a:r>
          </a:p>
          <a:p>
            <a:pPr marL="852488" lvl="1" indent="-395288"/>
            <a:endParaRPr lang="en-US" sz="4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92213" lvl="2" indent="-225425">
              <a:buFontTx/>
              <a:buChar char="•"/>
            </a:pP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 Corinthians 11:22-33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- Paul’s Trials,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Galatians 6:17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- Bodily Marks!</a:t>
            </a:r>
          </a:p>
          <a:p>
            <a:pPr marL="1192213" lvl="2" indent="-225425">
              <a:buFontTx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Paul looked for Eternity and the Peace of Heaven - 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Phil 1:19-26</a:t>
            </a:r>
          </a:p>
          <a:p>
            <a:pPr marL="852488" lvl="1" indent="-395288"/>
            <a:endParaRPr lang="en-US" sz="16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Loosing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our life or enduring Punishment for the Gospel is Expected for the Faithful - 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 Tim 3:12, Luke 17:1, Acts 14:22</a:t>
            </a: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endParaRPr lang="en-US" sz="2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endParaRPr lang="en-US" sz="18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3.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We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must have Great Courage in the Future!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- Civil Punishment is coming, and who knows what next!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Attitudes of Successful Evangelism</a:t>
            </a:r>
            <a:endParaRPr lang="en-US" sz="18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endParaRPr lang="en-US" sz="1200" b="1" u="sng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r>
              <a:rPr lang="en-US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</a:t>
            </a:r>
            <a:r>
              <a:rPr lang="en-US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8-10…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honor and dishonor, by evil report and good report; as deceivers, and yet true; 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9 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unknown, and yet well known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dying, and behold we live; as chastened, and yet not killed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r>
              <a:rPr lang="en-US" sz="2000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sorrowful, yet always rejoicing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poor, yet making many rich; as having nothing, and yet possessing all things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</a:t>
            </a:r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263525" y="2868613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1257" y="2888959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80988" y="2876848"/>
            <a:ext cx="8559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D.  Successful Evangelism Requires </a:t>
            </a:r>
            <a:r>
              <a:rPr lang="en-US" sz="3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Positive Outlook!!</a:t>
            </a:r>
            <a:endParaRPr lang="en-US" sz="3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Attitudes of Successful Evangelism</a:t>
            </a:r>
            <a:endParaRPr lang="en-US" sz="18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endParaRPr lang="en-US" sz="1200" b="1" u="sng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r>
              <a:rPr lang="en-US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</a:t>
            </a:r>
            <a:r>
              <a:rPr lang="en-US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8-10…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honor and dishonor, by evil report and good report; as deceivers, and yet true; 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9 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unknown, and yet well known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dying, and behold we live; as chastened, and yet not killed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r>
              <a:rPr lang="en-US" sz="2000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sorrowful, yet always rejoicing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poor, yet making many rich; as having nothing, and yet possessing all things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</a:t>
            </a:r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263525" y="2868613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1257" y="2888959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80988" y="2876848"/>
            <a:ext cx="8559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D.  Successful Evangelism Requires </a:t>
            </a:r>
            <a:r>
              <a:rPr lang="en-US" sz="3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Positive Outlook!!</a:t>
            </a:r>
            <a:endParaRPr lang="en-US" sz="3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Numerous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Worldly Sorrows follow the Righteous </a:t>
            </a:r>
            <a:endParaRPr lang="en-US" sz="4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92213" lvl="2" indent="-225425">
              <a:buFontTx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Persecution &amp; Ugliness from the world  </a:t>
            </a:r>
          </a:p>
          <a:p>
            <a:pPr marL="1192213" lvl="2" indent="-225425">
              <a:buFontTx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Those that Disappoint and Hurt - 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 Timothy 4:9-16</a:t>
            </a:r>
          </a:p>
          <a:p>
            <a:pPr marL="852488" lvl="1" indent="-395288"/>
            <a:endParaRPr lang="en-US" sz="16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But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we can find reasons to Rejoice! 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- Acts 5:41, Acts 16:25 </a:t>
            </a:r>
          </a:p>
          <a:p>
            <a:pPr marL="852488" lvl="1" indent="-395288"/>
            <a:endParaRPr lang="en-US" sz="20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3.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We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must not Dwell on the Negative, but look for the Positive!</a:t>
            </a:r>
          </a:p>
          <a:p>
            <a:pPr marL="1192213" lvl="2" indent="-225425">
              <a:buFontTx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Remember the Spiritual Blessings!  </a:t>
            </a:r>
          </a:p>
          <a:p>
            <a:pPr marL="1192213" lvl="2" indent="-225425">
              <a:buFontTx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Focus on Heaven!</a:t>
            </a:r>
            <a:endParaRPr lang="en-US" sz="4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Attitudes of Successful Evangelism</a:t>
            </a:r>
            <a:endParaRPr lang="en-US" sz="18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endParaRPr lang="en-US" sz="1200" b="1" u="sng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r>
              <a:rPr lang="en-US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</a:t>
            </a:r>
            <a:r>
              <a:rPr lang="en-US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8-10…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honor and dishonor, by evil report and good report; as deceivers, and yet true; 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9 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unknown, and yet well known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dying, and behold we live; as chastened, and yet not killed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as sorrowful, yet always rejoicing; </a:t>
            </a:r>
            <a:r>
              <a:rPr lang="en-US" sz="2000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poor, yet making many rich; as having nothing, and yet possessing all things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</a:t>
            </a:r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263525" y="2868613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1257" y="2888959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80988" y="2876848"/>
            <a:ext cx="8559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E.  Successful Evangelism Requires </a:t>
            </a:r>
            <a:r>
              <a:rPr lang="en-US" sz="3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No Materialism!</a:t>
            </a:r>
            <a:endParaRPr lang="en-US" sz="3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Attitudes of Successful Evangelism</a:t>
            </a:r>
            <a:endParaRPr lang="en-US" sz="18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endParaRPr lang="en-US" sz="1200" b="1" u="sng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r>
              <a:rPr lang="en-US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</a:t>
            </a:r>
            <a:r>
              <a:rPr lang="en-US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8-10…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honor and dishonor, by evil report and good report; as deceivers, and yet true; 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9 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unknown, and yet well known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dying, and behold we live; as chastened, and yet not killed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as sorrowful, yet always rejoicing; </a:t>
            </a:r>
            <a:r>
              <a:rPr lang="en-US" sz="2000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poor, yet making many rich; as having nothing, and yet possessing all things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</a:t>
            </a:r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263525" y="2868613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1257" y="2888959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80988" y="2876848"/>
            <a:ext cx="85598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E.  Successful Evangelism Requires </a:t>
            </a:r>
            <a:r>
              <a:rPr lang="en-US" sz="3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No Materialism!</a:t>
            </a:r>
            <a:endParaRPr lang="en-US" sz="3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To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world, Paul was Pitiful!!</a:t>
            </a:r>
            <a:endParaRPr lang="en-US" sz="4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92213" lvl="2" indent="-225425">
              <a:buFontTx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Paul often lacked provision for Basic needs -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2 </a:t>
            </a:r>
            <a:r>
              <a:rPr lang="en-US" sz="2000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Cor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11:22-33, 6:4-6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92213" lvl="2" indent="-225425">
              <a:buFontTx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Paul kept a spiritual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focus - 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Phil 3:4-8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4:11-13, 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Matt 16:26</a:t>
            </a:r>
          </a:p>
          <a:p>
            <a:pPr marL="852488" lvl="1" indent="-395288"/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The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World is about Things, to the Godly it is about Heaven</a:t>
            </a:r>
            <a:endParaRPr lang="en-US" sz="20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endParaRPr lang="en-US" sz="16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52488" lvl="1" indent="-39528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3.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Christians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today CANNOT be Materialistic</a:t>
            </a:r>
          </a:p>
          <a:p>
            <a:pPr marL="1192213" lvl="2" indent="-225425">
              <a:buFontTx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No man can serve God and Wealth - 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Matt 6:24</a:t>
            </a:r>
          </a:p>
          <a:p>
            <a:pPr marL="1192213" lvl="2" indent="-225425">
              <a:buFontTx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lust for Wealth can become our god - 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Col 3:5 </a:t>
            </a:r>
            <a:endParaRPr lang="en-US" sz="4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495251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III. </a:t>
            </a:r>
            <a:r>
              <a:rPr lang="en-US" sz="31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Successful Evangelism requires…</a:t>
            </a:r>
          </a:p>
          <a:p>
            <a:pPr>
              <a:defRPr/>
            </a:pPr>
            <a:endParaRPr lang="en-US" sz="16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>
              <a:spcAft>
                <a:spcPts val="12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Understanding and Accepting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our Responsibility!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>
              <a:spcAft>
                <a:spcPts val="12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We must be Mentally Prepare for our work!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366838" lvl="2" indent="-338138">
              <a:spcAft>
                <a:spcPts val="1200"/>
              </a:spcAft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</a:t>
            </a:r>
            <a:r>
              <a:rPr lang="en-US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Our Mission from Jesus…</a:t>
            </a:r>
            <a:endParaRPr lang="en-US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654175" lvl="3" indent="-49213">
              <a:spcAft>
                <a:spcPts val="1200"/>
              </a:spcAft>
              <a:defRPr/>
            </a:pPr>
            <a:r>
              <a:rPr lang="en-US" sz="22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Matthew 28:18</a:t>
            </a:r>
            <a:r>
              <a:rPr lang="en-US" sz="2200" i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ff</a:t>
            </a:r>
            <a:r>
              <a:rPr lang="en-US" sz="22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- </a:t>
            </a:r>
            <a:r>
              <a:rPr lang="en-US" sz="20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18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And Jesus came and spoke to them, saying, "All authority has been given to Me in heaven and on earth.  </a:t>
            </a:r>
            <a:r>
              <a:rPr lang="en-US" sz="20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19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"</a:t>
            </a:r>
            <a:r>
              <a:rPr lang="en-US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Go therefore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and make disciples of all the nations, baptizing them in the name of the Father and of the Son and of the Holy Spirit, </a:t>
            </a:r>
            <a:r>
              <a:rPr lang="en-US" sz="20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20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"teaching them to observe all things that I have commanded you; and lo, I am with you always, even to the end of the age." Amen.</a:t>
            </a:r>
            <a:endParaRPr 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366838" lvl="2" indent="-338138">
              <a:spcAft>
                <a:spcPts val="1200"/>
              </a:spcAft>
              <a:defRPr/>
            </a:pPr>
            <a:r>
              <a:rPr lang="en-US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</a:t>
            </a: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  </a:t>
            </a:r>
            <a:r>
              <a:rPr lang="en-US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We must LIVE to Teach!</a:t>
            </a:r>
            <a:endParaRPr lang="en-US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>
              <a:spcAft>
                <a:spcPts val="120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  We need to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Prepare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Get to Work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and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Endure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!!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979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CONCLUSION…</a:t>
            </a:r>
          </a:p>
          <a:p>
            <a:pPr marL="450850" indent="-450850"/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 Of the most successful workers in the Kingdom of God, the Apostle Paul is at the forefront!</a:t>
            </a:r>
          </a:p>
          <a:p>
            <a:pPr marL="450850" indent="-450850"/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How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was Paul able to be so Successful?</a:t>
            </a:r>
          </a:p>
          <a:p>
            <a:pPr marL="450850" indent="-450850"/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90563" lvl="1"/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He Understood the Environment of Successful Evangelism</a:t>
            </a:r>
          </a:p>
          <a:p>
            <a:pPr marL="690563" lvl="1"/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He </a:t>
            </a:r>
            <a:r>
              <a:rPr lang="en-US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Possessed the Equipment for </a:t>
            </a: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Successful Evangelism</a:t>
            </a:r>
          </a:p>
          <a:p>
            <a:pPr marL="690563" lvl="1"/>
            <a:endParaRPr lang="en-US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979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CONCLUSION…</a:t>
            </a:r>
          </a:p>
          <a:p>
            <a:pPr marL="450850" indent="-450850"/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 Of the most successful workers in the Kingdom of God, the Apostle Paul is at the forefront!</a:t>
            </a:r>
          </a:p>
          <a:p>
            <a:pPr marL="450850" indent="-450850"/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How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was Paul able to be so Successful?</a:t>
            </a:r>
          </a:p>
          <a:p>
            <a:pPr marL="450850" indent="-450850"/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90563" lvl="1"/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He Understood the Environment of Successful Evangelism</a:t>
            </a:r>
          </a:p>
          <a:p>
            <a:pPr marL="690563" lvl="1"/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He </a:t>
            </a:r>
            <a:r>
              <a:rPr lang="en-US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Possessed the Equipment for </a:t>
            </a: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Successful Evangelism</a:t>
            </a:r>
          </a:p>
          <a:p>
            <a:pPr marL="690563" lvl="1"/>
            <a:endParaRPr lang="en-US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3.  He Knew the ATTITUDES for Successful Evangelism: </a:t>
            </a:r>
          </a:p>
          <a:p>
            <a:pPr marL="690563" lvl="1"/>
            <a:endParaRPr lang="en-US" sz="80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90563" lvl="1"/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Humility</a:t>
            </a:r>
          </a:p>
          <a:p>
            <a:pPr marL="690563" lvl="1"/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Bold Confidence</a:t>
            </a:r>
          </a:p>
          <a:p>
            <a:pPr marL="690563" lvl="1"/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 Courage </a:t>
            </a:r>
          </a:p>
          <a:p>
            <a:pPr marL="690563" lvl="1"/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d.  Positive Outlook</a:t>
            </a:r>
          </a:p>
          <a:p>
            <a:pPr marL="690563" lvl="1"/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e.  No Materialism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97875" cy="545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>
              <a:defRPr/>
            </a:pP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INTRODUCTION…</a:t>
            </a:r>
          </a:p>
          <a:p>
            <a:pPr marL="450850" indent="-450850"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 Of the most successful workers in the Kingdom of God, the Apostle Paul is at the forefront!</a:t>
            </a:r>
          </a:p>
          <a:p>
            <a:pPr marL="450850" indent="-450850"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 Many NT churches were started with the help of Paul:</a:t>
            </a:r>
          </a:p>
          <a:p>
            <a:pPr marL="690563" lvl="1"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Asia Minor - </a:t>
            </a:r>
            <a:r>
              <a:rPr lang="en-US" sz="2000" dirty="0" err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Derbe</a:t>
            </a: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</a:t>
            </a:r>
            <a:r>
              <a:rPr lang="en-US" sz="2000" dirty="0" err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Lystra</a:t>
            </a: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Galatia, Troas, Ephesus</a:t>
            </a:r>
          </a:p>
          <a:p>
            <a:pPr marL="690563" lvl="1"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Greece &amp; Macedonia - </a:t>
            </a: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Philippi, Thessalonica, Corinth</a:t>
            </a:r>
          </a:p>
          <a:p>
            <a:pPr marL="450850" indent="-450850">
              <a:defRPr/>
            </a:pPr>
            <a:endParaRPr lang="en-US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3.  The work Paul did was incredible…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and we want to do the same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pPr marL="450850" indent="-450850"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4.  What do we need to do to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Grow the Kingdom of God?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97875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>
              <a:defRPr/>
            </a:pP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INTRODUCTION…</a:t>
            </a:r>
          </a:p>
          <a:p>
            <a:pPr marL="450850" indent="-450850"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5.  In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 Corinthians 6:4-10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Paul gives us some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insight into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what it takes to be Successful in Evangelism!</a:t>
            </a:r>
          </a:p>
          <a:p>
            <a:pPr marL="450850" indent="-450850"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6.  We want to examine this passage to determine what we must do in order to be successful in our Lord’s Work!</a:t>
            </a:r>
          </a:p>
          <a:p>
            <a:pPr marL="450850" indent="-450850">
              <a:defRPr/>
            </a:pPr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90563" lvl="1"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Look at the Context &amp; Text!</a:t>
            </a:r>
          </a:p>
          <a:p>
            <a:pPr marL="690563" lvl="1"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Make some initial observations!</a:t>
            </a:r>
          </a:p>
          <a:p>
            <a:pPr marL="690563" lvl="1"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 Examine some of the requirements!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97875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I. 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Our Text: 2 Corinthians 6:4-10</a:t>
            </a:r>
          </a:p>
          <a:p>
            <a:pPr>
              <a:defRPr/>
            </a:pP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>
              <a:spcAft>
                <a:spcPts val="6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The Context…</a:t>
            </a:r>
          </a:p>
          <a:p>
            <a:pPr marL="1366838" lvl="2" indent="-338138">
              <a:spcAft>
                <a:spcPts val="600"/>
              </a:spcAft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Second letter to Corinth by </a:t>
            </a:r>
            <a:r>
              <a:rPr lang="en-US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Paul, sent from </a:t>
            </a: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Macedonia</a:t>
            </a:r>
          </a:p>
          <a:p>
            <a:pPr marL="1824038" lvl="3" indent="-3381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Garamond" pitchFamily="18" charset="0"/>
              </a:rPr>
              <a:t>1-7</a:t>
            </a:r>
            <a:r>
              <a:rPr lang="en-US" sz="2000" dirty="0">
                <a:latin typeface="Garamond" pitchFamily="18" charset="0"/>
              </a:rPr>
              <a:t> - Encourage &amp; strengthen supporters, Paul’s general defense!</a:t>
            </a:r>
          </a:p>
          <a:p>
            <a:pPr marL="1824038" lvl="3" indent="-3381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Garamond" pitchFamily="18" charset="0"/>
              </a:rPr>
              <a:t>8-9</a:t>
            </a:r>
            <a:r>
              <a:rPr lang="en-US" sz="2000" dirty="0">
                <a:latin typeface="Garamond" pitchFamily="18" charset="0"/>
              </a:rPr>
              <a:t> – Collection for poor saints in Jerusalem</a:t>
            </a:r>
          </a:p>
          <a:p>
            <a:pPr marL="1824038" lvl="3" indent="-3381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Garamond" pitchFamily="18" charset="0"/>
              </a:rPr>
              <a:t>10-13</a:t>
            </a:r>
            <a:r>
              <a:rPr lang="en-US" sz="2000" dirty="0">
                <a:latin typeface="Garamond" pitchFamily="18" charset="0"/>
              </a:rPr>
              <a:t> – Specific defense to Paul’s accusers!</a:t>
            </a:r>
            <a:endParaRPr lang="en-US" dirty="0">
              <a:latin typeface="Garamond" pitchFamily="18" charset="0"/>
            </a:endParaRPr>
          </a:p>
          <a:p>
            <a:pPr marL="1366838" lvl="2" indent="-338138">
              <a:spcAft>
                <a:spcPts val="600"/>
              </a:spcAft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We are in the last part of the 1</a:t>
            </a:r>
            <a:r>
              <a:rPr lang="en-US" baseline="30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st</a:t>
            </a: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section</a:t>
            </a:r>
          </a:p>
          <a:p>
            <a:pPr marL="1366838" lvl="2" indent="-338138">
              <a:spcAft>
                <a:spcPts val="600"/>
              </a:spcAft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 Paul is describing his work</a:t>
            </a:r>
          </a:p>
          <a:p>
            <a:pPr marL="1824038" lvl="3" indent="-3381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Garamond" pitchFamily="18" charset="0"/>
              </a:rPr>
              <a:t>5:18</a:t>
            </a:r>
            <a:r>
              <a:rPr lang="en-US" sz="2000" dirty="0">
                <a:latin typeface="Garamond" pitchFamily="18" charset="0"/>
              </a:rPr>
              <a:t> – “ministry of reconciliation.”</a:t>
            </a:r>
          </a:p>
          <a:p>
            <a:pPr marL="1824038" lvl="3" indent="-3381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Garamond" pitchFamily="18" charset="0"/>
              </a:rPr>
              <a:t>5:20 </a:t>
            </a:r>
            <a:r>
              <a:rPr lang="en-US" sz="2000" dirty="0">
                <a:latin typeface="Garamond" pitchFamily="18" charset="0"/>
              </a:rPr>
              <a:t>– “ambassadors for Christ</a:t>
            </a:r>
            <a:r>
              <a:rPr lang="en-US" sz="2000" dirty="0" smtClean="0">
                <a:latin typeface="Garamond" pitchFamily="18" charset="0"/>
              </a:rPr>
              <a:t>”</a:t>
            </a:r>
          </a:p>
          <a:p>
            <a:pPr marL="1824038" lvl="3" indent="-3381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C00000"/>
                </a:solidFill>
                <a:latin typeface="Garamond" pitchFamily="18" charset="0"/>
              </a:rPr>
              <a:t>6:4</a:t>
            </a:r>
            <a:r>
              <a:rPr lang="en-US" sz="2000" dirty="0" smtClean="0">
                <a:latin typeface="Garamond" pitchFamily="18" charset="0"/>
              </a:rPr>
              <a:t> – “ministers of God”</a:t>
            </a:r>
            <a:endParaRPr lang="en-US" sz="2000" dirty="0">
              <a:latin typeface="Garamond" pitchFamily="18" charset="0"/>
            </a:endParaRPr>
          </a:p>
          <a:p>
            <a:pPr marL="1824038" lvl="3" indent="-3381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Garamond" pitchFamily="18" charset="0"/>
              </a:rPr>
              <a:t>Reminding them of what is </a:t>
            </a:r>
            <a:r>
              <a:rPr lang="en-US" sz="2000" u="sng" dirty="0">
                <a:latin typeface="Garamond" pitchFamily="18" charset="0"/>
              </a:rPr>
              <a:t>involved in REAL spiritual work</a:t>
            </a:r>
            <a:r>
              <a:rPr lang="en-US" sz="2000" dirty="0">
                <a:latin typeface="Garamond" pitchFamily="18" charset="0"/>
              </a:rPr>
              <a:t>, which would stand in clear &amp; sharp contract to his accusers.</a:t>
            </a:r>
          </a:p>
          <a:p>
            <a:pPr marL="914400" lvl="1" indent="-576263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  Our Text…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8138" indent="-338138">
              <a:defRPr/>
            </a:pPr>
            <a:r>
              <a:rPr lang="en-US" sz="32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 Corinthians 6:4-10</a:t>
            </a:r>
          </a:p>
          <a:p>
            <a:pPr marL="338138" indent="-338138">
              <a:defRPr/>
            </a:pPr>
            <a:endParaRPr lang="en-US" sz="800" b="1" u="sng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4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But in all things we commend ourselves as ministers of God: in much patience, in tribulations, in needs, in distresses,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5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in stripes, in imprisonments, in tumults, in labors, in sleeplessness, in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fastings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purity, by knowledge, by longsuffering, by kindness, by the Holy Spirit, by sincere love,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the word of truth, by the power of God, by the armor of righteousness on the right hand and on the left,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honor and dishonor, by evil report and good report; as deceivers, and yet true;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9 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unknown, and yet well known; as dying, and behold we live; as chastened, and yet not killed;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10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as sorrowful, yet always rejoicing; as poor, yet making many rich; as having nothing, and yet possessing all things.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5464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I. 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Our Text: 2 Corinthians 6:4-10</a:t>
            </a:r>
          </a:p>
          <a:p>
            <a:pPr>
              <a:defRPr/>
            </a:pPr>
            <a:endParaRPr lang="en-US" sz="8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>
              <a:spcAft>
                <a:spcPts val="6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 This Passage has 3 Parts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4-5…. “In”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6-7…. “By”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8-10… “As”</a:t>
            </a:r>
          </a:p>
          <a:p>
            <a:pPr marL="452438" indent="-338138">
              <a:defRPr/>
            </a:pPr>
            <a:endParaRPr lang="en-US" sz="120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8138" indent="-338138">
              <a:defRPr/>
            </a:pPr>
            <a:r>
              <a:rPr lang="en-US" sz="32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 Corinthians 6:4-10</a:t>
            </a:r>
          </a:p>
          <a:p>
            <a:pPr marL="338138" indent="-338138">
              <a:defRPr/>
            </a:pPr>
            <a:endParaRPr lang="en-US" sz="800" b="1" u="sng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4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But in all things we commend ourselves as ministers of God: in much patience, in tribulations, in needs, in distresses,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5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in stripes, in imprisonments, in tumults, in labors, in sleeplessness, in </a:t>
            </a:r>
            <a:r>
              <a:rPr lang="en-US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fastings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</a:t>
            </a:r>
            <a:r>
              <a:rPr lang="en-US" dirty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purity, by knowledge, by longsuffering, by kindness, by the Holy Spirit, by sincere love,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</a:t>
            </a:r>
            <a:r>
              <a:rPr lang="en-US" dirty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the word of truth, by the power of God, by the armor of righteousness on the right hand and on the left,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</a:t>
            </a:r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honor and dishonor, by evil report and good report; as deceivers, and yet true;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9  </a:t>
            </a:r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unknown, and yet well known; as dying, and behold we live; as chastened, and yet not killed;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10</a:t>
            </a:r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as sorrowful, yet always rejoicing; as poor, yet making many rich; as having nothing, and yet possessing all things.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5464" cy="626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I. 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Our Text: 2 Corinthians 6:4-10</a:t>
            </a:r>
          </a:p>
          <a:p>
            <a:pPr>
              <a:defRPr/>
            </a:pPr>
            <a:endParaRPr lang="en-US" sz="8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>
              <a:spcAft>
                <a:spcPts val="6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 This Passage has 3 Parts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4-5…. “In”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6-7…. “By”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8-10… “As”</a:t>
            </a:r>
          </a:p>
          <a:p>
            <a:pPr marL="452438" indent="-338138">
              <a:defRPr/>
            </a:pPr>
            <a:endParaRPr lang="en-US" sz="120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09638" lvl="1" indent="-568325">
              <a:spcAft>
                <a:spcPts val="6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D.   Each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is descriptive of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successful evangelism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4-5…. Describes the Work Environment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6-7…. Describes the </a:t>
            </a: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Required </a:t>
            </a: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Tools / Equipment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8-10…Describes the Required Mindset</a:t>
            </a:r>
          </a:p>
          <a:p>
            <a:pPr marL="1422400" lvl="2" indent="-274638">
              <a:buFontTx/>
              <a:buChar char="•"/>
              <a:defRPr/>
            </a:pPr>
            <a:endParaRPr lang="en-US" sz="120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indent="-573088">
              <a:spcAft>
                <a:spcPts val="6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E. 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Mental Preparation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for Successful Evangelism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We must...</a:t>
            </a:r>
            <a:r>
              <a:rPr lang="en-US" sz="22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Accept </a:t>
            </a:r>
            <a:r>
              <a:rPr lang="en-US" sz="22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Work Environment!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We must... </a:t>
            </a:r>
            <a:r>
              <a:rPr lang="en-US" sz="22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Possess </a:t>
            </a:r>
            <a:r>
              <a:rPr lang="en-US" sz="22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Proper </a:t>
            </a:r>
            <a:r>
              <a:rPr lang="en-US" sz="22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Equipment/Character</a:t>
            </a:r>
            <a:endParaRPr lang="en-US" sz="22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We must... </a:t>
            </a:r>
            <a:r>
              <a:rPr lang="en-US" sz="22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Hold </a:t>
            </a:r>
            <a:r>
              <a:rPr lang="en-US" sz="22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to the Required Mindset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2773</Words>
  <Application>Microsoft Office PowerPoint</Application>
  <PresentationFormat>On-screen Show (4:3)</PresentationFormat>
  <Paragraphs>311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Garamond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Capps 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Capps</dc:creator>
  <cp:lastModifiedBy>Johnson</cp:lastModifiedBy>
  <cp:revision>68</cp:revision>
  <dcterms:created xsi:type="dcterms:W3CDTF">2004-08-01T19:48:42Z</dcterms:created>
  <dcterms:modified xsi:type="dcterms:W3CDTF">2015-08-04T03:12:16Z</dcterms:modified>
</cp:coreProperties>
</file>