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1" r:id="rId2"/>
    <p:sldId id="258" r:id="rId3"/>
    <p:sldId id="260" r:id="rId4"/>
    <p:sldId id="261" r:id="rId5"/>
    <p:sldId id="262" r:id="rId6"/>
    <p:sldId id="280" r:id="rId7"/>
    <p:sldId id="263" r:id="rId8"/>
    <p:sldId id="266" r:id="rId9"/>
    <p:sldId id="264" r:id="rId10"/>
    <p:sldId id="267" r:id="rId11"/>
    <p:sldId id="265" r:id="rId12"/>
    <p:sldId id="268" r:id="rId13"/>
    <p:sldId id="275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000066"/>
    <a:srgbClr val="FFFF00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1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20DDAA-D5E0-4241-9BCB-63FDE65900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0FD64C-2505-42F9-85F4-C93E0AC8F0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536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8BEC1B-6E76-4CB7-9396-1857DE3D43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7880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AF6130-3871-4827-860B-549D168B7B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2340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3386E7-DB0B-45CD-A4B2-73DF3A8A86C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4742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EDF44-9444-4B90-9485-9846C10B3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1083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9634D7-FBDE-4B6A-B846-DD922EE648C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4208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0A8BEE-7F89-4503-A377-D1AACB047E8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1912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AF832C-894A-41B2-93A2-9B77CDB723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5127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A02143-0F5D-4C1E-B625-6C19C26CAA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6069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1DB3C-F9B8-4586-A5F5-263B0077F6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7151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3EEE4E9-650C-4CCC-AD93-0EB194A96F0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Gospel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58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457200" y="609600"/>
            <a:ext cx="8229600" cy="9144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/>
              <a:t>I. What Is It?  Word Of God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457200" y="1723104"/>
            <a:ext cx="8229600" cy="9144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/>
              <a:t>II. When Is It Operative?  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57200" y="2866104"/>
            <a:ext cx="8229600" cy="12192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III. Why Is It Required?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gospel has power to save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290513" indent="-29051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Mt.4:1-11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Lk.16</a:t>
            </a:r>
          </a:p>
          <a:p>
            <a:pPr marL="339725" indent="-334963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Gn.1: “</a:t>
            </a:r>
            <a:r>
              <a:rPr lang="en-US" altLang="en-US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said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(ten times) </a:t>
            </a:r>
          </a:p>
          <a:p>
            <a:pPr marL="739775" lvl="1" indent="-334963"/>
            <a:endParaRPr lang="en-US" altLang="en-US" sz="3600" b="1" dirty="0"/>
          </a:p>
          <a:p>
            <a:pPr marL="739775" lvl="1" indent="-334963"/>
            <a:endParaRPr lang="en-US" altLang="en-US" b="1" dirty="0"/>
          </a:p>
          <a:p>
            <a:pPr marL="739775" lvl="1" indent="-334963"/>
            <a:endParaRPr lang="en-US" altLang="en-US" b="1" dirty="0"/>
          </a:p>
          <a:p>
            <a:pPr marL="290513" indent="-290513"/>
            <a:endParaRPr lang="en-US" altLang="en-US" b="1" dirty="0"/>
          </a:p>
          <a:p>
            <a:pPr marL="290513" indent="-290513">
              <a:buFont typeface="Wingdings" pitchFamily="2" charset="2"/>
              <a:buNone/>
            </a:pPr>
            <a:endParaRPr lang="en-US" altLang="en-US" sz="2800" b="1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65904" y="2819400"/>
            <a:ext cx="3244644" cy="762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dirty="0"/>
              <a:t>Creation: trees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03956" y="2819400"/>
            <a:ext cx="3244644" cy="762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dirty="0" smtClean="0"/>
              <a:t>New Creation</a:t>
            </a:r>
            <a:endParaRPr lang="en-US" altLang="en-US" sz="3200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265904" y="4648200"/>
            <a:ext cx="3244644" cy="99060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dirty="0" smtClean="0">
                <a:solidFill>
                  <a:srgbClr val="000066"/>
                </a:solidFill>
              </a:rPr>
              <a:t>Natural law</a:t>
            </a:r>
            <a:endParaRPr lang="en-US" altLang="en-US" sz="3200" dirty="0">
              <a:solidFill>
                <a:srgbClr val="000066"/>
              </a:solidFill>
            </a:endParaRPr>
          </a:p>
          <a:p>
            <a:pPr algn="ctr"/>
            <a:r>
              <a:rPr lang="en-US" altLang="en-US" sz="3200" dirty="0" smtClean="0">
                <a:solidFill>
                  <a:srgbClr val="000066"/>
                </a:solidFill>
              </a:rPr>
              <a:t>Seed reproduces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603956" y="4648200"/>
            <a:ext cx="3244644" cy="99060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dirty="0">
                <a:solidFill>
                  <a:srgbClr val="000066"/>
                </a:solidFill>
              </a:rPr>
              <a:t>Seed: word</a:t>
            </a:r>
          </a:p>
          <a:p>
            <a:pPr algn="ctr"/>
            <a:r>
              <a:rPr lang="en-US" altLang="en-US" sz="3200" dirty="0" smtClean="0"/>
              <a:t>Lk.8:11</a:t>
            </a:r>
            <a:endParaRPr lang="en-US" altLang="en-US" sz="3200" dirty="0"/>
          </a:p>
        </p:txBody>
      </p:sp>
      <p:sp>
        <p:nvSpPr>
          <p:cNvPr id="2" name="Down Arrow 1"/>
          <p:cNvSpPr/>
          <p:nvPr/>
        </p:nvSpPr>
        <p:spPr bwMode="auto">
          <a:xfrm>
            <a:off x="2133600" y="3429000"/>
            <a:ext cx="1524000" cy="1219200"/>
          </a:xfrm>
          <a:prstGeom prst="downArrow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562600" y="3429000"/>
            <a:ext cx="1524000" cy="1219200"/>
          </a:xfrm>
          <a:prstGeom prst="downArrow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written word is as</a:t>
            </a:r>
            <a:b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powerful as His spoken word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Jn.11,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spoken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Jn.20:30-31,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452438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</a:t>
            </a:r>
            <a:r>
              <a:rPr lang="en-US" altLang="en-US" sz="3200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wrote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what he saw (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21:24f) 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452438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we may believe, 20:31; ch.11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124200" y="4267200"/>
            <a:ext cx="5181600" cy="11430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believe </a:t>
            </a:r>
            <a:r>
              <a:rPr lang="en-US" alt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 facts</a:t>
            </a:r>
            <a:br>
              <a:rPr lang="en-US" alt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eye-witnesses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sz="3800" b="1"/>
              <a:t>Ro.1:16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4000500"/>
            <a:ext cx="2438400" cy="20955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Paul’s</a:t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rgbClr val="FFFF00"/>
                </a:solidFill>
              </a:rPr>
              <a:t>attitude:</a:t>
            </a: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not</a:t>
            </a:r>
            <a:br>
              <a:rPr lang="en-US" altLang="en-US" sz="3200" b="1" dirty="0">
                <a:solidFill>
                  <a:schemeClr val="bg1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ashamed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352800" y="4000500"/>
            <a:ext cx="2438400" cy="20955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God’s</a:t>
            </a:r>
          </a:p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Power:</a:t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the</a:t>
            </a:r>
            <a:br>
              <a:rPr lang="en-US" altLang="en-US" sz="3200" b="1" dirty="0">
                <a:solidFill>
                  <a:schemeClr val="bg1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gospel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48400" y="4000500"/>
            <a:ext cx="2438400" cy="20955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Gospel’s</a:t>
            </a:r>
          </a:p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purpose:</a:t>
            </a:r>
          </a:p>
          <a:p>
            <a:pPr algn="ctr"/>
            <a:r>
              <a:rPr lang="en-US" altLang="en-US" sz="3200" b="1" dirty="0" smtClean="0">
                <a:solidFill>
                  <a:schemeClr val="bg1"/>
                </a:solidFill>
              </a:rPr>
              <a:t>to</a:t>
            </a:r>
            <a:r>
              <a:rPr lang="en-US" altLang="en-US" sz="3200" b="1" dirty="0">
                <a:solidFill>
                  <a:schemeClr val="bg1"/>
                </a:solidFill>
              </a:rPr>
              <a:t/>
            </a:r>
            <a:br>
              <a:rPr lang="en-US" altLang="en-US" sz="3200" b="1" dirty="0">
                <a:solidFill>
                  <a:schemeClr val="bg1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salvation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8229600" cy="2041525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100" dirty="0"/>
              <a:t>For I am not ashamed of the gospel of Christ, for it is the power of God to salvation for everyone who believes, for the Jew first and also for the Greek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219200" y="2165556"/>
            <a:ext cx="32004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066800" y="2622756"/>
            <a:ext cx="3831384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965288" y="2622756"/>
            <a:ext cx="19812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 bwMode="auto">
          <a:xfrm>
            <a:off x="4847304" y="1597740"/>
            <a:ext cx="3706764" cy="717756"/>
          </a:xfrm>
          <a:prstGeom prst="ellips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4" grpId="0" animBg="1"/>
      <p:bldP spid="24585" grpId="0" animBg="1"/>
      <p:bldP spid="24586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Mk.16:15-16,</a:t>
            </a:r>
            <a:b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salvation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all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world </a:t>
            </a: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</a:t>
            </a: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every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creature </a:t>
            </a:r>
          </a:p>
          <a:p>
            <a:pPr>
              <a:spcAft>
                <a:spcPts val="600"/>
              </a:spcAft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Precepts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believe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be baptized</a:t>
            </a:r>
          </a:p>
          <a:p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Pardon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shall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saved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Hb.4:12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Living, active:  Hb.11</a:t>
            </a:r>
          </a:p>
          <a:p>
            <a:pPr>
              <a:spcAft>
                <a:spcPts val="400"/>
              </a:spcAft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Sharper…piercing</a:t>
            </a:r>
          </a:p>
          <a:p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edged sword</a:t>
            </a:r>
          </a:p>
          <a:p>
            <a:pPr marL="855663" lvl="1" indent="-398463"/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Is.55:11, not void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5663" lvl="1" indent="-398463"/>
            <a:r>
              <a:rPr lang="en-US" alt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Mk.7:13, make void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pPr algn="ctr"/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Mk.16:16b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gospel does not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 . . .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371600" y="2286000"/>
            <a:ext cx="3048000" cy="1600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FF00"/>
                </a:solidFill>
              </a:rPr>
              <a:t>Stubborn</a:t>
            </a:r>
            <a:br>
              <a:rPr lang="en-US" altLang="en-US" sz="3200" b="1">
                <a:solidFill>
                  <a:srgbClr val="FFFF00"/>
                </a:solidFill>
              </a:rPr>
            </a:br>
            <a:r>
              <a:rPr lang="en-US" altLang="en-US" sz="3200" b="1">
                <a:solidFill>
                  <a:srgbClr val="FFFF00"/>
                </a:solidFill>
              </a:rPr>
              <a:t>unbeliever</a:t>
            </a:r>
            <a:br>
              <a:rPr lang="en-US" altLang="en-US" sz="3200" b="1">
                <a:solidFill>
                  <a:srgbClr val="FFFF00"/>
                </a:solidFill>
              </a:rPr>
            </a:br>
            <a:r>
              <a:rPr lang="en-US" altLang="en-US" sz="3200" b="1">
                <a:solidFill>
                  <a:schemeClr val="bg1"/>
                </a:solidFill>
              </a:rPr>
              <a:t>Hb.4:2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694904" y="2286000"/>
            <a:ext cx="3048000" cy="1600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Impenitent</a:t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rgbClr val="FFFF00"/>
                </a:solidFill>
              </a:rPr>
              <a:t>sinner</a:t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Lk.13:1-5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371600" y="4114800"/>
            <a:ext cx="3048000" cy="1600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</a:rPr>
              <a:t>Unwilling</a:t>
            </a:r>
            <a:br>
              <a:rPr lang="en-US" altLang="en-US" sz="3200" b="1" dirty="0" smtClean="0">
                <a:solidFill>
                  <a:srgbClr val="FFFF00"/>
                </a:solidFill>
              </a:rPr>
            </a:br>
            <a:r>
              <a:rPr lang="en-US" altLang="en-US" sz="3200" b="1" dirty="0" smtClean="0">
                <a:solidFill>
                  <a:srgbClr val="FFFF00"/>
                </a:solidFill>
              </a:rPr>
              <a:t>to listen</a:t>
            </a:r>
            <a:r>
              <a:rPr lang="en-US" altLang="en-US" sz="3200" b="1" dirty="0">
                <a:solidFill>
                  <a:srgbClr val="FFFF00"/>
                </a:solidFill>
              </a:rPr>
              <a:t/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Ep.3:4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94904" y="4114800"/>
            <a:ext cx="3048000" cy="1600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</a:rPr>
              <a:t>Some</a:t>
            </a:r>
          </a:p>
          <a:p>
            <a:pPr algn="ctr"/>
            <a:r>
              <a:rPr lang="en-US" altLang="en-US" sz="3200" b="1" dirty="0" smtClean="0">
                <a:solidFill>
                  <a:srgbClr val="FFFF00"/>
                </a:solidFill>
              </a:rPr>
              <a:t>marriages</a:t>
            </a:r>
            <a:r>
              <a:rPr lang="en-US" altLang="en-US" sz="3200" b="1" dirty="0">
                <a:solidFill>
                  <a:srgbClr val="FFFF00"/>
                </a:solidFill>
              </a:rPr>
              <a:t/>
            </a:r>
            <a:br>
              <a:rPr lang="en-US" altLang="en-US" sz="3200" b="1" dirty="0">
                <a:solidFill>
                  <a:srgbClr val="FFFF00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Ep.5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457200" y="457200"/>
            <a:ext cx="8229600" cy="7620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/>
              <a:t>I. What Is It?  </a:t>
            </a:r>
            <a:r>
              <a:rPr lang="en-US" altLang="en-US" sz="3600" u="sng" dirty="0">
                <a:solidFill>
                  <a:schemeClr val="bg2">
                    <a:lumMod val="75000"/>
                  </a:schemeClr>
                </a:solidFill>
              </a:rPr>
              <a:t>W</a:t>
            </a:r>
            <a:r>
              <a:rPr lang="en-US" altLang="en-US" sz="2400" dirty="0"/>
              <a:t>ord Of God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57200" y="1447800"/>
            <a:ext cx="8229600" cy="7620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/>
              <a:t>II. When Is It </a:t>
            </a:r>
            <a:r>
              <a:rPr lang="en-US" altLang="en-US" sz="3600" u="sng" dirty="0">
                <a:solidFill>
                  <a:schemeClr val="bg2">
                    <a:lumMod val="75000"/>
                  </a:schemeClr>
                </a:solidFill>
              </a:rPr>
              <a:t>O</a:t>
            </a:r>
            <a:r>
              <a:rPr lang="en-US" altLang="en-US" sz="2400" dirty="0"/>
              <a:t>perative?  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457200" y="2438400"/>
            <a:ext cx="8229600" cy="7620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/>
              <a:t>III. Why Is It </a:t>
            </a:r>
            <a:r>
              <a:rPr lang="en-US" altLang="en-US" sz="3600" u="sng" dirty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en-US" altLang="en-US" sz="2400" dirty="0"/>
              <a:t>equired? 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57200" y="3429000"/>
            <a:ext cx="8229600" cy="12192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IV. What To </a:t>
            </a:r>
            <a:r>
              <a:rPr lang="en-US" altLang="en-US" sz="4600" b="1" u="sng" dirty="0">
                <a:solidFill>
                  <a:srgbClr val="000066"/>
                </a:solidFill>
              </a:rPr>
              <a:t>D</a:t>
            </a:r>
            <a:r>
              <a:rPr lang="en-US" altLang="en-US" sz="4000" b="1" dirty="0">
                <a:solidFill>
                  <a:srgbClr val="000066"/>
                </a:solidFill>
              </a:rPr>
              <a:t>o With It?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762000"/>
            <a:ext cx="8382000" cy="5105400"/>
          </a:xfrm>
        </p:spPr>
        <p:txBody>
          <a:bodyPr/>
          <a:lstStyle/>
          <a:p>
            <a:pPr marL="401638" indent="-401638">
              <a:spcAft>
                <a:spcPts val="600"/>
              </a:spcAft>
            </a:pP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Obey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sincerely, Ro.6:17</a:t>
            </a:r>
          </a:p>
          <a:p>
            <a:pPr marL="401638" indent="-401638">
              <a:spcAft>
                <a:spcPts val="600"/>
              </a:spcAft>
            </a:pP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Guard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faithfully, Ph.1:17</a:t>
            </a:r>
          </a:p>
          <a:p>
            <a:pPr marL="401638" indent="-401638">
              <a:spcAft>
                <a:spcPts val="600"/>
              </a:spcAft>
            </a:pP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Spread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actively, 1 Co.9:16</a:t>
            </a:r>
          </a:p>
          <a:p>
            <a:pPr marL="401638" indent="-401638">
              <a:spcAft>
                <a:spcPts val="600"/>
              </a:spcAft>
            </a:pP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Suffer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it bravely, 2 Tim.2:3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algn="ctr"/>
            <a:r>
              <a:rPr lang="en-US" altLang="en-US" sz="3800" b="1" i="1"/>
              <a:t>Gospel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401638" indent="-401638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Anglo-Saxon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spell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good story, good news </a:t>
            </a:r>
          </a:p>
          <a:p>
            <a:pPr marL="401638" indent="-401638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Later shortened to </a:t>
            </a:r>
            <a:r>
              <a:rPr lang="en-US" altLang="en-US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godspel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if </a:t>
            </a:r>
            <a:r>
              <a:rPr lang="en-US" alt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en-US" altLang="en-US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spel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(story, history)  </a:t>
            </a:r>
          </a:p>
          <a:p>
            <a:pPr marL="401638" indent="-401638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Teachings of Jesus and Apostles </a:t>
            </a:r>
            <a:b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Webster’s New World, 625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57200" y="762000"/>
            <a:ext cx="8229600" cy="12192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I. What Is It?  Word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Synonyms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5029200"/>
          </a:xfrm>
        </p:spPr>
        <p:txBody>
          <a:bodyPr/>
          <a:lstStyle/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Philip preached: </a:t>
            </a:r>
          </a:p>
          <a:p>
            <a:pPr marL="406400" indent="-406400"/>
            <a:endParaRPr lang="en-US" altLang="en-US" b="1" dirty="0"/>
          </a:p>
          <a:p>
            <a:pPr marL="406400" indent="-406400"/>
            <a:endParaRPr lang="en-US" altLang="en-US" sz="2800" b="1" dirty="0"/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preached: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06400" indent="-406400"/>
            <a:endParaRPr lang="en-US" altLang="en-US" sz="2800" b="1" dirty="0"/>
          </a:p>
          <a:p>
            <a:pPr marL="406400" indent="-406400"/>
            <a:endParaRPr lang="en-US" altLang="en-US" sz="2800" b="1" dirty="0"/>
          </a:p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 preached: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2000" y="1981200"/>
            <a:ext cx="2514600" cy="914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100" b="1" dirty="0">
                <a:solidFill>
                  <a:schemeClr val="bg1"/>
                </a:solidFill>
              </a:rPr>
              <a:t>Christ </a:t>
            </a:r>
            <a:br>
              <a:rPr lang="en-US" altLang="en-US" sz="3100" b="1" dirty="0">
                <a:solidFill>
                  <a:schemeClr val="bg1"/>
                </a:solidFill>
              </a:rPr>
            </a:br>
            <a:r>
              <a:rPr lang="en-US" altLang="en-US" sz="2800" b="1" dirty="0">
                <a:solidFill>
                  <a:schemeClr val="bg1"/>
                </a:solidFill>
              </a:rPr>
              <a:t>Ac.8:5, 35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352800" y="1981200"/>
            <a:ext cx="2667000" cy="914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100" b="1" dirty="0">
                <a:solidFill>
                  <a:schemeClr val="bg1"/>
                </a:solidFill>
              </a:rPr>
              <a:t>Word/Gospel</a:t>
            </a:r>
            <a:br>
              <a:rPr lang="en-US" altLang="en-US" sz="3100" b="1" dirty="0">
                <a:solidFill>
                  <a:schemeClr val="bg1"/>
                </a:solidFill>
              </a:rPr>
            </a:br>
            <a:r>
              <a:rPr lang="en-US" altLang="en-US" sz="2800" b="1" dirty="0">
                <a:solidFill>
                  <a:schemeClr val="bg1"/>
                </a:solidFill>
              </a:rPr>
              <a:t>Ac.8:25, 40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" y="3657600"/>
            <a:ext cx="2514600" cy="914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100" b="1" dirty="0" smtClean="0">
                <a:solidFill>
                  <a:schemeClr val="bg1"/>
                </a:solidFill>
              </a:rPr>
              <a:t>The Gospel</a:t>
            </a:r>
            <a:r>
              <a:rPr lang="en-US" altLang="en-US" sz="3100" b="1" dirty="0">
                <a:solidFill>
                  <a:schemeClr val="bg1"/>
                </a:solidFill>
              </a:rPr>
              <a:t/>
            </a:r>
            <a:br>
              <a:rPr lang="en-US" altLang="en-US" sz="3100" b="1" dirty="0">
                <a:solidFill>
                  <a:schemeClr val="bg1"/>
                </a:solidFill>
              </a:rPr>
            </a:br>
            <a:r>
              <a:rPr lang="en-US" altLang="en-US" sz="2800" b="1" dirty="0">
                <a:solidFill>
                  <a:schemeClr val="bg1"/>
                </a:solidFill>
              </a:rPr>
              <a:t>Ga.1:11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352800" y="3657600"/>
            <a:ext cx="2667000" cy="914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100" b="1" dirty="0" smtClean="0">
                <a:solidFill>
                  <a:schemeClr val="bg1"/>
                </a:solidFill>
              </a:rPr>
              <a:t>The Faith</a:t>
            </a:r>
            <a:r>
              <a:rPr lang="en-US" altLang="en-US" sz="3100" b="1" dirty="0">
                <a:solidFill>
                  <a:schemeClr val="bg1"/>
                </a:solidFill>
              </a:rPr>
              <a:t/>
            </a:r>
            <a:br>
              <a:rPr lang="en-US" altLang="en-US" sz="3100" b="1" dirty="0">
                <a:solidFill>
                  <a:schemeClr val="bg1"/>
                </a:solidFill>
              </a:rPr>
            </a:br>
            <a:r>
              <a:rPr lang="en-US" altLang="en-US" sz="2800" b="1" dirty="0">
                <a:solidFill>
                  <a:schemeClr val="bg1"/>
                </a:solidFill>
              </a:rPr>
              <a:t>Ga.1:23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093540" y="3352800"/>
            <a:ext cx="2514600" cy="15240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100" b="1" dirty="0">
                <a:solidFill>
                  <a:schemeClr val="bg1"/>
                </a:solidFill>
              </a:rPr>
              <a:t>Doctrine /</a:t>
            </a:r>
            <a:br>
              <a:rPr lang="en-US" altLang="en-US" sz="3100" b="1" dirty="0">
                <a:solidFill>
                  <a:schemeClr val="bg1"/>
                </a:solidFill>
              </a:rPr>
            </a:br>
            <a:r>
              <a:rPr lang="en-US" altLang="en-US" sz="3100" b="1" dirty="0">
                <a:solidFill>
                  <a:schemeClr val="bg1"/>
                </a:solidFill>
              </a:rPr>
              <a:t>Gospel</a:t>
            </a:r>
            <a:br>
              <a:rPr lang="en-US" altLang="en-US" sz="3100" b="1" dirty="0">
                <a:solidFill>
                  <a:schemeClr val="bg1"/>
                </a:solidFill>
              </a:rPr>
            </a:br>
            <a:r>
              <a:rPr lang="en-US" altLang="en-US" sz="2800" b="1" dirty="0">
                <a:solidFill>
                  <a:schemeClr val="bg1"/>
                </a:solidFill>
              </a:rPr>
              <a:t>1 Tim.1:10-11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62000" y="5257800"/>
            <a:ext cx="2514600" cy="914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100" b="1" dirty="0">
                <a:solidFill>
                  <a:schemeClr val="bg1"/>
                </a:solidFill>
              </a:rPr>
              <a:t>Obey gospel</a:t>
            </a:r>
            <a:br>
              <a:rPr lang="en-US" altLang="en-US" sz="3100" b="1" dirty="0">
                <a:solidFill>
                  <a:schemeClr val="bg1"/>
                </a:solidFill>
              </a:rPr>
            </a:br>
            <a:r>
              <a:rPr lang="en-US" altLang="en-US" sz="2800" b="1" dirty="0">
                <a:solidFill>
                  <a:schemeClr val="bg1"/>
                </a:solidFill>
              </a:rPr>
              <a:t>1 Pt.4:17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352800" y="5257800"/>
            <a:ext cx="2667000" cy="914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100" b="1">
                <a:solidFill>
                  <a:schemeClr val="bg1"/>
                </a:solidFill>
              </a:rPr>
              <a:t>Obey truth</a:t>
            </a:r>
            <a:br>
              <a:rPr lang="en-US" altLang="en-US" sz="3100" b="1">
                <a:solidFill>
                  <a:schemeClr val="bg1"/>
                </a:solidFill>
              </a:rPr>
            </a:br>
            <a:r>
              <a:rPr lang="en-US" altLang="en-US" sz="2800" b="1">
                <a:solidFill>
                  <a:schemeClr val="bg1"/>
                </a:solidFill>
              </a:rPr>
              <a:t>1 Pt.1:22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altLang="en-US" sz="3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altLang="en-US" sz="38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news”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290513" indent="-290513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Generic: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Th.3:6  </a:t>
            </a:r>
          </a:p>
          <a:p>
            <a:pPr marL="290513" indent="-290513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Specific: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Co.15:1-3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0513" indent="-290513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press about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news: “we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hear </a:t>
            </a: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news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 </a:t>
            </a:r>
            <a:endParaRPr lang="en-US" altLang="en-US" sz="28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858296" y="3797712"/>
            <a:ext cx="5410200" cy="156966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 preached gospel to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saints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Ro.1:1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7…15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86400" y="3094704"/>
            <a:ext cx="17526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Wrong</a:t>
            </a:r>
            <a:endParaRPr lang="en-US" altLang="en-US" sz="32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altLang="en-US" sz="3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Corinthians 15:1-4</a:t>
            </a:r>
            <a:endParaRPr lang="en-US" altLang="en-US" sz="3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290513" indent="-290513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facts sinners must believe –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514350">
              <a:buAutoNum type="arabicPeriod"/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died for our sins</a:t>
            </a:r>
          </a:p>
          <a:p>
            <a:pPr marL="914400" lvl="1" indent="-514350">
              <a:buAutoNum type="arabicPeriod"/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rose from the dead</a:t>
            </a:r>
          </a:p>
          <a:p>
            <a:pPr marL="914400" lvl="1" indent="-514350">
              <a:buAutoNum type="arabicPeriod"/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ascended to heaven</a:t>
            </a:r>
          </a:p>
          <a:p>
            <a:pPr marL="290513" indent="-290513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salvations provided – </a:t>
            </a:r>
          </a:p>
          <a:p>
            <a:pPr marL="914400" lvl="1" indent="-514350">
              <a:buAutoNum type="arabicPeriod"/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 from sin</a:t>
            </a:r>
          </a:p>
          <a:p>
            <a:pPr marL="914400" lvl="1" indent="-514350">
              <a:buAutoNum type="arabicPeriod"/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 from grave</a:t>
            </a:r>
          </a:p>
          <a:p>
            <a:pPr marL="914400" lvl="1" indent="-514350">
              <a:buAutoNum type="arabicPeriod"/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 in heaven</a:t>
            </a:r>
            <a:endParaRPr lang="en-US" altLang="en-US" sz="320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0513" indent="-290513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4642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 cannot manufacture</a:t>
            </a:r>
            <a:b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news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3886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atheists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offer hope?</a:t>
            </a:r>
          </a:p>
          <a:p>
            <a:pPr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Stephen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Hawking’s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gravity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man-made 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churches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offer a better plan of salvation?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457200" y="609600"/>
            <a:ext cx="8229600" cy="7620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/>
              <a:t>I. What Is It?  Word Of God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57200" y="1524000"/>
            <a:ext cx="8229600" cy="12192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>
                <a:solidFill>
                  <a:srgbClr val="000066"/>
                </a:solidFill>
              </a:rPr>
              <a:t>II. When Is It Operative?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right time is now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sz="3100" b="1" dirty="0"/>
          </a:p>
          <a:p>
            <a:pPr marL="406400" indent="-406400"/>
            <a:endParaRPr lang="en-US" altLang="en-US" b="1" dirty="0"/>
          </a:p>
          <a:p>
            <a:pPr marL="406400" indent="-406400"/>
            <a:endParaRPr lang="en-US" altLang="en-US" b="1" dirty="0" smtClean="0"/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en-US" b="1" dirty="0" smtClean="0"/>
              <a:t>Hb.9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81000" y="2743200"/>
            <a:ext cx="838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2209800"/>
            <a:ext cx="25908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000066"/>
                </a:solidFill>
              </a:rPr>
              <a:t>Patriarchal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124200" y="2209800"/>
            <a:ext cx="16764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000066"/>
                </a:solidFill>
              </a:rPr>
              <a:t>Mosaic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876800" y="2209800"/>
            <a:ext cx="35814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000066"/>
                </a:solidFill>
              </a:rPr>
              <a:t>Gospel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7200" y="2819400"/>
            <a:ext cx="2590800" cy="457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000066"/>
                </a:solidFill>
              </a:rPr>
              <a:t>Noah; ark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124200" y="2819400"/>
            <a:ext cx="1676400" cy="91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000066"/>
                </a:solidFill>
              </a:rPr>
              <a:t>Thief;</a:t>
            </a:r>
            <a:br>
              <a:rPr lang="en-US" altLang="en-US" sz="3200" b="1" dirty="0">
                <a:solidFill>
                  <a:srgbClr val="000066"/>
                </a:solidFill>
              </a:rPr>
            </a:br>
            <a:r>
              <a:rPr lang="en-US" altLang="en-US" sz="3200" b="1" dirty="0">
                <a:solidFill>
                  <a:srgbClr val="000066"/>
                </a:solidFill>
              </a:rPr>
              <a:t>RYR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876800" y="2819400"/>
            <a:ext cx="3581400" cy="4572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Law of Christ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966452" y="4648200"/>
            <a:ext cx="2514600" cy="12192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Planned,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4648200"/>
            <a:ext cx="2514600" cy="12192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Preached,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2" grpId="0" animBg="1"/>
      <p:bldP spid="13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631</TotalTime>
  <Words>416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The Gospel</vt:lpstr>
      <vt:lpstr>Gospel</vt:lpstr>
      <vt:lpstr>Slide 3</vt:lpstr>
      <vt:lpstr>Synonyms</vt:lpstr>
      <vt:lpstr>“Good news”</vt:lpstr>
      <vt:lpstr>1 Corinthians 15:1-4</vt:lpstr>
      <vt:lpstr>Men cannot manufacture good news</vt:lpstr>
      <vt:lpstr>Slide 8</vt:lpstr>
      <vt:lpstr>The right time is now</vt:lpstr>
      <vt:lpstr>Slide 10</vt:lpstr>
      <vt:lpstr>Only gospel has power to save</vt:lpstr>
      <vt:lpstr>God’s written word is as powerful as His spoken word </vt:lpstr>
      <vt:lpstr>Ro.1:16</vt:lpstr>
      <vt:lpstr>Mk.16:15-16, gospel salvation</vt:lpstr>
      <vt:lpstr>Hb.4:12</vt:lpstr>
      <vt:lpstr>Mk.16:16b</vt:lpstr>
      <vt:lpstr>Slide 17</vt:lpstr>
      <vt:lpstr>Slide 18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Johnson</cp:lastModifiedBy>
  <cp:revision>68</cp:revision>
  <dcterms:created xsi:type="dcterms:W3CDTF">2010-09-04T01:34:03Z</dcterms:created>
  <dcterms:modified xsi:type="dcterms:W3CDTF">2015-08-10T01:15:43Z</dcterms:modified>
</cp:coreProperties>
</file>