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8" r:id="rId2"/>
    <p:sldId id="260" r:id="rId3"/>
    <p:sldId id="262" r:id="rId4"/>
    <p:sldId id="261" r:id="rId5"/>
    <p:sldId id="263" r:id="rId6"/>
    <p:sldId id="271" r:id="rId7"/>
    <p:sldId id="270" r:id="rId8"/>
    <p:sldId id="264" r:id="rId9"/>
    <p:sldId id="265" r:id="rId10"/>
    <p:sldId id="267" r:id="rId11"/>
    <p:sldId id="266" r:id="rId12"/>
    <p:sldId id="268" r:id="rId13"/>
    <p:sldId id="269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3333"/>
    <a:srgbClr val="FFFFCC"/>
    <a:srgbClr val="5F5F5F"/>
    <a:srgbClr val="000066"/>
    <a:srgbClr val="FFFF00"/>
    <a:srgbClr val="B2B2B2"/>
    <a:srgbClr val="FFCC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Objects="1" showGuides="1"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819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2400" b="0">
                <a:latin typeface="Times New Roman" pitchFamily="18" charset="0"/>
              </a:endParaRPr>
            </a:p>
          </p:txBody>
        </p:sp>
        <p:grpSp>
          <p:nvGrpSpPr>
            <p:cNvPr id="819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19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19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  <p:sp>
            <p:nvSpPr>
              <p:cNvPr id="820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l" eaLnBrk="1" hangingPunct="1"/>
                <a:endParaRPr lang="en-US" altLang="en-US" sz="2400" b="0">
                  <a:latin typeface="Times New Roman" pitchFamily="18" charset="0"/>
                </a:endParaRPr>
              </a:p>
            </p:txBody>
          </p:sp>
        </p:grpSp>
      </p:grpSp>
      <p:sp>
        <p:nvSpPr>
          <p:cNvPr id="820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0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21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B48B5C7-AA30-468D-9321-56BA0749546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21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04ABE4-84D1-45EA-B2F7-56B43EBB4AF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1372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65B594-B4AA-41FA-99A7-9FDB5528E5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51277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2BB34C-036C-46C2-BB4E-A60866872A3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05089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9DEB59-057E-4E15-AEF8-335E7BD8A69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8233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6714A7-C9E8-450B-9BEF-1B1DCEFCD6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0935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40C647-7035-4B11-97C8-B1C2B1DF92E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9175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86BFF5A-AECF-485F-A336-F4B841CC373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982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A23AFC-5123-4C6E-90CB-AD5FAAB82B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055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2685E9-2006-486C-9BFB-64C39C1714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26351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5D8D66-FD0F-4788-AC4F-4297866CB79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1981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 Black" pitchFamily="34" charset="0"/>
              </a:defRPr>
            </a:lvl1pPr>
          </a:lstStyle>
          <a:p>
            <a:fld id="{116A4B1F-CC42-4F3F-8BB0-855A87F7AD64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717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hlink"/>
                </a:solidFill>
              </a:endParaRPr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2400" b="0">
                <a:latin typeface="Times New Roman" pitchFamily="18" charset="0"/>
              </a:endParaRPr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accent2"/>
                </a:solidFill>
              </a:endParaRPr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1" hangingPunct="1"/>
              <a:endParaRPr lang="en-US" altLang="en-US" sz="1800" b="0">
                <a:solidFill>
                  <a:schemeClr val="accent2"/>
                </a:solidFill>
              </a:endParaRPr>
            </a:p>
          </p:txBody>
        </p:sp>
      </p:grpSp>
      <p:sp>
        <p:nvSpPr>
          <p:cNvPr id="718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57200" y="1981200"/>
            <a:ext cx="8229600" cy="14478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4000">
                <a:solidFill>
                  <a:srgbClr val="000066"/>
                </a:solidFill>
              </a:rPr>
              <a:t>I. What Is Contentment?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8382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400" b="0">
                <a:solidFill>
                  <a:srgbClr val="000066"/>
                </a:solidFill>
              </a:rPr>
              <a:t>I. What Is Contentment?</a:t>
            </a:r>
          </a:p>
        </p:txBody>
      </p:sp>
      <p:sp>
        <p:nvSpPr>
          <p:cNvPr id="17411" name="AutoShape 3"/>
          <p:cNvSpPr>
            <a:spLocks noChangeArrowheads="1"/>
          </p:cNvSpPr>
          <p:nvPr/>
        </p:nvSpPr>
        <p:spPr bwMode="auto">
          <a:xfrm>
            <a:off x="457200" y="3048000"/>
            <a:ext cx="8229600" cy="14478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4000" dirty="0">
                <a:solidFill>
                  <a:srgbClr val="000066"/>
                </a:solidFill>
              </a:rPr>
              <a:t>III. Contentment Is Learned </a:t>
            </a:r>
            <a:r>
              <a:rPr lang="en-US" altLang="en-US" sz="2800" dirty="0"/>
              <a:t>(Ph.4)</a:t>
            </a:r>
          </a:p>
        </p:txBody>
      </p:sp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457200" y="1905000"/>
            <a:ext cx="8229600" cy="8382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400" b="0" dirty="0">
                <a:solidFill>
                  <a:srgbClr val="000066"/>
                </a:solidFill>
              </a:rPr>
              <a:t>II. Contentment Is Not…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Doesn’t depend on circumstances, Ph.4:10.  Col.4:8</a:t>
            </a: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Circumstances affect us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 was content in every circumstance</a:t>
            </a:r>
          </a:p>
          <a:p>
            <a:pPr marL="855663" lvl="1" indent="-398463"/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have learned,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11</a:t>
            </a:r>
          </a:p>
          <a:p>
            <a:pPr marL="855663" lvl="1" indent="-398463"/>
            <a:r>
              <a:rPr lang="en-US" altLang="en-US" sz="3200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have learned the secret,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</a:t>
            </a:r>
          </a:p>
        </p:txBody>
      </p:sp>
      <p:sp>
        <p:nvSpPr>
          <p:cNvPr id="16388" name="AutoShape 4"/>
          <p:cNvSpPr>
            <a:spLocks noChangeArrowheads="1"/>
          </p:cNvSpPr>
          <p:nvPr/>
        </p:nvSpPr>
        <p:spPr bwMode="auto">
          <a:xfrm>
            <a:off x="730044" y="2667000"/>
            <a:ext cx="2514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Healthy</a:t>
            </a:r>
            <a:b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sick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306096" y="2667000"/>
            <a:ext cx="2514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Free or</a:t>
            </a:r>
            <a:b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bound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5899356" y="2667000"/>
            <a:ext cx="25146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slope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Needy</a:t>
            </a:r>
            <a:r>
              <a:rPr lang="en-US" altLang="en-US" sz="32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3200" b="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(11)</a:t>
            </a:r>
          </a:p>
          <a:p>
            <a:r>
              <a:rPr lang="en-US" altLang="en-US" sz="3600" b="0" dirty="0">
                <a:solidFill>
                  <a:srgbClr val="FFFF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gifted </a:t>
            </a:r>
            <a:r>
              <a:rPr lang="en-US" altLang="en-US" sz="3200" b="0" dirty="0">
                <a:solidFill>
                  <a:schemeClr val="bg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89" grpId="0" animBg="1"/>
      <p:bldP spid="163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pPr algn="ctr"/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Learned </a:t>
            </a:r>
            <a:r>
              <a:rPr lang="en-US" altLang="en-US" sz="37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be content 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452" y="1219200"/>
            <a:ext cx="8229600" cy="4953000"/>
          </a:xfrm>
        </p:spPr>
        <p:txBody>
          <a:bodyPr/>
          <a:lstStyle/>
          <a:p>
            <a:pPr marL="347663" indent="-34766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Word rescued from Stoics: “restful contentment”  </a:t>
            </a:r>
          </a:p>
          <a:p>
            <a:pPr marL="855663" lvl="1" indent="-393700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 in God, not goods; no despair in hardship, </a:t>
            </a: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boasting</a:t>
            </a:r>
            <a:b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abundance</a:t>
            </a:r>
          </a:p>
          <a:p>
            <a:pPr marL="855663" lvl="1" indent="-393700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Joseph, Gn.39:9; 40:8…  </a:t>
            </a:r>
          </a:p>
          <a:p>
            <a:pPr marL="855663" lvl="1" indent="-393700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Paul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457200" y="5105400"/>
            <a:ext cx="2590800" cy="1066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Rejected by</a:t>
            </a:r>
            <a:b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family, </a:t>
            </a:r>
            <a:r>
              <a:rPr lang="en-US" altLang="en-US" sz="3400" b="0" dirty="0">
                <a:solidFill>
                  <a:srgbClr val="3333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3276600" y="5105400"/>
            <a:ext cx="2590800" cy="1066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Envied by</a:t>
            </a:r>
            <a:b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b="0" dirty="0" err="1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Chr’s</a:t>
            </a:r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., </a:t>
            </a:r>
            <a:r>
              <a:rPr lang="en-US" altLang="en-US" sz="3400" b="0" dirty="0">
                <a:solidFill>
                  <a:srgbClr val="3333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6096000" y="5105400"/>
            <a:ext cx="2590800" cy="1066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 algn="ctr">
            <a:solidFill>
              <a:srgbClr val="000066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Persecuted by</a:t>
            </a:r>
            <a:b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b="0" dirty="0">
                <a:solidFill>
                  <a:srgbClr val="000066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Jews, </a:t>
            </a:r>
            <a:r>
              <a:rPr lang="en-US" altLang="en-US" sz="3400" b="0" dirty="0">
                <a:solidFill>
                  <a:srgbClr val="333333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8" grpId="0" animBg="1"/>
      <p:bldP spid="184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7150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can’t enjoy what they have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craving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they don’t have   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717756" y="1828800"/>
            <a:ext cx="7696200" cy="206210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algn="ctr">
            <a:solidFill>
              <a:srgbClr val="8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altLang="en-US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“True contentment depends not upon what we have; a tub was large enough for Diogenes; but a world was too little for Alexander”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pPr algn="ctr"/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Based on trust, Ph.4:13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marL="347663" indent="-34766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Sufficiency in Christ, not self,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when...   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55663" lvl="1" indent="-393700"/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Philippians could not help him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(10) </a:t>
            </a:r>
          </a:p>
          <a:p>
            <a:pPr marL="855663" lvl="1" indent="-393700"/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Hungry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(12)</a:t>
            </a:r>
          </a:p>
          <a:p>
            <a:pPr marL="855663" lvl="1" indent="-393700"/>
            <a:r>
              <a:rPr lang="en-US" altLang="en-US" sz="3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Others forgot him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(15) </a:t>
            </a:r>
          </a:p>
          <a:p>
            <a:pPr marL="347663" indent="-347663"/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 in Lord kept him contented</a:t>
            </a:r>
            <a:endParaRPr lang="en-US" alt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Ph.4:13 &amp; 19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458200" cy="48006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things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personal experience matches </a:t>
            </a:r>
            <a:r>
              <a:rPr lang="en-US" altLang="en-US" i="1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 need</a:t>
            </a:r>
            <a:r>
              <a:rPr lang="en-US" altLang="en-US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might come</a:t>
            </a:r>
            <a:endParaRPr lang="en-US" altLang="en-US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3400" y="2971800"/>
            <a:ext cx="8153400" cy="1592263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my God shall supply all your need according to His riches  in glory  by Christ Jesus</a:t>
            </a:r>
            <a:r>
              <a:rPr lang="en-US" altLang="en-US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Ph.4:19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471652" y="3551904"/>
            <a:ext cx="1676400" cy="457200"/>
          </a:xfrm>
          <a:prstGeom prst="rect">
            <a:avLst/>
          </a:prstGeom>
          <a:solidFill>
            <a:srgbClr val="FF6600">
              <a:alpha val="45000"/>
            </a:srgbClr>
          </a:solidFill>
          <a:ln w="127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4267200" y="3048000"/>
            <a:ext cx="1524000" cy="457200"/>
          </a:xfrm>
          <a:prstGeom prst="rect">
            <a:avLst/>
          </a:prstGeom>
          <a:solidFill>
            <a:srgbClr val="FF6600">
              <a:alpha val="45000"/>
            </a:srgbClr>
          </a:solidFill>
          <a:ln w="127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986736" y="3551904"/>
            <a:ext cx="1371600" cy="457200"/>
          </a:xfrm>
          <a:prstGeom prst="rect">
            <a:avLst/>
          </a:prstGeom>
          <a:solidFill>
            <a:srgbClr val="FF6600">
              <a:alpha val="45000"/>
            </a:srgbClr>
          </a:solidFill>
          <a:ln w="12700" algn="ctr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AutoShape 8"/>
          <p:cNvSpPr>
            <a:spLocks noChangeArrowheads="1"/>
          </p:cNvSpPr>
          <p:nvPr/>
        </p:nvSpPr>
        <p:spPr bwMode="auto">
          <a:xfrm>
            <a:off x="762000" y="1676400"/>
            <a:ext cx="5029200" cy="1600200"/>
          </a:xfrm>
          <a:prstGeom prst="wedgeRoundRectCallout">
            <a:avLst>
              <a:gd name="adj1" fmla="val 54231"/>
              <a:gd name="adj2" fmla="val 77282"/>
              <a:gd name="adj3" fmla="val 16667"/>
            </a:avLst>
          </a:prstGeom>
          <a:solidFill>
            <a:srgbClr val="B2B2B2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Resources that reside in glory of His manifested power and love 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66340" y="3947652"/>
            <a:ext cx="2682240" cy="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1204452" y="5029200"/>
            <a:ext cx="6705600" cy="12926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“Content makes poor men rich; discontent makes rich men poor</a:t>
            </a:r>
            <a:r>
              <a:rPr lang="en-US" altLang="en-US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” </a:t>
            </a:r>
            <a:r>
              <a:rPr lang="en-US" altLang="en-US" sz="18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–B. </a:t>
            </a:r>
            <a:r>
              <a:rPr lang="en-US" altLang="en-US" sz="18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Franklin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 animBg="1"/>
      <p:bldP spid="25606" grpId="0" animBg="1"/>
      <p:bldP spid="25607" grpId="0" animBg="1"/>
      <p:bldP spid="25608" grpId="0" animBg="1"/>
      <p:bldP spid="25609" grpId="0" animBg="1"/>
      <p:bldP spid="256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943600"/>
          </a:xfrm>
        </p:spPr>
        <p:txBody>
          <a:bodyPr/>
          <a:lstStyle/>
          <a:p>
            <a:pPr marL="290513" indent="0" algn="ctr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May God give you enough…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happiness to keep you sweet 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trials to keep you strong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sorrows to keep you humble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 to keep you active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failure to keep you dependent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 to keep you eager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friends to give you comfort</a:t>
            </a:r>
          </a:p>
          <a:p>
            <a:pPr marL="290513" indent="0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determination to make each day better than the last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638800"/>
          </a:xfrm>
        </p:spPr>
        <p:txBody>
          <a:bodyPr/>
          <a:lstStyle/>
          <a:p>
            <a:pPr marL="347663" indent="-347663"/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Externally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having enough of every-thing.  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Lk.3:…14</a:t>
            </a:r>
            <a:endParaRPr lang="en-US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7663" indent="-347663"/>
            <a:r>
              <a:rPr lang="en-US" altLang="en-US" u="sng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Internally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satisfied;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happy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w. what one has</a:t>
            </a:r>
          </a:p>
          <a:p>
            <a:pPr marL="347663" indent="-347663" algn="ctr">
              <a:buFont typeface="Wingdings" pitchFamily="2" charset="2"/>
              <a:buNone/>
            </a:pPr>
            <a:r>
              <a:rPr lang="en-US" altLang="en-US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problem:  </a:t>
            </a:r>
          </a:p>
          <a:p>
            <a:pPr marL="798513" lvl="1" indent="-336550">
              <a:buFont typeface="Wingdings" pitchFamily="2" charset="2"/>
              <a:buNone/>
            </a:pPr>
            <a:endParaRPr lang="en-US" altLang="en-US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7663" indent="-347663"/>
            <a:endParaRPr lang="en-US" altLang="en-US" b="1" dirty="0"/>
          </a:p>
          <a:p>
            <a:pPr marL="347663" indent="-347663"/>
            <a:endParaRPr lang="en-US" altLang="en-US" b="1" dirty="0"/>
          </a:p>
          <a:p>
            <a:pPr marL="347663" indent="-347663">
              <a:buFont typeface="Wingdings" pitchFamily="2" charset="2"/>
              <a:buNone/>
            </a:pPr>
            <a:endParaRPr lang="en-US" altLang="en-US" sz="28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90600" y="3429000"/>
            <a:ext cx="220980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dirty="0">
                <a:solidFill>
                  <a:schemeClr val="bg1"/>
                </a:solidFill>
              </a:rPr>
              <a:t>Genesis 3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Paradise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05200" y="3429000"/>
            <a:ext cx="220980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dirty="0">
                <a:solidFill>
                  <a:schemeClr val="bg1"/>
                </a:solidFill>
              </a:rPr>
              <a:t>2 </a:t>
            </a:r>
            <a:r>
              <a:rPr lang="en-US" altLang="en-US" sz="3200" dirty="0" smtClean="0">
                <a:solidFill>
                  <a:schemeClr val="bg1"/>
                </a:solidFill>
              </a:rPr>
              <a:t>Sm.12</a:t>
            </a:r>
            <a:r>
              <a:rPr lang="en-US" altLang="en-US" sz="3200" dirty="0">
                <a:solidFill>
                  <a:schemeClr val="bg1"/>
                </a:solidFill>
              </a:rPr>
              <a:t/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Ruler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19800" y="3429000"/>
            <a:ext cx="2209800" cy="1371600"/>
          </a:xfrm>
          <a:prstGeom prst="rect">
            <a:avLst/>
          </a:prstGeom>
          <a:solidFill>
            <a:schemeClr val="tx1"/>
          </a:solidFill>
          <a:ln w="6350">
            <a:solidFill>
              <a:srgbClr val="80000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dirty="0">
                <a:solidFill>
                  <a:schemeClr val="bg1"/>
                </a:solidFill>
              </a:rPr>
              <a:t>2 Kings 5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>
                <a:solidFill>
                  <a:srgbClr val="FFFF00"/>
                </a:solidFill>
              </a:rPr>
              <a:t>Miracles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457200" y="762000"/>
            <a:ext cx="8229600" cy="9144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2400" b="0" dirty="0"/>
              <a:t>I. What Is Contentment?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57200" y="1981200"/>
            <a:ext cx="8229600" cy="1447800"/>
          </a:xfrm>
          <a:prstGeom prst="bevel">
            <a:avLst>
              <a:gd name="adj" fmla="val 12500"/>
            </a:avLst>
          </a:prstGeom>
          <a:gradFill flip="none" rotWithShape="1">
            <a:gsLst>
              <a:gs pos="0">
                <a:schemeClr val="folHlink">
                  <a:shade val="30000"/>
                  <a:satMod val="115000"/>
                </a:schemeClr>
              </a:gs>
              <a:gs pos="50000">
                <a:schemeClr val="folHlink">
                  <a:shade val="67500"/>
                  <a:satMod val="115000"/>
                </a:schemeClr>
              </a:gs>
              <a:gs pos="100000">
                <a:schemeClr val="folHlink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en-US" sz="4000">
                <a:solidFill>
                  <a:srgbClr val="000066"/>
                </a:solidFill>
              </a:rPr>
              <a:t>II. Contentment Is Not…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Anxiety,</a:t>
            </a:r>
            <a:r>
              <a:rPr lang="en-US" altLang="en-US" sz="3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Mt.6:25-34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r>
              <a:rPr lang="en-US" alt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524000" y="1905000"/>
            <a:ext cx="6096000" cy="2062103"/>
          </a:xfrm>
          <a:prstGeom prst="rect">
            <a:avLst/>
          </a:prstGeom>
          <a:solidFill>
            <a:srgbClr val="FFFFCC"/>
          </a:solidFill>
          <a:ln w="9525">
            <a:solidFill>
              <a:srgbClr val="000066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anxious times, seek Him</a:t>
            </a:r>
            <a:b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quiet times, worship Him </a:t>
            </a:r>
            <a:b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painful times, trust Him </a:t>
            </a:r>
            <a:b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all times, thank Him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286000" y="4267200"/>
            <a:ext cx="4876800" cy="11430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9525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dirty="0">
                <a:solidFill>
                  <a:schemeClr val="bg1"/>
                </a:solidFill>
              </a:rPr>
              <a:t>Greener pastures or</a:t>
            </a:r>
            <a:br>
              <a:rPr lang="en-US" altLang="en-US" sz="3200" dirty="0">
                <a:solidFill>
                  <a:schemeClr val="bg1"/>
                </a:solidFill>
              </a:rPr>
            </a:br>
            <a:r>
              <a:rPr lang="en-US" altLang="en-US" sz="3200" dirty="0" smtClean="0">
                <a:solidFill>
                  <a:schemeClr val="bg1"/>
                </a:solidFill>
              </a:rPr>
              <a:t>greater </a:t>
            </a:r>
            <a:r>
              <a:rPr lang="en-US" altLang="en-US" sz="3200" dirty="0">
                <a:solidFill>
                  <a:schemeClr val="bg1"/>
                </a:solidFill>
              </a:rPr>
              <a:t>problems</a:t>
            </a:r>
            <a:r>
              <a:rPr lang="en-US" altLang="en-US" sz="3200" dirty="0" smtClean="0">
                <a:solidFill>
                  <a:schemeClr val="bg1"/>
                </a:solidFill>
              </a:rPr>
              <a:t>?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  <p:bldP spid="1127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2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Covetousness</a:t>
            </a:r>
            <a:b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(greedy desire for more)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Tim.6:5-10</a:t>
            </a:r>
          </a:p>
          <a:p>
            <a:pPr marL="855663" lvl="1" indent="-398463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gain, 5</a:t>
            </a:r>
          </a:p>
          <a:p>
            <a:pPr marL="855663" lvl="1" indent="-398463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gain, 6</a:t>
            </a:r>
          </a:p>
          <a:p>
            <a:pPr marL="1254125" lvl="2" indent="-339725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reason 1</a:t>
            </a:r>
          </a:p>
          <a:p>
            <a:pPr marL="1254125" lvl="2" indent="-339725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reason 2   </a:t>
            </a:r>
          </a:p>
          <a:p>
            <a:pPr marL="1770063" lvl="3" indent="-334963"/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Gn.28:20, enough is enough!</a:t>
            </a:r>
          </a:p>
        </p:txBody>
      </p:sp>
      <p:sp>
        <p:nvSpPr>
          <p:cNvPr id="13319" name="AutoShape 7"/>
          <p:cNvSpPr>
            <a:spLocks/>
          </p:cNvSpPr>
          <p:nvPr/>
        </p:nvSpPr>
        <p:spPr bwMode="auto">
          <a:xfrm>
            <a:off x="5791200" y="3238500"/>
            <a:ext cx="2895600" cy="1028700"/>
          </a:xfrm>
          <a:prstGeom prst="borderCallout2">
            <a:avLst>
              <a:gd name="adj1" fmla="val 11111"/>
              <a:gd name="adj2" fmla="val -2630"/>
              <a:gd name="adj3" fmla="val 11111"/>
              <a:gd name="adj4" fmla="val -32074"/>
              <a:gd name="adj5" fmla="val 63579"/>
              <a:gd name="adj6" fmla="val -62718"/>
            </a:avLst>
          </a:prstGeom>
          <a:solidFill>
            <a:srgbClr val="FFFFCC"/>
          </a:solidFill>
          <a:ln w="9525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1:21;</a:t>
            </a:r>
          </a:p>
          <a:p>
            <a:r>
              <a:rPr lang="en-US" alt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Ec.5:15-16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eat only so much; wear only so much; sleep . . .  spend . . . </a:t>
            </a:r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endParaRPr lang="en-US" altLang="en-US" b="1" dirty="0"/>
          </a:p>
          <a:p>
            <a:pPr>
              <a:buFont typeface="Wingdings" pitchFamily="2" charset="2"/>
              <a:buNone/>
            </a:pPr>
            <a:endParaRPr lang="en-US" altLang="en-US" b="1" dirty="0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533400" y="1752600"/>
            <a:ext cx="3886200" cy="1981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Esau, </a:t>
            </a:r>
            <a:r>
              <a:rPr lang="en-US" altLang="en-US" sz="3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Gn.33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have enough”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4724400" y="1752600"/>
            <a:ext cx="3886200" cy="1981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Moses, </a:t>
            </a:r>
            <a:r>
              <a:rPr lang="en-US" altLang="en-US" sz="3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Ex.2</a:t>
            </a:r>
          </a:p>
          <a:p>
            <a:r>
              <a:rPr lang="en-US" altLang="en-US" sz="3200" b="0" dirty="0" smtClean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Prince, learning</a:t>
            </a:r>
            <a:endParaRPr lang="en-US" altLang="en-US" sz="3200" b="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533400" y="4038600"/>
            <a:ext cx="3886200" cy="1981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Woman, </a:t>
            </a:r>
            <a:r>
              <a:rPr lang="en-US" altLang="en-US" sz="3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K.4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satisfied mind</a:t>
            </a:r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724400" y="4038600"/>
            <a:ext cx="3886200" cy="19812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6350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Prophet, </a:t>
            </a:r>
            <a:r>
              <a:rPr lang="en-US" altLang="en-US" sz="32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Hab.3</a:t>
            </a:r>
          </a:p>
          <a:p>
            <a:r>
              <a:rPr lang="en-US" altLang="en-US" sz="3200" b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Reality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uiExpand="1" build="allAtOnce" animBg="1"/>
      <p:bldP spid="22533" grpId="0" uiExpand="1" build="allAtOnce" animBg="1"/>
      <p:bldP spid="22534" grpId="0" uiExpand="1" build="allAtOnce" animBg="1"/>
      <p:bldP spid="22535" grpId="0" uiExpan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pPr algn="ctr"/>
            <a:r>
              <a:rPr lang="en-US" altLang="en-US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Covetousness</a:t>
            </a:r>
            <a:br>
              <a:rPr lang="en-US" altLang="en-US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(greedy desire for more)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876800"/>
          </a:xfrm>
        </p:spPr>
        <p:txBody>
          <a:bodyPr/>
          <a:lstStyle/>
          <a:p>
            <a:r>
              <a:rPr lang="en-US" altLang="en-US" sz="2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Tim.6:5-10</a:t>
            </a:r>
          </a:p>
          <a:p>
            <a:pPr marL="855663" lvl="1" indent="-398463"/>
            <a:r>
              <a:rPr lang="en-US" altLang="en-US" sz="2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False gain, 5</a:t>
            </a:r>
          </a:p>
          <a:p>
            <a:pPr marL="855663" lvl="1" indent="-398463"/>
            <a:r>
              <a:rPr lang="en-US" altLang="en-US" sz="2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True gain, 6</a:t>
            </a:r>
          </a:p>
          <a:p>
            <a:pPr marL="1320800" lvl="2" indent="-350838"/>
            <a:r>
              <a:rPr lang="en-US" altLang="en-US" sz="2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 reason 1</a:t>
            </a:r>
          </a:p>
          <a:p>
            <a:pPr marL="1320800" lvl="2" indent="-350838"/>
            <a:r>
              <a:rPr lang="en-US" altLang="en-US" sz="22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reason 2</a:t>
            </a:r>
            <a:r>
              <a:rPr lang="en-US" altLang="en-US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</a:p>
          <a:p>
            <a:pPr marL="855663" lvl="1" indent="-398463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Painful gain, 9-10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81000" y="4343400"/>
            <a:ext cx="4114800" cy="2057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175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r>
              <a:rPr lang="en-US" altLang="en-US" sz="3200" b="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Lot</a:t>
            </a: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Gn.13-19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strife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life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 wife</a:t>
            </a:r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4648200" y="4343400"/>
            <a:ext cx="4114800" cy="2057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3175" algn="ctr">
            <a:solidFill>
              <a:srgbClr val="8000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r>
              <a:rPr lang="en-US" altLang="en-US" sz="3200" b="0" u="sng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Solomon</a:t>
            </a:r>
            <a:r>
              <a:rPr lang="en-US" altLang="en-US" sz="32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altLang="en-US" sz="3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K.10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Queen of Sheba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Success, </a:t>
            </a:r>
            <a:r>
              <a:rPr lang="en-US" altLang="en-US" sz="31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14-21, 27</a:t>
            </a:r>
          </a:p>
          <a:p>
            <a:r>
              <a:rPr lang="en-US" altLang="en-US" sz="3100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 of story: </a:t>
            </a:r>
            <a:r>
              <a:rPr lang="en-US" altLang="en-US" sz="31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Ec.2</a:t>
            </a:r>
          </a:p>
        </p:txBody>
      </p:sp>
      <p:sp>
        <p:nvSpPr>
          <p:cNvPr id="2" name="Rectangular Callout 1"/>
          <p:cNvSpPr/>
          <p:nvPr/>
        </p:nvSpPr>
        <p:spPr bwMode="auto">
          <a:xfrm>
            <a:off x="5287296" y="1034844"/>
            <a:ext cx="3200400" cy="2057400"/>
          </a:xfrm>
          <a:prstGeom prst="wedgeRectCallout">
            <a:avLst>
              <a:gd name="adj1" fmla="val -57607"/>
              <a:gd name="adj2" fmla="val 83289"/>
            </a:avLst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52400" h="50800" prst="softRound"/>
          </a:sp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Cravings replace</a:t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contentment </a:t>
            </a:r>
            <a:b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with sorrows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uiExpand="1" build="allAtOnce" animBg="1"/>
      <p:bldP spid="21510" grpId="0" uiExpand="1" build="allAtOnce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pPr marL="465138" indent="-465138"/>
            <a:r>
              <a:rPr lang="en-US" altLang="en-US" sz="2400" dirty="0">
                <a:solidFill>
                  <a:srgbClr val="333333"/>
                </a:solidFill>
              </a:rPr>
              <a:t>1 Tim.6:5-10</a:t>
            </a:r>
          </a:p>
          <a:p>
            <a:pPr marL="465138" indent="-465138"/>
            <a:r>
              <a:rPr lang="en-US" altLang="en-US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Hb.13:5-6 –  </a:t>
            </a:r>
          </a:p>
          <a:p>
            <a:pPr marL="1089025" lvl="1" indent="-509588"/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5,</a:t>
            </a:r>
            <a:r>
              <a:rPr lang="en-US" altLang="en-US" sz="32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Conduct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w/o covetousness  </a:t>
            </a:r>
          </a:p>
          <a:p>
            <a:pPr marL="1538288" lvl="2" indent="-334963"/>
            <a:r>
              <a:rPr lang="en-US" alt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reveals character </a:t>
            </a:r>
          </a:p>
          <a:p>
            <a:pPr marL="1089025" lvl="1" indent="-509588"/>
            <a:r>
              <a:rPr lang="en-US" altLang="en-US" sz="32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altLang="en-US" sz="3200" i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Courage</a:t>
            </a:r>
            <a:r>
              <a:rPr lang="en-US" alt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confidence in Lord 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64112" y="3886200"/>
            <a:ext cx="579120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algn="ctr">
            <a:solidFill>
              <a:srgbClr val="800000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“Those who want much are</a:t>
            </a:r>
            <a:br>
              <a:rPr lang="en-US" altLang="en-US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b="0" dirty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much in need” </a:t>
            </a:r>
            <a:r>
              <a:rPr lang="en-US" altLang="en-US" sz="1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Horace</a:t>
            </a:r>
            <a:r>
              <a:rPr lang="en-US" alt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371600"/>
          </a:xfrm>
        </p:spPr>
        <p:txBody>
          <a:bodyPr/>
          <a:lstStyle/>
          <a:p>
            <a:pPr algn="ctr"/>
            <a:r>
              <a:rPr lang="en-US" alt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Anxiety</a:t>
            </a: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2.</a:t>
            </a:r>
            <a:r>
              <a:rPr lang="en-US" altLang="en-US" sz="22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Covetousness</a:t>
            </a: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Indifference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</a:t>
            </a:r>
            <a:r>
              <a:rPr lang="en-US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care; apathetic</a:t>
            </a:r>
          </a:p>
          <a:p>
            <a:pPr>
              <a:buFont typeface="Wingdings" pitchFamily="2" charset="2"/>
              <a:buNone/>
            </a:pPr>
            <a:endParaRPr lang="en-US" altLang="en-US" b="1" dirty="0"/>
          </a:p>
          <a:p>
            <a:pPr>
              <a:buFont typeface="Wingdings" pitchFamily="2" charset="2"/>
              <a:buNone/>
            </a:pPr>
            <a:endParaRPr lang="en-US" altLang="en-US" b="1" dirty="0"/>
          </a:p>
          <a:p>
            <a:pPr algn="ctr">
              <a:buFont typeface="Wingdings" pitchFamily="2" charset="2"/>
              <a:buNone/>
            </a:pPr>
            <a:r>
              <a:rPr lang="en-US" altLang="en-US" sz="37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Stoicism</a:t>
            </a:r>
          </a:p>
          <a:p>
            <a:r>
              <a:rPr lang="en-US" altLang="en-US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Self-sufficient, </a:t>
            </a: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Co.3:5 </a:t>
            </a:r>
          </a:p>
          <a:p>
            <a:endParaRPr lang="en-US" altLang="en-US" b="1" dirty="0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1435512" y="2576052"/>
            <a:ext cx="6248400" cy="10668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 algn="l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 algn="l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 algn="l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FFFF00"/>
                </a:solidFill>
              </a:rPr>
              <a:t>Be content with what you have,</a:t>
            </a:r>
            <a:br>
              <a:rPr lang="en-US" altLang="en-US" dirty="0">
                <a:solidFill>
                  <a:srgbClr val="FFFF00"/>
                </a:solidFill>
              </a:rPr>
            </a:br>
            <a:r>
              <a:rPr lang="en-US" altLang="en-US" dirty="0">
                <a:solidFill>
                  <a:srgbClr val="FFFF00"/>
                </a:solidFill>
              </a:rPr>
              <a:t>never with what you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631</TotalTime>
  <Words>528</Words>
  <Application>Microsoft Office PowerPoint</Application>
  <PresentationFormat>On-screen Show (4:3)</PresentationFormat>
  <Paragraphs>115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Slide 1</vt:lpstr>
      <vt:lpstr>Slide 2</vt:lpstr>
      <vt:lpstr>Slide 3</vt:lpstr>
      <vt:lpstr>1. Anxiety, Mt.6:25-34</vt:lpstr>
      <vt:lpstr>2. Covetousness (greedy desire for more)</vt:lpstr>
      <vt:lpstr>Slide 6</vt:lpstr>
      <vt:lpstr>2. Covetousness (greedy desire for more)</vt:lpstr>
      <vt:lpstr>Slide 8</vt:lpstr>
      <vt:lpstr> 1.  Anxiety  2.  Covetousness 3. Indifference</vt:lpstr>
      <vt:lpstr>Slide 10</vt:lpstr>
      <vt:lpstr>Doesn’t depend on circumstances, Ph.4:10.  Col.4:8 </vt:lpstr>
      <vt:lpstr>Learned to be content (11)</vt:lpstr>
      <vt:lpstr>Slide 13</vt:lpstr>
      <vt:lpstr>Based on trust, Ph.4:13</vt:lpstr>
      <vt:lpstr>Ph.4:13 &amp; 19</vt:lpstr>
      <vt:lpstr>Slide 16</vt:lpstr>
    </vt:vector>
  </TitlesOfParts>
  <Company>Catspaw Enterprises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Johnson</cp:lastModifiedBy>
  <cp:revision>57</cp:revision>
  <dcterms:created xsi:type="dcterms:W3CDTF">2010-11-11T23:46:56Z</dcterms:created>
  <dcterms:modified xsi:type="dcterms:W3CDTF">2015-08-10T01:15:10Z</dcterms:modified>
</cp:coreProperties>
</file>