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3"/>
  </p:notesMasterIdLst>
  <p:sldIdLst>
    <p:sldId id="294" r:id="rId3"/>
    <p:sldId id="367" r:id="rId4"/>
    <p:sldId id="369" r:id="rId5"/>
    <p:sldId id="370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397" r:id="rId14"/>
    <p:sldId id="394" r:id="rId15"/>
    <p:sldId id="405" r:id="rId16"/>
    <p:sldId id="406" r:id="rId17"/>
    <p:sldId id="407" r:id="rId18"/>
    <p:sldId id="408" r:id="rId19"/>
    <p:sldId id="409" r:id="rId20"/>
    <p:sldId id="410" r:id="rId21"/>
    <p:sldId id="41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FFFF"/>
    <a:srgbClr val="800000"/>
    <a:srgbClr val="FFFFCC"/>
    <a:srgbClr val="003300"/>
    <a:srgbClr val="CCFFFF"/>
    <a:srgbClr val="333399"/>
    <a:srgbClr val="FFFF99"/>
    <a:srgbClr val="FF99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1" autoAdjust="0"/>
  </p:normalViewPr>
  <p:slideViewPr>
    <p:cSldViewPr>
      <p:cViewPr>
        <p:scale>
          <a:sx n="64" d="100"/>
          <a:sy n="64" d="100"/>
        </p:scale>
        <p:origin x="-2958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God Is Great,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God Is Good 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(II)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Isaiah 40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Is.40:21-24, incomparable position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Man received His revelation at the beginning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above the earth – His creation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as curtain (Gn.1:7): atmosphere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23: brings to nothing . . .</a:t>
            </a: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24: 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Gone with the wind</a:t>
            </a:r>
            <a:endParaRPr lang="en-US" sz="32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820" y="4191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Nebuchadnezzar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191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Cyrus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820" y="4953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Alexander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953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Julius…Nero…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7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Is.40:25-31, incomparable God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25-26 (18f): There is none like Him…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 run, but cannot hide.  “Seer”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28-31, all power yet cares for us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(29)</a:t>
            </a:r>
          </a:p>
        </p:txBody>
      </p:sp>
    </p:spTree>
    <p:extLst>
      <p:ext uri="{BB962C8B-B14F-4D97-AF65-F5344CB8AC3E}">
        <p14:creationId xmlns:p14="http://schemas.microsoft.com/office/powerpoint/2010/main" xmlns="" val="75072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Coming Of Lord, 3-11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6670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God Is Great, 12-31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7010" y="16764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Pertinent Lessons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36576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God Is Good, 27-31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5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3900" b="1" dirty="0" smtClean="0"/>
              <a:t>1. Is.40:27 (17), do not fight God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447800"/>
            <a:ext cx="8229600" cy="40687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assume you can oppose God with impunity</a:t>
            </a:r>
          </a:p>
        </p:txBody>
      </p:sp>
    </p:spTree>
    <p:extLst>
      <p:ext uri="{BB962C8B-B14F-4D97-AF65-F5344CB8AC3E}">
        <p14:creationId xmlns:p14="http://schemas.microsoft.com/office/powerpoint/2010/main" xmlns="" val="19176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br>
              <a:rPr lang="en-US" sz="2400" dirty="0" smtClean="0"/>
            </a:br>
            <a:r>
              <a:rPr lang="en-US" sz="3900" b="1" dirty="0" smtClean="0"/>
              <a:t>2. Is.40:27,29, God knows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524000"/>
            <a:ext cx="8229600" cy="40687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assume He does not know our circumstances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assume He is unconcerned about our troubles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Babylonian exile?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sees.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Pt.5:7</a:t>
            </a:r>
          </a:p>
        </p:txBody>
      </p:sp>
    </p:spTree>
    <p:extLst>
      <p:ext uri="{BB962C8B-B14F-4D97-AF65-F5344CB8AC3E}">
        <p14:creationId xmlns:p14="http://schemas.microsoft.com/office/powerpoint/2010/main" xmlns="" val="294290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3. Is.40:28-29, God is perfect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676400"/>
            <a:ext cx="8229600" cy="40687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Everything He does is right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Gn.18:25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47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Is.40:30-31,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 make us strong (30-31)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 to those who </a:t>
            </a:r>
            <a:r>
              <a:rPr 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wait . . .</a:t>
            </a:r>
            <a:endParaRPr lang="en-US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3200400"/>
            <a:ext cx="7696200" cy="2895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Hope </a:t>
            </a:r>
            <a:r>
              <a:rPr lang="en-US" sz="3200" dirty="0">
                <a:solidFill>
                  <a:schemeClr val="tx1"/>
                </a:solidFill>
              </a:rPr>
              <a:t>for, wait for, look for, i.e., look forward with confidence </a:t>
            </a:r>
            <a:r>
              <a:rPr lang="en-US" dirty="0">
                <a:solidFill>
                  <a:schemeClr val="tx1"/>
                </a:solidFill>
              </a:rPr>
              <a:t>– Swanson. 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Wait </a:t>
            </a:r>
            <a:r>
              <a:rPr lang="en-US" sz="3200" dirty="0">
                <a:solidFill>
                  <a:schemeClr val="tx1"/>
                </a:solidFill>
              </a:rPr>
              <a:t>is NOT passive sitting for </a:t>
            </a:r>
            <a:r>
              <a:rPr lang="en-US" sz="3200" cap="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 to do </a:t>
            </a:r>
            <a:r>
              <a:rPr lang="en-US" sz="3200" dirty="0" smtClean="0">
                <a:solidFill>
                  <a:schemeClr val="tx1"/>
                </a:solidFill>
              </a:rPr>
              <a:t>something, </a:t>
            </a:r>
            <a:r>
              <a:rPr lang="en-US" sz="3200" dirty="0">
                <a:solidFill>
                  <a:schemeClr val="tx1"/>
                </a:solidFill>
              </a:rPr>
              <a:t>but seeking, relying on Him instead of own strength.   </a:t>
            </a:r>
          </a:p>
        </p:txBody>
      </p:sp>
    </p:spTree>
    <p:extLst>
      <p:ext uri="{BB962C8B-B14F-4D97-AF65-F5344CB8AC3E}">
        <p14:creationId xmlns:p14="http://schemas.microsoft.com/office/powerpoint/2010/main" xmlns="" val="170179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Is.40:30-31,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 make us strong (30-31)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 to those who </a:t>
            </a:r>
            <a:r>
              <a:rPr 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wait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renew our strength as we wait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580" y="3886200"/>
            <a:ext cx="7848600" cy="19050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to change…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on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afresh.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keep putting on fresh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strength.  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Ep.1:19-20;  6:10;  Ro.1:16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6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Is.40:30-31,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 make us strong (30-31)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 to those who </a:t>
            </a:r>
            <a:r>
              <a:rPr 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wait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renew our strength as we wait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 with wings like eagles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 are afraid of heights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pamper ourselves…blame others for our sins…quit…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47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 marL="465138" lvl="1" indent="-465138"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 with wings like eagles</a:t>
            </a:r>
          </a:p>
          <a:p>
            <a:pPr marL="857250" lvl="2" indent="-392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 descending climax (progression):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3581400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1610" y="4166578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2020" y="4751756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2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152400"/>
            <a:ext cx="8382000" cy="8382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Isaiah: Romans of OT?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219200"/>
            <a:ext cx="82296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Romans, Isaiah presents God’s indictment against sinners, exposes the deepest needs of the human heart, and divulges the way of salvation for all mankind.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8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 marL="465138" lvl="1" indent="-465138"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 with wings like eagles</a:t>
            </a:r>
          </a:p>
          <a:p>
            <a:pPr marL="857250" lvl="2" indent="-392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 descending climax (progression)</a:t>
            </a:r>
          </a:p>
          <a:p>
            <a:pPr marL="857250" lvl="2" indent="-392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simultaneous: describes our life (three views at same time):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733832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Soar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4731208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4724400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63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Coming Of Lord, 3-11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6670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God Is Great, 12-31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7010" y="16764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Pertinent Lessons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2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Is.40:12, His power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help, God created . . . 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Oceans: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340+ quintillion gallons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Heavens: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30+ billion light years (200 sextillion miles) – a span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Dust: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earth weighs 6 sextillion metric tons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Mountains: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weighs in scales</a:t>
            </a:r>
          </a:p>
          <a:p>
            <a:pPr lvl="1">
              <a:spcAft>
                <a:spcPts val="600"/>
              </a:spcAft>
            </a:pPr>
            <a:endParaRPr lang="en-US" sz="3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3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Is.40:13-14 (26) wisdom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advisors?  13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Verdana" panose="020B0604030504040204" pitchFamily="34" charset="0"/>
                <a:cs typeface="Arial"/>
              </a:rPr>
              <a:t>→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Ro.11:33-34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counsel, instruction, teacher…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scale model of universe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Astronomers count / classify stars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705130" y="3810000"/>
            <a:ext cx="5716250" cy="1524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“He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counts the number of the stars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He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calls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</a:t>
            </a:r>
            <a:b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name”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Ps.147:4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6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Is.40:15, 17, Ruler of nations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in a bucket; dust on scales (Dn.5:27)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Is.37 – Assyria – not a heavy-weight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Jg.6, Midian</a:t>
            </a:r>
          </a:p>
        </p:txBody>
      </p:sp>
    </p:spTree>
    <p:extLst>
      <p:ext uri="{BB962C8B-B14F-4D97-AF65-F5344CB8AC3E}">
        <p14:creationId xmlns:p14="http://schemas.microsoft.com/office/powerpoint/2010/main" xmlns="" val="325259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Is.40:16, surpassing greatness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sacrifice puts Him in our debt?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Is.40:17, Judge of nations</a:t>
            </a:r>
            <a:endParaRPr lang="en-US" sz="40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Zero . . . Less than zero?   Ps.9:17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Is.40:18-20, incomparable deity</a:t>
            </a:r>
            <a:endParaRPr lang="en-US" sz="40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Idols: treated wood; props…</a:t>
            </a:r>
          </a:p>
        </p:txBody>
      </p:sp>
    </p:spTree>
    <p:extLst>
      <p:ext uri="{BB962C8B-B14F-4D97-AF65-F5344CB8AC3E}">
        <p14:creationId xmlns:p14="http://schemas.microsoft.com/office/powerpoint/2010/main" xmlns="" val="175860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Is.40:21-24, incomparable position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Man received His revelation at the beginning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above the earth – His creation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limited to Gn.1</a:t>
            </a:r>
          </a:p>
          <a:p>
            <a:pPr lvl="1">
              <a:spcAft>
                <a:spcPts val="600"/>
              </a:spcAft>
            </a:pP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Circle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earth: Isaiah knew?</a:t>
            </a:r>
          </a:p>
          <a:p>
            <a:pPr lvl="2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“Flat earth society”</a:t>
            </a:r>
          </a:p>
        </p:txBody>
      </p:sp>
    </p:spTree>
    <p:extLst>
      <p:ext uri="{BB962C8B-B14F-4D97-AF65-F5344CB8AC3E}">
        <p14:creationId xmlns:p14="http://schemas.microsoft.com/office/powerpoint/2010/main" xmlns="" val="393025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Is.40:22, circle of earth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“Applicable to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globular form of the earth, above which, and the vault of sky around it, He sits”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JFB.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Augustine: 1000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yrs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before Columbus avowed round earth.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Thomas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Aquinas, 13</a:t>
            </a:r>
            <a:r>
              <a:rPr lang="en-US" sz="32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century, observed that the spherical shape of the earth can be empirically demonstrated. 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89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7438</TotalTime>
  <Words>710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Default Design</vt:lpstr>
      <vt:lpstr>God Is Great, God Is Good (II)</vt:lpstr>
      <vt:lpstr>Isaiah: Romans of OT?</vt:lpstr>
      <vt:lpstr>Slide 3</vt:lpstr>
      <vt:lpstr>Is.40:12, His power</vt:lpstr>
      <vt:lpstr>Is.40:13-14 (26) wisdom</vt:lpstr>
      <vt:lpstr>Is.40:15, 17, Ruler of nations</vt:lpstr>
      <vt:lpstr>Is.40:16, surpassing greatness</vt:lpstr>
      <vt:lpstr>Is.40:21-24, incomparable position</vt:lpstr>
      <vt:lpstr>Is.40:22, circle of earth</vt:lpstr>
      <vt:lpstr>Is.40:21-24, incomparable position</vt:lpstr>
      <vt:lpstr>Is.40:25-31, incomparable God</vt:lpstr>
      <vt:lpstr>Slide 12</vt:lpstr>
      <vt:lpstr>1. Is.40:27 (17), do not fight God</vt:lpstr>
      <vt:lpstr>1. Is.40:27, do not fight God 2. Is.40:27,29, God knows</vt:lpstr>
      <vt:lpstr>1. Is.40:27, do not fight God 2. Is.40:27, 29, God knows 3. Is.40:28-29, God is perfect</vt:lpstr>
      <vt:lpstr>1. Is.40:27, do not fight God 2. Is.40:27, 29, God knows 3. Is.40:28-29, God is perfect 4. Is.40:30-31, God is all-powerful</vt:lpstr>
      <vt:lpstr>1. Is.40:27, do not fight God 2. Is.40:27, 29, God knows 3. Is.40:28-29, God is perfect 4. Is.40:30-31, God is all-powerful</vt:lpstr>
      <vt:lpstr>1. Is.40:27, do not fight God 2. Is.40:27, 29, God knows 3. Is.40:28-29, God is perfect 4. Is.40:30-31, God is all-powerful</vt:lpstr>
      <vt:lpstr>1. Is.40:27, do not fight God 2. Is.40:27, 29, God knows 3. Is.40:28-29, God is perfect 4. Is.40:31, God is all-powerful</vt:lpstr>
      <vt:lpstr>1. Is.40:27, do not fight God 2. Is.40:27, 29, God knows 3. Is.40:28-29, God is perfect 4. Is.40:31, God is all-powerful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802</cp:revision>
  <dcterms:created xsi:type="dcterms:W3CDTF">2011-08-18T15:42:19Z</dcterms:created>
  <dcterms:modified xsi:type="dcterms:W3CDTF">2015-08-17T12:04:54Z</dcterms:modified>
</cp:coreProperties>
</file>