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8" r:id="rId3"/>
    <p:sldId id="269" r:id="rId4"/>
    <p:sldId id="270" r:id="rId5"/>
    <p:sldId id="271" r:id="rId6"/>
    <p:sldId id="27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94" d="100"/>
          <a:sy n="94" d="100"/>
        </p:scale>
        <p:origin x="-96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4C376-DAD5-4281-862F-4D8C89E15576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74524-C4D3-45E4-AD26-F77E7DAD6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15098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6E24B-F8AA-453D-A16C-D86E37CEE5DD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5F88D-D840-4697-A0A0-E952362DB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515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718BB-B708-4AEE-9002-0D046E6A79AD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1CCB5-9163-4AC5-B7F0-AEC035DED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5429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FEDB9-9F27-4081-8E99-678520F2BE38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CD1AE-CB63-4A95-B3C9-EA5885B226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0088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F3FA8-E032-4B87-9D8F-6E1876874C21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C50F0-FB43-4E91-B79E-A90CE814E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6715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44D5A-387B-4113-B024-A37A7B15184C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B2021-E6D9-4685-A13C-7D425C6CB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0856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00076-BAEC-4C30-97EE-2A3946A6D576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8F467-AE42-4F69-979B-49C85E7B1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35770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51304-7F59-42F3-A8D0-AD368D989980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F8ADF-FCD0-4985-8847-9913100C1C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760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8918A-24D7-4399-B673-A543BFA53945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28F7A-25A6-405A-ADCA-22C4E9F08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9631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31033-ED27-4B46-B0FD-98F793B6C90B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22CC3-14F3-4A27-8E22-6558F0BEE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4345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7E4C1-D84C-49AD-AC06-D28DA4C5B257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FC533-ECCF-438F-80CB-891922576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992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30C1B2-5665-4603-A102-4CAAD6F83280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DA43DD-092D-409D-BA56-E4D999FFE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 Word About Words – Gn.1:14 </a:t>
            </a:r>
            <a:r>
              <a:rPr lang="en-US" altLang="en-US" sz="2800" dirty="0" smtClean="0"/>
              <a:t>(1/6)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852" y="838200"/>
            <a:ext cx="8686800" cy="57150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</a:t>
            </a:r>
          </a:p>
          <a:p>
            <a:pPr marL="0" indent="0" defTabSz="457200" eaLnBrk="1" hangingPunct="1">
              <a:buNone/>
            </a:pPr>
            <a:r>
              <a:rPr lang="en-US" altLang="en-US" dirty="0"/>
              <a:t>1.	day, opp. night, </a:t>
            </a:r>
            <a:r>
              <a:rPr lang="en-US" altLang="en-US" dirty="0" smtClean="0"/>
              <a:t>Gn.3:8; 8:22</a:t>
            </a:r>
            <a:r>
              <a:rPr lang="en-US" altLang="en-US" dirty="0"/>
              <a:t>; </a:t>
            </a:r>
            <a:r>
              <a:rPr lang="en-US" altLang="en-US" dirty="0" smtClean="0"/>
              <a:t>18:1.</a:t>
            </a:r>
            <a:endParaRPr lang="en-US" altLang="en-US" dirty="0"/>
          </a:p>
          <a:p>
            <a:pPr marL="0" indent="0" defTabSz="457200" eaLnBrk="1" hangingPunct="1">
              <a:buNone/>
            </a:pPr>
            <a:r>
              <a:rPr lang="en-US" altLang="en-US" dirty="0"/>
              <a:t>2.	day as division of time, Gn.7:4, 10, 24; </a:t>
            </a:r>
            <a:r>
              <a:rPr lang="en-US" altLang="en-US" dirty="0" smtClean="0"/>
              <a:t>Ex.20:9f. </a:t>
            </a:r>
            <a:endParaRPr lang="en-US" altLang="en-US" dirty="0"/>
          </a:p>
          <a:p>
            <a:pPr marL="0" indent="0" defTabSz="457200" eaLnBrk="1" hangingPunct="1">
              <a:buNone/>
            </a:pPr>
            <a:r>
              <a:rPr lang="en-US" altLang="en-US" dirty="0"/>
              <a:t>3.	day of Lord, His coming in judgment.  Is.13:9.</a:t>
            </a:r>
          </a:p>
          <a:p>
            <a:pPr marL="0" indent="0" defTabSz="457200" eaLnBrk="1" hangingPunct="1">
              <a:buNone/>
            </a:pPr>
            <a:r>
              <a:rPr lang="en-US" altLang="en-US" dirty="0"/>
              <a:t>4.	days (pl.) of any one: his life, age, </a:t>
            </a:r>
            <a:r>
              <a:rPr lang="en-US" altLang="en-US" dirty="0" smtClean="0"/>
              <a:t>Gn.5:4,8, etc. </a:t>
            </a:r>
            <a:endParaRPr lang="en-US" altLang="en-US" dirty="0"/>
          </a:p>
          <a:p>
            <a:pPr marL="0" indent="0" defTabSz="457200" eaLnBrk="1" hangingPunct="1">
              <a:buNone/>
            </a:pPr>
            <a:r>
              <a:rPr lang="en-US" altLang="en-US" dirty="0"/>
              <a:t>5.	days, of long time: </a:t>
            </a:r>
            <a:r>
              <a:rPr lang="en-US" altLang="en-US" dirty="0" smtClean="0"/>
              <a:t>Nu.9:22</a:t>
            </a:r>
            <a:endParaRPr lang="en-US" altLang="en-US" dirty="0"/>
          </a:p>
          <a:p>
            <a:pPr marL="0" indent="0" defTabSz="457200" eaLnBrk="1" hangingPunct="1">
              <a:buNone/>
            </a:pPr>
            <a:r>
              <a:rPr lang="en-US" altLang="en-US" dirty="0"/>
              <a:t>6.	time: Gn.30:14, in the days (time) of wheat </a:t>
            </a:r>
            <a:r>
              <a:rPr lang="en-US" altLang="en-US" dirty="0" smtClean="0"/>
              <a:t>	harvest</a:t>
            </a:r>
            <a:endParaRPr lang="en-US" altLang="en-US" dirty="0"/>
          </a:p>
          <a:p>
            <a:pPr marL="0" indent="0" defTabSz="457200" eaLnBrk="1" hangingPunct="1">
              <a:buNone/>
            </a:pPr>
            <a:r>
              <a:rPr lang="en-US" altLang="en-US" dirty="0"/>
              <a:t>7.	phrases: </a:t>
            </a:r>
            <a:r>
              <a:rPr lang="en-US" altLang="en-US" dirty="0" smtClean="0"/>
              <a:t>Gn.31:48; </a:t>
            </a:r>
            <a:r>
              <a:rPr lang="en-US" altLang="en-US" dirty="0"/>
              <a:t>1 </a:t>
            </a:r>
            <a:r>
              <a:rPr lang="en-US" altLang="en-US" dirty="0" smtClean="0"/>
              <a:t>Sm.27:1.</a:t>
            </a:r>
            <a:endParaRPr lang="en-US" altLang="en-US" sz="32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 Word About Words – Gn.1:14 </a:t>
            </a:r>
            <a:r>
              <a:rPr lang="en-US" altLang="en-US" sz="2800" dirty="0" smtClean="0"/>
              <a:t>(2/6)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852" y="838200"/>
            <a:ext cx="8686800" cy="57150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Night</a:t>
            </a:r>
          </a:p>
          <a:p>
            <a:pPr marL="0" indent="0" defTabSz="457200" eaLnBrk="1" hangingPunct="1">
              <a:buNone/>
            </a:pPr>
            <a:r>
              <a:rPr lang="en-US" altLang="en-US" dirty="0"/>
              <a:t>1.	</a:t>
            </a:r>
            <a:r>
              <a:rPr lang="en-US" altLang="en-US" dirty="0" smtClean="0"/>
              <a:t>Night </a:t>
            </a:r>
            <a:r>
              <a:rPr lang="en-US" altLang="en-US" dirty="0"/>
              <a:t>as opposed to day, Gn.8:22, day and </a:t>
            </a:r>
            <a:r>
              <a:rPr lang="en-US" altLang="en-US" dirty="0" smtClean="0"/>
              <a:t>	night</a:t>
            </a:r>
            <a:r>
              <a:rPr lang="en-US" altLang="en-US" dirty="0"/>
              <a:t>…</a:t>
            </a:r>
          </a:p>
          <a:p>
            <a:pPr marL="0" indent="0" defTabSz="457200" eaLnBrk="1" hangingPunct="1">
              <a:buNone/>
            </a:pPr>
            <a:r>
              <a:rPr lang="en-US" altLang="en-US" dirty="0"/>
              <a:t>2.	Fig.: Mic.3:6, “Therefore you shall have night </a:t>
            </a:r>
            <a:r>
              <a:rPr lang="en-US" altLang="en-US" dirty="0" smtClean="0"/>
              <a:t>	without </a:t>
            </a:r>
            <a:r>
              <a:rPr lang="en-US" altLang="en-US" dirty="0"/>
              <a:t>vision, And you shall have darkness </a:t>
            </a:r>
            <a:r>
              <a:rPr lang="en-US" altLang="en-US" dirty="0" smtClean="0"/>
              <a:t>	without </a:t>
            </a:r>
            <a:r>
              <a:rPr lang="en-US" altLang="en-US" dirty="0"/>
              <a:t>divination; The sun shall go down on </a:t>
            </a:r>
            <a:r>
              <a:rPr lang="en-US" altLang="en-US" dirty="0" smtClean="0"/>
              <a:t>	the </a:t>
            </a:r>
            <a:r>
              <a:rPr lang="en-US" altLang="en-US" dirty="0"/>
              <a:t>prophets, And the day shall be dark for </a:t>
            </a:r>
            <a:r>
              <a:rPr lang="en-US" altLang="en-US" dirty="0" smtClean="0"/>
              <a:t>	them.”</a:t>
            </a:r>
            <a:endParaRPr lang="en-US" altLang="en-US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15689246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 Word About Words – Gn.1:14 </a:t>
            </a:r>
            <a:r>
              <a:rPr lang="en-US" altLang="en-US" sz="2800" dirty="0" smtClean="0"/>
              <a:t>(3/6)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852" y="838200"/>
            <a:ext cx="8686800" cy="57150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Signs</a:t>
            </a:r>
          </a:p>
          <a:p>
            <a:pPr marL="514350" indent="-514350" defTabSz="457200" eaLnBrk="1" hangingPunct="1">
              <a:buAutoNum type="arabicPeriod"/>
            </a:pPr>
            <a:r>
              <a:rPr lang="en-US" altLang="en-US" dirty="0" smtClean="0"/>
              <a:t>Signs, tokens of changes of weather and times, Gn.1:14</a:t>
            </a:r>
          </a:p>
          <a:p>
            <a:pPr marL="514350" indent="-514350" defTabSz="457200" eaLnBrk="1" hangingPunct="1">
              <a:buAutoNum type="arabicPeriod"/>
            </a:pPr>
            <a:r>
              <a:rPr lang="en-US" altLang="en-US" dirty="0"/>
              <a:t>“and they shall be (the lights of heaven) for signs and times,” i.e. by </a:t>
            </a:r>
            <a:r>
              <a:rPr lang="en-US" altLang="en-US" dirty="0" smtClean="0"/>
              <a:t>[one through two] signs </a:t>
            </a:r>
            <a:r>
              <a:rPr lang="en-US" altLang="en-US" dirty="0"/>
              <a:t>of times… (4) the sign of anything which cannot itself be seen, Gen. 1:14, ex. gr. “the sign of the covenant,” circumcision, Gen. 17:11, of the </a:t>
            </a:r>
            <a:r>
              <a:rPr lang="en-US" altLang="en-US" dirty="0" err="1"/>
              <a:t>sabbath</a:t>
            </a:r>
            <a:r>
              <a:rPr lang="en-US" altLang="en-US" dirty="0"/>
              <a:t>, Ex. 31:13, hence, token, proof, argument </a:t>
            </a:r>
            <a:r>
              <a:rPr lang="en-US" altLang="en-US" sz="2400" dirty="0"/>
              <a:t>– </a:t>
            </a:r>
            <a:r>
              <a:rPr lang="en-US" altLang="en-US" sz="2400" dirty="0" err="1"/>
              <a:t>Gesenius</a:t>
            </a:r>
            <a:r>
              <a:rPr lang="en-US" altLang="en-US" sz="2400" dirty="0"/>
              <a:t>. 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29352139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 Word About Words – Gn.1:14 </a:t>
            </a:r>
            <a:r>
              <a:rPr lang="en-US" altLang="en-US" sz="2800" dirty="0" smtClean="0"/>
              <a:t>(4/6)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852" y="838200"/>
            <a:ext cx="8686800" cy="57150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Signs</a:t>
            </a:r>
            <a:r>
              <a:rPr lang="en-US" altLang="en-US" sz="2800" dirty="0" smtClean="0"/>
              <a:t>, continued</a:t>
            </a:r>
            <a:endParaRPr lang="en-US" altLang="en-US" sz="3600" dirty="0" smtClean="0"/>
          </a:p>
          <a:p>
            <a:pPr marL="514350" indent="-514350" defTabSz="457200" eaLnBrk="1" hangingPunct="1">
              <a:spcBef>
                <a:spcPts val="600"/>
              </a:spcBef>
              <a:buAutoNum type="arabicPeriod"/>
            </a:pPr>
            <a:r>
              <a:rPr lang="en-US" altLang="en-US" dirty="0" smtClean="0"/>
              <a:t>Signs</a:t>
            </a:r>
            <a:r>
              <a:rPr lang="en-US" altLang="en-US" dirty="0"/>
              <a:t>, </a:t>
            </a:r>
            <a:r>
              <a:rPr lang="en-US" altLang="en-US" dirty="0" smtClean="0"/>
              <a:t>can </a:t>
            </a:r>
            <a:r>
              <a:rPr lang="en-US" altLang="en-US" dirty="0"/>
              <a:t>indicate symbolic actions (Isa 8:18</a:t>
            </a:r>
            <a:r>
              <a:rPr lang="en-US" altLang="en-US" dirty="0" smtClean="0"/>
              <a:t>).  </a:t>
            </a:r>
            <a:endParaRPr lang="en-US" altLang="en-US" dirty="0"/>
          </a:p>
          <a:p>
            <a:pPr marL="514350" indent="-514350" defTabSz="457200" eaLnBrk="1" hangingPunct="1">
              <a:spcBef>
                <a:spcPts val="600"/>
              </a:spcBef>
              <a:buAutoNum type="arabicPeriod"/>
            </a:pPr>
            <a:r>
              <a:rPr lang="en-US" altLang="en-US" dirty="0" smtClean="0"/>
              <a:t>Pagan </a:t>
            </a:r>
            <a:r>
              <a:rPr lang="en-US" altLang="en-US" dirty="0"/>
              <a:t>contemporaries of Genesis regarded these bodies as </a:t>
            </a:r>
            <a:r>
              <a:rPr lang="en-US" altLang="en-US" dirty="0" smtClean="0"/>
              <a:t>gods.</a:t>
            </a:r>
            <a:endParaRPr lang="en-US" altLang="en-US" dirty="0"/>
          </a:p>
          <a:p>
            <a:pPr marL="514350" indent="-514350" defTabSz="457200" eaLnBrk="1" hangingPunct="1">
              <a:spcBef>
                <a:spcPts val="600"/>
              </a:spcBef>
              <a:buAutoNum type="arabicPeriod"/>
            </a:pPr>
            <a:r>
              <a:rPr lang="en-US" altLang="en-US" dirty="0" smtClean="0"/>
              <a:t>These are signs for </a:t>
            </a:r>
            <a:r>
              <a:rPr lang="en-US" altLang="en-US" dirty="0"/>
              <a:t>the fixed </a:t>
            </a:r>
            <a:r>
              <a:rPr lang="en-US" altLang="en-US" dirty="0" smtClean="0"/>
              <a:t>seasons; </a:t>
            </a:r>
            <a:r>
              <a:rPr lang="en-US" altLang="en-US" dirty="0"/>
              <a:t>this matches vv. </a:t>
            </a:r>
            <a:r>
              <a:rPr lang="en-US" altLang="en-US" dirty="0" smtClean="0"/>
              <a:t>11-13.   </a:t>
            </a:r>
            <a:r>
              <a:rPr lang="en-US" altLang="en-US" dirty="0"/>
              <a:t>Cf. Hezekiah, 2 K.20:8.  </a:t>
            </a:r>
          </a:p>
          <a:p>
            <a:pPr marL="514350" indent="-514350" defTabSz="457200" eaLnBrk="1" hangingPunct="1">
              <a:spcBef>
                <a:spcPts val="600"/>
              </a:spcBef>
              <a:buAutoNum type="arabicPeriod"/>
            </a:pPr>
            <a:r>
              <a:rPr lang="en-US" altLang="en-US" dirty="0" smtClean="0"/>
              <a:t>Signs in broadest sense</a:t>
            </a:r>
            <a:r>
              <a:rPr lang="en-US" altLang="en-US" dirty="0"/>
              <a:t>… </a:t>
            </a:r>
            <a:r>
              <a:rPr lang="en-US" altLang="en-US" dirty="0" smtClean="0"/>
              <a:t>declare glory of Creator; give bearings; convey future events, Mt.2:2; forecast weather, Mt.16:2-3; fig. of judgment, Mt.24:29</a:t>
            </a:r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3256778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 Word About Words – Gn.1:14 </a:t>
            </a:r>
            <a:r>
              <a:rPr lang="en-US" altLang="en-US" sz="2800" dirty="0" smtClean="0"/>
              <a:t>(5/6)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852" y="838200"/>
            <a:ext cx="8686800" cy="57150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Seasons</a:t>
            </a:r>
            <a:endParaRPr lang="en-US" altLang="en-US" sz="3600" dirty="0" smtClean="0"/>
          </a:p>
          <a:p>
            <a:pPr marL="514350" indent="-514350" defTabSz="457200" eaLnBrk="1" hangingPunct="1">
              <a:spcBef>
                <a:spcPts val="600"/>
              </a:spcBef>
              <a:buAutoNum type="arabicPeriod"/>
            </a:pPr>
            <a:r>
              <a:rPr lang="en-US" altLang="en-US" dirty="0"/>
              <a:t>Appointed time, place, meeting, </a:t>
            </a:r>
            <a:r>
              <a:rPr lang="en-US" altLang="en-US" dirty="0" smtClean="0"/>
              <a:t>Gn.18:14;   Ex.9:5</a:t>
            </a:r>
            <a:r>
              <a:rPr lang="en-US" altLang="en-US" dirty="0"/>
              <a:t>.</a:t>
            </a:r>
          </a:p>
          <a:p>
            <a:pPr marL="514350" indent="-514350" defTabSz="457200" eaLnBrk="1" hangingPunct="1">
              <a:spcBef>
                <a:spcPts val="600"/>
              </a:spcBef>
              <a:buAutoNum type="arabicPeriod"/>
            </a:pPr>
            <a:r>
              <a:rPr lang="en-US" altLang="en-US" dirty="0" smtClean="0"/>
              <a:t>In </a:t>
            </a:r>
            <a:r>
              <a:rPr lang="en-US" altLang="en-US" dirty="0" err="1"/>
              <a:t>Gn</a:t>
            </a:r>
            <a:r>
              <a:rPr lang="en-US" altLang="en-US" dirty="0"/>
              <a:t> 1:14</a:t>
            </a:r>
            <a:r>
              <a:rPr lang="en-US" altLang="en-US" dirty="0" smtClean="0"/>
              <a:t>,</a:t>
            </a:r>
            <a:r>
              <a:rPr lang="he-IL" altLang="en-US" dirty="0" smtClean="0"/>
              <a:t> </a:t>
            </a:r>
            <a:r>
              <a:rPr lang="en-US" altLang="en-US" dirty="0"/>
              <a:t>the reference is to the sacred seasons as fixed by the moon’s </a:t>
            </a:r>
            <a:r>
              <a:rPr lang="en-US" altLang="en-US" dirty="0" smtClean="0"/>
              <a:t>appearance, Ps.</a:t>
            </a:r>
            <a:r>
              <a:rPr lang="el-GR" altLang="en-US" dirty="0" smtClean="0"/>
              <a:t>104:19</a:t>
            </a:r>
            <a:r>
              <a:rPr lang="el-GR" altLang="en-US" dirty="0"/>
              <a:t>, </a:t>
            </a:r>
            <a:r>
              <a:rPr lang="en-US" altLang="en-US" dirty="0"/>
              <a:t>although many </a:t>
            </a:r>
            <a:r>
              <a:rPr lang="en-US" altLang="en-US" dirty="0" err="1"/>
              <a:t>Lexx</a:t>
            </a:r>
            <a:r>
              <a:rPr lang="en-US" altLang="en-US" dirty="0"/>
              <a:t>. &amp; Comm. refer these to the seasons of the year.</a:t>
            </a:r>
          </a:p>
          <a:p>
            <a:pPr marL="514350" indent="-514350" defTabSz="457200" eaLnBrk="1" hangingPunct="1">
              <a:spcBef>
                <a:spcPts val="600"/>
              </a:spcBef>
              <a:buAutoNum type="arabicPeriod"/>
            </a:pPr>
            <a:r>
              <a:rPr lang="en-US" altLang="en-US" dirty="0" smtClean="0"/>
              <a:t>Jer.8:7</a:t>
            </a:r>
            <a:r>
              <a:rPr lang="en-US" altLang="en-US" dirty="0"/>
              <a:t>, ‘the stork knows her times</a:t>
            </a:r>
            <a:r>
              <a:rPr lang="en-US" altLang="en-US" dirty="0" smtClean="0"/>
              <a:t>’; Gen</a:t>
            </a:r>
            <a:r>
              <a:rPr lang="en-US" altLang="en-US" dirty="0"/>
              <a:t>. 1:14; specially in prophetic style of a year [i.e. equal to that from one festival to its recurrence – </a:t>
            </a:r>
            <a:r>
              <a:rPr lang="en-US" altLang="en-US" dirty="0" err="1"/>
              <a:t>Gesenius</a:t>
            </a:r>
            <a:r>
              <a:rPr lang="en-US" altLang="en-US" dirty="0"/>
              <a:t> </a:t>
            </a:r>
          </a:p>
          <a:p>
            <a:pPr marL="514350" indent="-514350" defTabSz="457200" eaLnBrk="1" hangingPunct="1">
              <a:spcBef>
                <a:spcPts val="600"/>
              </a:spcBef>
              <a:buAutoNum type="arabicPeriod"/>
            </a:pPr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34927208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 Word About Words – Gn.1:14 </a:t>
            </a:r>
            <a:r>
              <a:rPr lang="en-US" altLang="en-US" sz="2800" dirty="0" smtClean="0"/>
              <a:t>(6/6)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852" y="838200"/>
            <a:ext cx="8686800" cy="57150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  <a:endParaRPr lang="en-US" altLang="en-US" sz="3600" dirty="0" smtClean="0"/>
          </a:p>
          <a:p>
            <a:pPr marL="514350" indent="-514350" defTabSz="457200" eaLnBrk="1" hangingPunct="1">
              <a:spcBef>
                <a:spcPts val="600"/>
              </a:spcBef>
              <a:buAutoNum type="arabicPeriod"/>
            </a:pPr>
            <a:r>
              <a:rPr lang="en-US" altLang="en-US" dirty="0"/>
              <a:t>A </a:t>
            </a:r>
            <a:r>
              <a:rPr lang="en-US" altLang="en-US" dirty="0" smtClean="0"/>
              <a:t>year </a:t>
            </a:r>
            <a:r>
              <a:rPr lang="en-US" altLang="en-US" dirty="0"/>
              <a:t>(pr. an iteration, sc. of the course of the sun, or of the changes of seasons, as spring, summer, autumn, </a:t>
            </a:r>
            <a:r>
              <a:rPr lang="en-US" altLang="en-US" dirty="0" smtClean="0"/>
              <a:t>winter…</a:t>
            </a:r>
            <a:endParaRPr lang="en-US" altLang="en-US" dirty="0"/>
          </a:p>
          <a:p>
            <a:pPr marL="514350" indent="-514350" defTabSz="457200" eaLnBrk="1" hangingPunct="1">
              <a:spcBef>
                <a:spcPts val="600"/>
              </a:spcBef>
              <a:buAutoNum type="arabicPeriod"/>
            </a:pPr>
            <a:r>
              <a:rPr lang="en-US" altLang="en-US" dirty="0"/>
              <a:t>Dt.14:22, </a:t>
            </a:r>
            <a:r>
              <a:rPr lang="en-US" altLang="en-US" dirty="0" smtClean="0"/>
              <a:t>tithe </a:t>
            </a:r>
            <a:r>
              <a:rPr lang="en-US" altLang="en-US" dirty="0"/>
              <a:t>all the increase of your grain that the field produces year by year – </a:t>
            </a:r>
            <a:r>
              <a:rPr lang="en-US" altLang="en-US" dirty="0" err="1"/>
              <a:t>Gesenius</a:t>
            </a:r>
            <a:r>
              <a:rPr lang="en-US" altLang="en-US" dirty="0"/>
              <a:t>.</a:t>
            </a:r>
          </a:p>
          <a:p>
            <a:pPr marL="514350" indent="-514350" defTabSz="457200" eaLnBrk="1" hangingPunct="1">
              <a:spcBef>
                <a:spcPts val="600"/>
              </a:spcBef>
              <a:buAutoNum type="arabicPeriod"/>
            </a:pPr>
            <a:r>
              <a:rPr lang="en-US" altLang="en-US" dirty="0"/>
              <a:t>Gn.5:3, Adam lived 130 years…</a:t>
            </a:r>
          </a:p>
          <a:p>
            <a:pPr marL="514350" indent="-514350" defTabSz="457200" eaLnBrk="1" hangingPunct="1">
              <a:spcBef>
                <a:spcPts val="600"/>
              </a:spcBef>
              <a:buAutoNum type="arabicPeriod"/>
            </a:pPr>
            <a:r>
              <a:rPr lang="en-US" altLang="en-US" dirty="0"/>
              <a:t>Gn.5:4, After he begot Seth, </a:t>
            </a:r>
            <a:r>
              <a:rPr lang="en-US" altLang="en-US" dirty="0" smtClean="0"/>
              <a:t>800 </a:t>
            </a:r>
            <a:r>
              <a:rPr lang="en-US" altLang="en-US" dirty="0"/>
              <a:t>years…</a:t>
            </a:r>
          </a:p>
          <a:p>
            <a:pPr marL="514350" indent="-514350" defTabSz="457200" eaLnBrk="1" hangingPunct="1">
              <a:spcBef>
                <a:spcPts val="600"/>
              </a:spcBef>
              <a:buAutoNum type="arabicPeriod"/>
            </a:pPr>
            <a:r>
              <a:rPr lang="en-US" altLang="en-US" dirty="0"/>
              <a:t>Gn.4:5, </a:t>
            </a:r>
            <a:r>
              <a:rPr lang="en-US" altLang="en-US" dirty="0" smtClean="0"/>
              <a:t>all </a:t>
            </a:r>
            <a:r>
              <a:rPr lang="en-US" altLang="en-US" dirty="0"/>
              <a:t>the days that Adam lived were 930 </a:t>
            </a:r>
            <a:r>
              <a:rPr lang="en-US" altLang="en-US" dirty="0" smtClean="0"/>
              <a:t>years</a:t>
            </a:r>
            <a:endParaRPr lang="en-US" altLang="en-US" dirty="0"/>
          </a:p>
          <a:p>
            <a:pPr marL="514350" indent="-514350" defTabSz="457200" eaLnBrk="1" hangingPunct="1">
              <a:spcBef>
                <a:spcPts val="600"/>
              </a:spcBef>
              <a:buAutoNum type="arabicPeriod"/>
            </a:pPr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28280239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390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 Word About Words – Gn.1:14 (1/6)</vt:lpstr>
      <vt:lpstr>A Word About Words – Gn.1:14 (2/6)</vt:lpstr>
      <vt:lpstr>A Word About Words – Gn.1:14 (3/6)</vt:lpstr>
      <vt:lpstr>A Word About Words – Gn.1:14 (4/6)</vt:lpstr>
      <vt:lpstr>A Word About Words – Gn.1:14 (5/6)</vt:lpstr>
      <vt:lpstr>A Word About Words – Gn.1:14 (6/6)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Rick</dc:creator>
  <cp:lastModifiedBy>Johnson</cp:lastModifiedBy>
  <cp:revision>13</cp:revision>
  <dcterms:created xsi:type="dcterms:W3CDTF">2013-06-19T15:21:19Z</dcterms:created>
  <dcterms:modified xsi:type="dcterms:W3CDTF">2015-09-22T02:12:58Z</dcterms:modified>
</cp:coreProperties>
</file>