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sldIdLst>
    <p:sldId id="277" r:id="rId4"/>
    <p:sldId id="258" r:id="rId5"/>
    <p:sldId id="259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4" r:id="rId17"/>
    <p:sldId id="293" r:id="rId18"/>
    <p:sldId id="29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99"/>
    <a:srgbClr val="FFFFCC"/>
    <a:srgbClr val="990000"/>
    <a:srgbClr val="FF99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102" d="100"/>
          <a:sy n="10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6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47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42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36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13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853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67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165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86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19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20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95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714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256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51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229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962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733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8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065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247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8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328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648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375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833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36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15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37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94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1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3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97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>
                <a:solidFill>
                  <a:prstClr val="black">
                    <a:tint val="95000"/>
                  </a:prstClr>
                </a:solidFill>
                <a:latin typeface="Tahoma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2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>
                <a:solidFill>
                  <a:prstClr val="black">
                    <a:tint val="95000"/>
                  </a:prstClr>
                </a:solidFill>
                <a:latin typeface="Tahoma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2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My Best Sermon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“All the best”</a:t>
            </a:r>
          </a:p>
        </p:txBody>
      </p:sp>
    </p:spTree>
    <p:extLst>
      <p:ext uri="{BB962C8B-B14F-4D97-AF65-F5344CB8AC3E}">
        <p14:creationId xmlns:p14="http://schemas.microsoft.com/office/powerpoint/2010/main" xmlns="" val="268471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2 Timothy 2:15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 fontAlgn="base">
              <a:spcBef>
                <a:spcPct val="200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diligent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NKJV;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your best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ESV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7663" indent="-347663" fontAlgn="base">
              <a:spcBef>
                <a:spcPct val="200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especially conscientious in dis-charging an obligation,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zealous / eager, take pains, make every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effort…</a:t>
            </a:r>
            <a:endParaRPr lang="en-US" alt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1556" y="3810000"/>
            <a:ext cx="7848600" cy="18288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not enough to do your best; you must know what to do, and then do your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Deming 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96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Revelation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standard: He gave His best for us</a:t>
            </a:r>
          </a:p>
          <a:p>
            <a:pPr marL="347663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Rv.5:6 – 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06640" y="2895600"/>
            <a:ext cx="4114800" cy="16002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‘Lamb slain’– 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Perfect love</a:t>
            </a:r>
            <a:endParaRPr lang="en-US" sz="320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81052" y="4106840"/>
            <a:ext cx="4114800" cy="16002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‘Seven eyes’– 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Perfect wisdom</a:t>
            </a:r>
            <a:endParaRPr lang="en-US" sz="320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652" y="4114800"/>
            <a:ext cx="4114800" cy="16002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‘Seven horns’– 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Perfect power</a:t>
            </a:r>
            <a:endParaRPr lang="en-US" sz="320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44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457200" y="381000"/>
            <a:ext cx="8229600" cy="6858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sz="2400" dirty="0"/>
              <a:t>. Does The Bible Teach </a:t>
            </a:r>
            <a:r>
              <a:rPr lang="en-US" altLang="en-US" sz="2400" dirty="0" smtClean="0"/>
              <a:t>Us To </a:t>
            </a:r>
            <a:r>
              <a:rPr lang="en-US" altLang="en-US" sz="2400" dirty="0"/>
              <a:t>Give God Our Best?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57200" y="1219200"/>
            <a:ext cx="8229600" cy="19050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altLang="en-US" sz="4000" b="1" dirty="0" smtClean="0">
                <a:solidFill>
                  <a:srgbClr val="000066"/>
                </a:solidFill>
              </a:rPr>
              <a:t>. How Do We Give</a:t>
            </a:r>
            <a:br>
              <a:rPr lang="en-US" altLang="en-US" sz="4000" b="1" dirty="0" smtClean="0">
                <a:solidFill>
                  <a:srgbClr val="000066"/>
                </a:solidFill>
              </a:rPr>
            </a:br>
            <a:r>
              <a:rPr lang="en-US" altLang="en-US" sz="4000" b="1" dirty="0" smtClean="0">
                <a:solidFill>
                  <a:srgbClr val="000066"/>
                </a:solidFill>
              </a:rPr>
              <a:t>God Our Best?</a:t>
            </a:r>
            <a:endParaRPr lang="en-US" altLang="en-US" sz="4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6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56"/>
            <a:ext cx="8229600" cy="125272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1.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Sam.24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altLang="en-US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</a:t>
            </a:r>
            <a:r>
              <a:rPr lang="en-US" alt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instruction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(Ec.12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audience (Ac.8)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(Ac.8)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1313" indent="-341313">
              <a:spcAft>
                <a:spcPts val="1200"/>
              </a:spcAft>
              <a:defRPr/>
            </a:pPr>
            <a:r>
              <a:rPr lang="en-US" alt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Singing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edify; </a:t>
            </a:r>
            <a:r>
              <a:rPr lang="en-US" altLang="en-US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improve; </a:t>
            </a:r>
            <a:r>
              <a:rPr lang="en-US" altLang="en-US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alt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Clothes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Ja.2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1313" indent="-341313">
              <a:defRPr/>
            </a:pPr>
            <a:r>
              <a:rPr lang="en-US" alt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 participation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Ezk.33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03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56"/>
            <a:ext cx="8229600" cy="12527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000" b="0" dirty="0" smtClean="0">
                <a:solidFill>
                  <a:schemeClr val="bg1"/>
                </a:solidFill>
              </a:rPr>
              <a:t>1. Worship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>2.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Eph.5-6</a:t>
            </a:r>
          </a:p>
          <a:p>
            <a:pPr marL="0" indent="0">
              <a:buNone/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52600" y="2438400"/>
            <a:ext cx="2971800" cy="2362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Extensive Immorality</a:t>
            </a:r>
            <a:endParaRPr lang="en-US" sz="32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77496" y="4267200"/>
            <a:ext cx="2971800" cy="2362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Future of</a:t>
            </a:r>
            <a:b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sz="32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2438400"/>
            <a:ext cx="2971800" cy="2362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Pervasive error</a:t>
            </a:r>
            <a:endParaRPr lang="en-US" sz="32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16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56"/>
            <a:ext cx="8229600" cy="125272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400" b="0" dirty="0" smtClean="0">
                <a:solidFill>
                  <a:schemeClr val="bg1"/>
                </a:solidFill>
              </a:rPr>
              <a:t>1. Worship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2. Family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dirty="0"/>
              <a:t>3</a:t>
            </a:r>
            <a:r>
              <a:rPr lang="en-US" dirty="0" smtClean="0"/>
              <a:t>.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Col.1:10</a:t>
            </a:r>
          </a:p>
          <a:p>
            <a:pPr marL="341313" indent="-341313"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Cut?</a:t>
            </a:r>
          </a:p>
          <a:p>
            <a:pPr marL="341313" indent="-341313"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Clean?</a:t>
            </a:r>
          </a:p>
          <a:p>
            <a:pPr marL="341313" indent="-341313"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Invite?</a:t>
            </a:r>
          </a:p>
          <a:p>
            <a:pPr marL="341313" indent="-341313"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Visit?</a:t>
            </a:r>
          </a:p>
          <a:p>
            <a:pPr marL="341313" indent="-341313"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Help?</a:t>
            </a: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1313" indent="-341313"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2143948"/>
            <a:ext cx="6172200" cy="2286000"/>
          </a:xfrm>
          <a:prstGeom prst="rect">
            <a:avLst/>
          </a:prstGeom>
          <a:solidFill>
            <a:srgbClr val="000066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 know your works, love, service, faith, and your patience; and as for your works, the last </a:t>
            </a:r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are more </a:t>
            </a: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 the </a:t>
            </a:r>
            <a:r>
              <a:rPr lang="en-US" sz="3200" dirty="0" smtClean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first” </a:t>
            </a:r>
            <a:r>
              <a:rPr lang="en-US" sz="28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Rv.2:19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67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368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400" b="0" dirty="0" smtClean="0">
                <a:solidFill>
                  <a:schemeClr val="bg1"/>
                </a:solidFill>
              </a:rPr>
              <a:t>1. Worship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2. Family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>
                <a:solidFill>
                  <a:schemeClr val="bg1"/>
                </a:solidFill>
              </a:rPr>
              <a:t>3</a:t>
            </a:r>
            <a:r>
              <a:rPr lang="en-US" sz="2400" b="0" dirty="0" smtClean="0">
                <a:solidFill>
                  <a:schemeClr val="bg1"/>
                </a:solidFill>
              </a:rPr>
              <a:t>.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Personal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20000"/>
              </a:spcBef>
              <a:spcAft>
                <a:spcPts val="1200"/>
              </a:spcAft>
              <a:buClr>
                <a:srgbClr val="00007D"/>
              </a:buClr>
              <a:buSzPct val="75000"/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2:12-13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3:9-12</a:t>
            </a:r>
          </a:p>
          <a:p>
            <a:pPr marL="341313" indent="-341313"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5:9 [a step beyond 4:11]   </a:t>
            </a:r>
          </a:p>
          <a:p>
            <a:pPr marL="341313" indent="-341313"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2174544"/>
            <a:ext cx="3276600" cy="533400"/>
          </a:xfrm>
          <a:prstGeom prst="rect">
            <a:avLst/>
          </a:prstGeom>
          <a:noFill/>
          <a:ln w="3175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‘CHEAP SHOTS’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98608"/>
            <a:ext cx="8001000" cy="1735392"/>
          </a:xfrm>
          <a:prstGeom prst="rect">
            <a:avLst/>
          </a:prstGeom>
          <a:solidFill>
            <a:srgbClr val="000066"/>
          </a:solidFill>
          <a:ln w="31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Express discontent, complain strongly</a:t>
            </a:r>
          </a:p>
          <a:p>
            <a:pPr algn="ctr"/>
            <a:r>
              <a:rPr lang="en-US" sz="3600" dirty="0" smtClean="0">
                <a:solidFill>
                  <a:srgbClr val="FFFF99"/>
                </a:solidFill>
              </a:rPr>
              <a:t>‘Do not moan and complain against’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 Christian??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31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2896" y="1371600"/>
            <a:ext cx="80010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Fruits, Gn.43:11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Egypt, Gn.45:18 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Soldiers, 2 Sm.10:9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Friends, Pro.16:28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Places / seats, Mt.23:6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125496" y="1447800"/>
            <a:ext cx="2438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</a:t>
            </a:r>
            <a:b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synonyms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5496" y="2866104"/>
            <a:ext cx="2438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</a:t>
            </a:r>
            <a:b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</a:t>
            </a:r>
            <a:endParaRPr lang="en-US" altLang="en-US" sz="3200" dirty="0">
              <a:solidFill>
                <a:srgbClr val="FF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457200" y="1524000"/>
            <a:ext cx="8229600" cy="19050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sz="4000" b="1" dirty="0">
                <a:solidFill>
                  <a:srgbClr val="000066"/>
                </a:solidFill>
              </a:rPr>
              <a:t>. Does The Bible Teach Us</a:t>
            </a:r>
            <a:br>
              <a:rPr lang="en-US" altLang="en-US" sz="4000" b="1" dirty="0">
                <a:solidFill>
                  <a:srgbClr val="000066"/>
                </a:solidFill>
              </a:rPr>
            </a:br>
            <a:r>
              <a:rPr lang="en-US" altLang="en-US" sz="4000" b="1" dirty="0">
                <a:solidFill>
                  <a:srgbClr val="000066"/>
                </a:solidFill>
              </a:rPr>
              <a:t>To Give God Our Best?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Matthew 6:33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3208"/>
            <a:ext cx="8686800" cy="5312392"/>
          </a:xfrm>
        </p:spPr>
        <p:txBody>
          <a:bodyPr>
            <a:normAutofit/>
          </a:bodyPr>
          <a:lstStyle/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i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</a:t>
            </a:r>
            <a:r>
              <a:rPr lang="en-US" alt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contrasts believers </a:t>
            </a:r>
            <a:r>
              <a:rPr lang="en-US" altLang="en-US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Gentiles</a:t>
            </a:r>
            <a:endParaRPr lang="en-US" altLang="en-US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5562600"/>
            <a:ext cx="4114800" cy="10668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Perseverance: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present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 tense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4600" y="4343400"/>
            <a:ext cx="4114800" cy="10668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Priority:</a:t>
            </a:r>
            <a:b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first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; single focus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0" y="3124200"/>
            <a:ext cx="4114800" cy="10668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Purpose: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Kingdom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 of God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3400" y="3200400"/>
            <a:ext cx="762000" cy="20574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295400" y="4343400"/>
            <a:ext cx="990600" cy="144780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295400" y="4343400"/>
            <a:ext cx="2514600" cy="22860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295400" y="3429000"/>
            <a:ext cx="4495800" cy="91440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flipH="1">
            <a:off x="1676400" y="2209800"/>
            <a:ext cx="2667000" cy="1752600"/>
          </a:xfrm>
          <a:prstGeom prst="wedgeRectCallout">
            <a:avLst>
              <a:gd name="adj1" fmla="val -54520"/>
              <a:gd name="adj2" fmla="val 84792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Our problem: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Kingdom</a:t>
            </a:r>
            <a:b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competition</a:t>
            </a:r>
          </a:p>
        </p:txBody>
      </p:sp>
    </p:spTree>
    <p:extLst>
      <p:ext uri="{BB962C8B-B14F-4D97-AF65-F5344CB8AC3E}">
        <p14:creationId xmlns:p14="http://schemas.microsoft.com/office/powerpoint/2010/main" xmlns="" val="91695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Matthew 22:34-40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counted 613 laws </a:t>
            </a:r>
            <a:endParaRPr lang="en-US" altLang="en-US" kern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9808" lvl="1" indent="-457200" fontAlgn="base">
              <a:spcAft>
                <a:spcPts val="12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focused on </a:t>
            </a:r>
            <a:r>
              <a:rPr lang="en-US" altLang="en-US" sz="32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altLang="en-US" sz="3200" kern="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debated the subject</a:t>
            </a:r>
          </a:p>
          <a:p>
            <a:pPr marL="749808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</a:t>
            </a:r>
            <a:r>
              <a:rPr lang="en-US" sz="32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practiced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</a:t>
            </a: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22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Romans 12:1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426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Romans 1-11: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what?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26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Romans 12-16:</a:t>
            </a:r>
            <a:b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 what?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821860"/>
            <a:ext cx="3048000" cy="10668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Romans 2:1, condemnation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964860"/>
            <a:ext cx="3048000" cy="10668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Romans 5:1, justification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2821860"/>
            <a:ext cx="3048000" cy="10668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Romans 8:1, confirmation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3964860"/>
            <a:ext cx="3048000" cy="10668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Romans 12:1, dedication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2312" y="3382556"/>
            <a:ext cx="3048000" cy="1066800"/>
          </a:xfrm>
          <a:prstGeom prst="rect">
            <a:avLst/>
          </a:prstGeom>
          <a:solidFill>
            <a:srgbClr val="00006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‘THEREFORE’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224" y="5228304"/>
            <a:ext cx="8698176" cy="1066800"/>
          </a:xfrm>
          <a:prstGeom prst="rect">
            <a:avLst/>
          </a:prstGeom>
          <a:solidFill>
            <a:srgbClr val="00006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‘Consecration is handing God a blank sheet to fill in with your name signed at the bottom’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55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2 Corinthians 8:1-5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Gift’s value determined by sacrifice, not amount of money (Mk.12)</a:t>
            </a:r>
            <a:endParaRPr lang="en-US" altLang="en-US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9808" lvl="1" indent="-457200" fontAlgn="base"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Blip>
                <a:blip r:embed="rId2"/>
              </a:buBlip>
            </a:pPr>
            <a:r>
              <a:rPr lang="en-US" alt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First: </a:t>
            </a:r>
            <a:r>
              <a:rPr lang="en-US" altLang="en-US" sz="32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above </a:t>
            </a:r>
            <a:r>
              <a:rPr lang="en-US" alt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all, </a:t>
            </a:r>
            <a:r>
              <a:rPr lang="en-US" altLang="en-US" sz="32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especially.  Lk.15:22</a:t>
            </a:r>
          </a:p>
          <a:p>
            <a:pPr marL="749808" lvl="1" indent="-457200" fontAlgn="base">
              <a:spcBef>
                <a:spcPts val="600"/>
              </a:spcBef>
              <a:spcAft>
                <a:spcPct val="0"/>
              </a:spcAft>
              <a:buClr>
                <a:srgbClr val="00007D"/>
              </a:buClr>
              <a:buSzPct val="75000"/>
              <a:buBlip>
                <a:blip r:embed="rId2"/>
              </a:buBlip>
            </a:pPr>
            <a:r>
              <a:rPr lang="en-US" altLang="en-US" sz="32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Gave themselves</a:t>
            </a:r>
            <a:endParaRPr lang="en-US" altLang="en-US" sz="32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136" y="3733800"/>
            <a:ext cx="7696200" cy="2133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sacrifices of the new order do not consist in taking the lives of others, like the ancient animal sacrifices, but in giving one’s own”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6316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Ephesians 6:5-6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1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altLang="en-US" sz="3100" i="1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</a:t>
            </a:r>
            <a:r>
              <a:rPr lang="en-US" altLang="en-US" sz="3100" i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trembling</a:t>
            </a:r>
            <a:r>
              <a:rPr lang="en-US" altLang="en-US" sz="31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work reflects on Lord </a:t>
            </a:r>
          </a:p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1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altLang="en-US" sz="3100" i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</a:t>
            </a:r>
            <a:r>
              <a:rPr lang="en-US" altLang="en-US" sz="31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opposite of eye-service (6)    </a:t>
            </a:r>
          </a:p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1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altLang="en-US" sz="3100" i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to Christ</a:t>
            </a:r>
            <a:r>
              <a:rPr lang="en-US" altLang="en-US" sz="31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the best workers  </a:t>
            </a:r>
          </a:p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1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</a:t>
            </a:r>
            <a:r>
              <a:rPr lang="en-US" altLang="en-US" sz="3100" i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doing will of God from the heart</a:t>
            </a:r>
            <a:endParaRPr lang="en-US" altLang="en-US" sz="31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8484" y="3886200"/>
            <a:ext cx="7219664" cy="16764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en-US" alt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would not do second-rate work for Christ, then don’t offer this kind of work to your boss </a:t>
            </a:r>
          </a:p>
        </p:txBody>
      </p:sp>
    </p:spTree>
    <p:extLst>
      <p:ext uri="{BB962C8B-B14F-4D97-AF65-F5344CB8AC3E}">
        <p14:creationId xmlns:p14="http://schemas.microsoft.com/office/powerpoint/2010/main" xmlns="" val="297845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Colossians 1:18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lvl="0" indent="-347663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altLang="en-US" sz="31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first, hold the first place </a:t>
            </a:r>
            <a:r>
              <a:rPr lang="en-US" altLang="en-US" sz="16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Th.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1156" y="2133600"/>
            <a:ext cx="6629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0"/>
              </a:spcBef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heart shall be Thy throne…</a:t>
            </a: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– Living For Jesus</a:t>
            </a:r>
            <a:endParaRPr lang="en-US" alt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1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612</TotalTime>
  <Words>473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Module</vt:lpstr>
      <vt:lpstr>1_Module</vt:lpstr>
      <vt:lpstr>My Best Sermon</vt:lpstr>
      <vt:lpstr>Best…</vt:lpstr>
      <vt:lpstr>Slide 3</vt:lpstr>
      <vt:lpstr>Matthew 6:33</vt:lpstr>
      <vt:lpstr>Matthew 22:34-40</vt:lpstr>
      <vt:lpstr>Romans 12:1</vt:lpstr>
      <vt:lpstr>2 Corinthians 8:1-5</vt:lpstr>
      <vt:lpstr>Ephesians 6:5-6</vt:lpstr>
      <vt:lpstr>Colossians 1:18</vt:lpstr>
      <vt:lpstr>2 Timothy 2:15</vt:lpstr>
      <vt:lpstr>Revelation 5</vt:lpstr>
      <vt:lpstr>Slide 12</vt:lpstr>
      <vt:lpstr>1. Worship</vt:lpstr>
      <vt:lpstr>1. Worship 2. Family</vt:lpstr>
      <vt:lpstr>1. Worship 2. Family 3. Work</vt:lpstr>
      <vt:lpstr>1. Worship 2. Family 3. Work 4. Personal Relationships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66</cp:revision>
  <dcterms:created xsi:type="dcterms:W3CDTF">2010-10-21T18:23:36Z</dcterms:created>
  <dcterms:modified xsi:type="dcterms:W3CDTF">2015-09-08T01:26:24Z</dcterms:modified>
</cp:coreProperties>
</file>