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5" r:id="rId2"/>
    <p:sldId id="282" r:id="rId3"/>
    <p:sldId id="264" r:id="rId4"/>
    <p:sldId id="283" r:id="rId5"/>
    <p:sldId id="269" r:id="rId6"/>
    <p:sldId id="284" r:id="rId7"/>
    <p:sldId id="285" r:id="rId8"/>
    <p:sldId id="270" r:id="rId9"/>
    <p:sldId id="289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80000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Apostles And Epistles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77200" cy="1728216"/>
          </a:xfrm>
        </p:spPr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“…It seems like there is an awful  </a:t>
            </a:r>
            <a:br>
              <a:rPr lang="en-US" sz="3600" dirty="0" smtClean="0"/>
            </a:br>
            <a:r>
              <a:rPr lang="en-US" sz="3600" dirty="0" smtClean="0"/>
              <a:t>lot of Paul worship going on lately…”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431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Acts 2: Spirit begins to fulfill</a:t>
            </a:r>
            <a:b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</a:b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John 14:26; 16:13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2:1-4 = 1:4-5, 8, </a:t>
            </a:r>
            <a:r>
              <a:rPr lang="en-US" sz="31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32295" lvl="3" indent="0">
              <a:spcAft>
                <a:spcPts val="600"/>
              </a:spcAft>
              <a:buNone/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3888" lvl="1" indent="-276225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89064" lvl="2" indent="-276225">
              <a:spcAft>
                <a:spcPts val="600"/>
              </a:spcAft>
              <a:defRPr/>
            </a:pP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Languages, 2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56858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Lame, 3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027716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Death, 5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898574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Gifts, 8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2286000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Blind, 13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156858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Exorcism, 19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027716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Immunity, 28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98574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Speaking, Mt.10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89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Acts 2:42, continued in</a:t>
            </a:r>
            <a:b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</a:b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apostles’ teaching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331280" indent="-276225">
              <a:spcAft>
                <a:spcPts val="3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must we – </a:t>
            </a:r>
          </a:p>
          <a:p>
            <a:pPr marL="623888" lvl="1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Co.14:37, Lord’s commandments</a:t>
            </a:r>
          </a:p>
          <a:p>
            <a:pPr marL="623888" lvl="1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Tim.3:14, must continue in …</a:t>
            </a:r>
          </a:p>
          <a:p>
            <a:pPr marL="623888" lvl="1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Pt.3:2, commandment of apostles…</a:t>
            </a:r>
          </a:p>
          <a:p>
            <a:pPr marL="623888" lvl="1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Jn.9, perilous progress…</a:t>
            </a:r>
          </a:p>
          <a:p>
            <a:pPr marL="623888" lvl="1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 17, remember words of apostles</a:t>
            </a:r>
          </a:p>
          <a:p>
            <a:pPr marL="331280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Gal.1:6-9, “another gospel…”</a:t>
            </a:r>
          </a:p>
          <a:p>
            <a:pPr marL="331280" indent="-276225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Hb.13:20, everlasting covenant…</a:t>
            </a:r>
          </a:p>
          <a:p>
            <a:pPr marL="832295" lvl="3" indent="0">
              <a:spcAft>
                <a:spcPts val="600"/>
              </a:spcAft>
              <a:buNone/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3888" lvl="1" indent="-276225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89064" lvl="2" indent="-276225">
              <a:spcAft>
                <a:spcPts val="600"/>
              </a:spcAft>
              <a:defRPr/>
            </a:pP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6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1066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Apostles?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5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“Disciples” – Mt.10:1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 to prayer, Mt.9:35-38</a:t>
            </a:r>
          </a:p>
          <a:p>
            <a:pPr eaLnBrk="1" hangingPunct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Mt.10: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-4 [5-6]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proof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1, 8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preaching,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power,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11-15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7600" y="4572000"/>
            <a:ext cx="4267200" cy="502920"/>
          </a:xfrm>
          <a:prstGeom prst="rect">
            <a:avLst/>
          </a:prstGeom>
          <a:solidFill>
            <a:srgbClr val="66FFFF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</a:rPr>
              <a:t>Resistance is fatal</a:t>
            </a:r>
            <a:endParaRPr lang="en-US" sz="3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7600" y="5152572"/>
            <a:ext cx="4267200" cy="502920"/>
          </a:xfrm>
          <a:prstGeom prst="rect">
            <a:avLst/>
          </a:prstGeom>
          <a:solidFill>
            <a:srgbClr val="66FFFF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</a:rPr>
              <a:t>Dust: Ac.13:51</a:t>
            </a:r>
            <a:endParaRPr lang="en-US" sz="3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7600" y="5733144"/>
            <a:ext cx="4267200" cy="502920"/>
          </a:xfrm>
          <a:prstGeom prst="rect">
            <a:avLst/>
          </a:prstGeom>
          <a:solidFill>
            <a:srgbClr val="66FFFF"/>
          </a:solidFill>
          <a:ln w="3175"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</a:rPr>
              <a:t>Lk.10:16</a:t>
            </a:r>
            <a:endParaRPr lang="en-US" sz="3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609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Apostles?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794658" y="1676400"/>
            <a:ext cx="7543800" cy="1066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Made Apostles?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 14:17</a:t>
            </a: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118872" indent="0" algn="ctr">
              <a:spcAft>
                <a:spcPts val="1200"/>
              </a:spcAft>
              <a:buNone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Supper: only Jesus and the twelve</a:t>
            </a:r>
          </a:p>
          <a:p>
            <a:pPr>
              <a:spcAft>
                <a:spcPts val="12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Jn.13:3,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prepares them for His leaving;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4-15,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teaches humility (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16,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i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Jn.14:15-18,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Holy Spirit – </a:t>
            </a:r>
            <a:r>
              <a:rPr lang="en-US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Helper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(16):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called to someone’s aid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Jn.15:26-27,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i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testify of Me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through men – ‘</a:t>
            </a:r>
            <a:r>
              <a:rPr lang="en-US" i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Him from the beginning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Jn.16:8-14,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 world of sin… 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5593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16:12-13</a:t>
            </a: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12, 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could not explain everything to them now</a:t>
            </a:r>
          </a:p>
          <a:p>
            <a:pPr>
              <a:spcAft>
                <a:spcPts val="6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13, 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 </a:t>
            </a:r>
            <a:r>
              <a:rPr lang="en-US" sz="3100" dirty="0" smtClean="0">
                <a:solidFill>
                  <a:srgbClr val="000066"/>
                </a:solidFill>
                <a:latin typeface="Arial"/>
                <a:ea typeface="Verdana" panose="020B0604030504040204" pitchFamily="34" charset="0"/>
                <a:cs typeface="Arial"/>
              </a:rPr>
              <a:t>→ 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 them into all truth</a:t>
            </a:r>
          </a:p>
          <a:p>
            <a:pPr marL="457200" lvl="1" indent="-457200" algn="ctr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are . . .</a:t>
            </a:r>
          </a:p>
          <a:p>
            <a:pPr>
              <a:spcAft>
                <a:spcPts val="600"/>
              </a:spcAft>
              <a:defRPr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1258" y="3915228"/>
            <a:ext cx="8610600" cy="685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Spokesmen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Christ </a:t>
            </a:r>
            <a:r>
              <a:rPr lang="en-US" sz="3200" dirty="0" smtClean="0">
                <a:solidFill>
                  <a:schemeClr val="tx1"/>
                </a:solidFill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Spirit </a:t>
            </a:r>
            <a:r>
              <a:rPr lang="en-US" sz="3200" dirty="0" smtClean="0">
                <a:solidFill>
                  <a:schemeClr val="tx1"/>
                </a:solidFill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apostles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628" y="4724400"/>
            <a:ext cx="8610600" cy="685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Steered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into truth; did not make it up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628" y="5562600"/>
            <a:ext cx="8610600" cy="685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Secured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all truth; no more to come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8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16:13</a:t>
            </a: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 3</a:t>
            </a:r>
          </a:p>
          <a:p>
            <a:pPr>
              <a:spcAft>
                <a:spcPts val="600"/>
              </a:spcAft>
              <a:defRPr/>
            </a:pP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sz="31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defRPr/>
            </a:pP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1:25</a:t>
            </a:r>
          </a:p>
          <a:p>
            <a:pPr marL="118872" indent="0">
              <a:spcAft>
                <a:spcPts val="600"/>
              </a:spcAft>
              <a:buNone/>
              <a:defRPr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 marL="118872" indent="0">
              <a:spcAft>
                <a:spcPts val="600"/>
              </a:spcAft>
              <a:buNone/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89744" y="2209800"/>
            <a:ext cx="6368142" cy="16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and for all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–BDAG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and never again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–L-N</a:t>
            </a:r>
          </a:p>
          <a:p>
            <a:pPr algn="ctr"/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Pt.3:18)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6114" y="4572000"/>
            <a:ext cx="6368142" cy="1690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Perfect: brought to its end, finished; wanting nothing necessary to completeness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18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24:…47-49 </a:t>
            </a: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→</a:t>
            </a:r>
            <a:b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</a:b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Acts 1-2 Jesus . . .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Chose them as apostles,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1:2</a:t>
            </a:r>
          </a:p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Commanded them as apostles,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1:2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[Ga.1]</a:t>
            </a: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truth for them as witnesses,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1:3, 8; 2:32, etc.</a:t>
            </a:r>
          </a:p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Corrected them as students,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1:6-7</a:t>
            </a:r>
          </a:p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Commissioned them as ambassadors,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1:8, 9-11</a:t>
            </a:r>
          </a:p>
          <a:p>
            <a:pPr marL="331280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Continued work in them from heaven,</a:t>
            </a:r>
            <a:r>
              <a:rPr lang="en-US" sz="3100" dirty="0">
                <a:solidFill>
                  <a:srgbClr val="000066"/>
                </a:solidFill>
              </a:rPr>
              <a:t>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1:9-11, 12-26</a:t>
            </a:r>
          </a:p>
        </p:txBody>
      </p:sp>
    </p:spTree>
    <p:extLst>
      <p:ext uri="{BB962C8B-B14F-4D97-AF65-F5344CB8AC3E}">
        <p14:creationId xmlns:p14="http://schemas.microsoft.com/office/powerpoint/2010/main" xmlns="" val="3193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24:…47-49 </a:t>
            </a: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→ </a:t>
            </a:r>
            <a:b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</a:br>
            <a:r>
              <a:rPr lang="en-US" sz="3600" b="0" dirty="0" smtClean="0">
                <a:latin typeface="Arial"/>
                <a:ea typeface="Verdana" panose="020B0604030504040204" pitchFamily="34" charset="0"/>
                <a:cs typeface="Arial"/>
              </a:rPr>
              <a:t>Acts 1-2 Jesus . . .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55055" indent="0" algn="ctr">
              <a:spcAft>
                <a:spcPts val="600"/>
              </a:spcAft>
              <a:buNone/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Continued work in them from heaven,</a:t>
            </a:r>
            <a:r>
              <a:rPr lang="en-US" sz="3100" dirty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1:9-11, 12-26</a:t>
            </a:r>
          </a:p>
          <a:p>
            <a:pPr marL="623888" lvl="1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Replacement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Judas,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1:15-20</a:t>
            </a:r>
          </a:p>
          <a:p>
            <a:pPr marL="623888" lvl="1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</a:t>
            </a:r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apostles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1:21-22</a:t>
            </a:r>
          </a:p>
          <a:p>
            <a:pPr marL="889064" lvl="2" indent="-276225">
              <a:spcAft>
                <a:spcPts val="600"/>
              </a:spcAft>
              <a:defRPr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Ac.26:16 . . . 1 Co.15:8</a:t>
            </a:r>
          </a:p>
          <a:p>
            <a:pPr marL="1108520" lvl="3" indent="-276225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Ac.12, James / apostle / died</a:t>
            </a:r>
          </a:p>
          <a:p>
            <a:pPr marL="1108520" lvl="3" indent="-276225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Rv.21:14, names of 12 apostles</a:t>
            </a:r>
          </a:p>
          <a:p>
            <a:pPr marL="623888" lvl="1" indent="-276225">
              <a:spcAft>
                <a:spcPts val="600"/>
              </a:spcAft>
              <a:defRPr/>
            </a:pPr>
            <a:r>
              <a:rPr lang="en-US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Ac.1:24,26 (2) –Lord chose him</a:t>
            </a:r>
          </a:p>
          <a:p>
            <a:pPr marL="1108520" lvl="3" indent="-276225">
              <a:spcAft>
                <a:spcPts val="600"/>
              </a:spcAft>
              <a:defRPr/>
            </a:pPr>
            <a:endParaRPr lang="en-US" sz="27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89064" lvl="2" indent="-276225">
              <a:spcAft>
                <a:spcPts val="600"/>
              </a:spcAft>
              <a:defRPr/>
            </a:pP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876800" y="1415142"/>
            <a:ext cx="3810000" cy="2743200"/>
          </a:xfrm>
          <a:prstGeom prst="wedgeRectCallout">
            <a:avLst>
              <a:gd name="adj1" fmla="val -86899"/>
              <a:gd name="adj2" fmla="val 68220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Matthias  selected </a:t>
            </a:r>
            <a:r>
              <a:rPr lang="en-US" sz="3200" b="1" u="sng" dirty="0" smtClean="0">
                <a:solidFill>
                  <a:schemeClr val="tx1"/>
                </a:solidFill>
              </a:rPr>
              <a:t>before</a:t>
            </a:r>
            <a:r>
              <a:rPr lang="en-US" sz="3200" b="1" dirty="0" smtClean="0">
                <a:solidFill>
                  <a:schemeClr val="tx1"/>
                </a:solidFill>
              </a:rPr>
              <a:t> church was established… </a:t>
            </a:r>
          </a:p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by</a:t>
            </a:r>
            <a:r>
              <a:rPr lang="en-US" sz="3200" b="1" dirty="0" smtClean="0">
                <a:solidFill>
                  <a:schemeClr val="tx1"/>
                </a:solidFill>
              </a:rPr>
              <a:t> Lord…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u="sng" dirty="0" smtClean="0">
                <a:solidFill>
                  <a:schemeClr val="tx1"/>
                </a:solidFill>
              </a:rPr>
              <a:t>no</a:t>
            </a:r>
            <a:r>
              <a:rPr lang="en-US" sz="3200" b="1" dirty="0" smtClean="0">
                <a:solidFill>
                  <a:schemeClr val="tx1"/>
                </a:solidFill>
              </a:rPr>
              <a:t> laying on hands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55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1294</TotalTime>
  <Words>393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Apostles And Epistles</vt:lpstr>
      <vt:lpstr>Slide 2</vt:lpstr>
      <vt:lpstr>“Disciples” – Mt.10:1</vt:lpstr>
      <vt:lpstr>Slide 4</vt:lpstr>
      <vt:lpstr>Mark 14:17</vt:lpstr>
      <vt:lpstr>John 16:12-13</vt:lpstr>
      <vt:lpstr>John 16:13</vt:lpstr>
      <vt:lpstr>Luke 24:…47-49 → Acts 1-2 Jesus . . . </vt:lpstr>
      <vt:lpstr>Luke 24:…47-49 →  Acts 1-2 Jesus . . . </vt:lpstr>
      <vt:lpstr>Acts 2: Spirit begins to fulfill John 14:26; 16:13 </vt:lpstr>
      <vt:lpstr>Acts 2:42, continued in apostles’ teaching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</cp:lastModifiedBy>
  <cp:revision>64</cp:revision>
  <dcterms:created xsi:type="dcterms:W3CDTF">2008-01-16T19:15:47Z</dcterms:created>
  <dcterms:modified xsi:type="dcterms:W3CDTF">2015-09-08T01:29:11Z</dcterms:modified>
</cp:coreProperties>
</file>