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65" r:id="rId2"/>
    <p:sldId id="378" r:id="rId3"/>
    <p:sldId id="377" r:id="rId4"/>
    <p:sldId id="363" r:id="rId5"/>
    <p:sldId id="364" r:id="rId6"/>
    <p:sldId id="369" r:id="rId7"/>
    <p:sldId id="307" r:id="rId8"/>
    <p:sldId id="372" r:id="rId9"/>
    <p:sldId id="361" r:id="rId10"/>
    <p:sldId id="311" r:id="rId11"/>
    <p:sldId id="305" r:id="rId12"/>
    <p:sldId id="304" r:id="rId13"/>
    <p:sldId id="324" r:id="rId14"/>
    <p:sldId id="271" r:id="rId15"/>
    <p:sldId id="325" r:id="rId16"/>
    <p:sldId id="312" r:id="rId17"/>
    <p:sldId id="326" r:id="rId18"/>
    <p:sldId id="313" r:id="rId19"/>
    <p:sldId id="320" r:id="rId20"/>
    <p:sldId id="321" r:id="rId21"/>
    <p:sldId id="322" r:id="rId22"/>
    <p:sldId id="323" r:id="rId23"/>
    <p:sldId id="327" r:id="rId24"/>
    <p:sldId id="314" r:id="rId25"/>
    <p:sldId id="328" r:id="rId26"/>
    <p:sldId id="315" r:id="rId27"/>
    <p:sldId id="329" r:id="rId28"/>
    <p:sldId id="330" r:id="rId29"/>
    <p:sldId id="379" r:id="rId30"/>
    <p:sldId id="380" r:id="rId31"/>
    <p:sldId id="332" r:id="rId32"/>
    <p:sldId id="333" r:id="rId33"/>
    <p:sldId id="317" r:id="rId34"/>
    <p:sldId id="318" r:id="rId35"/>
    <p:sldId id="334" r:id="rId36"/>
    <p:sldId id="335" r:id="rId37"/>
    <p:sldId id="336" r:id="rId38"/>
    <p:sldId id="337" r:id="rId39"/>
    <p:sldId id="338" r:id="rId40"/>
    <p:sldId id="302" r:id="rId41"/>
    <p:sldId id="359" r:id="rId42"/>
    <p:sldId id="339" r:id="rId43"/>
    <p:sldId id="280" r:id="rId44"/>
    <p:sldId id="319" r:id="rId45"/>
    <p:sldId id="281" r:id="rId46"/>
  </p:sldIdLst>
  <p:sldSz cx="9144000" cy="6858000" type="screen4x3"/>
  <p:notesSz cx="7086600" cy="94297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DDDDDD"/>
    <a:srgbClr val="C0C0C0"/>
    <a:srgbClr val="FFCC00"/>
    <a:srgbClr val="FF9900"/>
    <a:srgbClr val="0066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horzBarState="maximized">
    <p:restoredLeft sz="32787"/>
    <p:restoredTop sz="90909" autoAdjust="0"/>
  </p:normalViewPr>
  <p:slideViewPr>
    <p:cSldViewPr snapToGrid="0">
      <p:cViewPr varScale="1">
        <p:scale>
          <a:sx n="114" d="100"/>
          <a:sy n="114" d="100"/>
        </p:scale>
        <p:origin x="-14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531" tIns="47265" rIns="94531" bIns="47265" numCol="1" anchor="t" anchorCtr="0" compatLnSpc="1">
            <a:prstTxWarp prst="textNoShape">
              <a:avLst/>
            </a:prstTxWarp>
          </a:bodyPr>
          <a:lstStyle>
            <a:lvl1pPr defTabSz="944563">
              <a:defRPr sz="1200"/>
            </a:lvl1pPr>
          </a:lstStyle>
          <a:p>
            <a:endParaRPr lang="en-US"/>
          </a:p>
        </p:txBody>
      </p:sp>
      <p:sp>
        <p:nvSpPr>
          <p:cNvPr id="61443" name="Rectangle 3"/>
          <p:cNvSpPr>
            <a:spLocks noGrp="1" noChangeArrowheads="1"/>
          </p:cNvSpPr>
          <p:nvPr>
            <p:ph type="dt" sz="quarter" idx="1"/>
          </p:nvPr>
        </p:nvSpPr>
        <p:spPr bwMode="auto">
          <a:xfrm>
            <a:off x="4016375" y="0"/>
            <a:ext cx="3070225" cy="471488"/>
          </a:xfrm>
          <a:prstGeom prst="rect">
            <a:avLst/>
          </a:prstGeom>
          <a:noFill/>
          <a:ln w="9525">
            <a:noFill/>
            <a:miter lim="800000"/>
            <a:headEnd/>
            <a:tailEnd/>
          </a:ln>
          <a:effectLst/>
        </p:spPr>
        <p:txBody>
          <a:bodyPr vert="horz" wrap="square" lIns="94531" tIns="47265" rIns="94531" bIns="47265" numCol="1" anchor="t" anchorCtr="0" compatLnSpc="1">
            <a:prstTxWarp prst="textNoShape">
              <a:avLst/>
            </a:prstTxWarp>
          </a:bodyPr>
          <a:lstStyle>
            <a:lvl1pPr algn="r" defTabSz="944563">
              <a:defRPr sz="1200"/>
            </a:lvl1pPr>
          </a:lstStyle>
          <a:p>
            <a:endParaRPr lang="en-US"/>
          </a:p>
        </p:txBody>
      </p:sp>
      <p:sp>
        <p:nvSpPr>
          <p:cNvPr id="61444" name="Rectangle 4"/>
          <p:cNvSpPr>
            <a:spLocks noGrp="1" noChangeArrowheads="1"/>
          </p:cNvSpPr>
          <p:nvPr>
            <p:ph type="ftr" sz="quarter" idx="2"/>
          </p:nvPr>
        </p:nvSpPr>
        <p:spPr bwMode="auto">
          <a:xfrm>
            <a:off x="0" y="8958263"/>
            <a:ext cx="3070225" cy="471487"/>
          </a:xfrm>
          <a:prstGeom prst="rect">
            <a:avLst/>
          </a:prstGeom>
          <a:noFill/>
          <a:ln w="9525">
            <a:noFill/>
            <a:miter lim="800000"/>
            <a:headEnd/>
            <a:tailEnd/>
          </a:ln>
          <a:effectLst/>
        </p:spPr>
        <p:txBody>
          <a:bodyPr vert="horz" wrap="square" lIns="94531" tIns="47265" rIns="94531" bIns="47265" numCol="1" anchor="b" anchorCtr="0" compatLnSpc="1">
            <a:prstTxWarp prst="textNoShape">
              <a:avLst/>
            </a:prstTxWarp>
          </a:bodyPr>
          <a:lstStyle>
            <a:lvl1pPr defTabSz="944563">
              <a:defRPr sz="1200"/>
            </a:lvl1pPr>
          </a:lstStyle>
          <a:p>
            <a:endParaRPr lang="en-US"/>
          </a:p>
        </p:txBody>
      </p:sp>
      <p:sp>
        <p:nvSpPr>
          <p:cNvPr id="61445" name="Rectangle 5"/>
          <p:cNvSpPr>
            <a:spLocks noGrp="1" noChangeArrowheads="1"/>
          </p:cNvSpPr>
          <p:nvPr>
            <p:ph type="sldNum" sz="quarter" idx="3"/>
          </p:nvPr>
        </p:nvSpPr>
        <p:spPr bwMode="auto">
          <a:xfrm>
            <a:off x="4016375" y="8958263"/>
            <a:ext cx="3070225" cy="471487"/>
          </a:xfrm>
          <a:prstGeom prst="rect">
            <a:avLst/>
          </a:prstGeom>
          <a:noFill/>
          <a:ln w="9525">
            <a:noFill/>
            <a:miter lim="800000"/>
            <a:headEnd/>
            <a:tailEnd/>
          </a:ln>
          <a:effectLst/>
        </p:spPr>
        <p:txBody>
          <a:bodyPr vert="horz" wrap="square" lIns="94531" tIns="47265" rIns="94531" bIns="47265" numCol="1" anchor="b" anchorCtr="0" compatLnSpc="1">
            <a:prstTxWarp prst="textNoShape">
              <a:avLst/>
            </a:prstTxWarp>
          </a:bodyPr>
          <a:lstStyle>
            <a:lvl1pPr algn="r" defTabSz="944563">
              <a:defRPr sz="1200"/>
            </a:lvl1pPr>
          </a:lstStyle>
          <a:p>
            <a:fld id="{339C47FE-682A-45FA-BDC1-9CD8346505F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0CAF08-08BE-41FB-AC72-4F94BB7EF2F6}" type="slidenum">
              <a:rPr lang="en-US"/>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93E39F-9BF1-4087-835A-A35D8362A57D}" type="slidenum">
              <a:rPr lang="en-US"/>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ADF8A7-FE79-4833-965E-44EB52FEDFD2}" type="slidenum">
              <a:rPr lang="en-US"/>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628FA1-BFDD-42EE-8C0B-16D99BD1ACB3}" type="slidenum">
              <a:rPr lang="en-US"/>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36C9EC-1936-4166-BB84-2D4C6C1F20FB}" type="slidenum">
              <a:rPr lang="en-US"/>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8B3BF4-8085-49EE-A8A0-F2E7A4F54E94}" type="slidenum">
              <a:rPr lang="en-US"/>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1E98AC4-7572-4A67-B292-6FAF1986020C}" type="slidenum">
              <a:rPr lang="en-US"/>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563164-0DC2-4B3D-AD86-036BF740D757}" type="slidenum">
              <a:rPr lang="en-US"/>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D33307-E704-4887-88DC-EECABB0B5E28}" type="slidenum">
              <a:rPr lang="en-US"/>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BCB45C-6D27-4AD4-87D7-41CD592F57C7}" type="slidenum">
              <a:rPr lang="en-US"/>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F847F9-05BD-4147-9E69-99A58FA40F02}" type="slidenum">
              <a:rPr lang="en-US"/>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566DA6E-C2C2-4B71-9AC1-8A2654BD96B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363538" y="441325"/>
            <a:ext cx="7116762" cy="701675"/>
          </a:xfrm>
          <a:prstGeom prst="rect">
            <a:avLst/>
          </a:prstGeom>
          <a:noFill/>
          <a:ln w="9525">
            <a:noFill/>
            <a:miter lim="800000"/>
            <a:headEnd/>
            <a:tailEnd/>
          </a:ln>
          <a:effectLst/>
        </p:spPr>
        <p:txBody>
          <a:bodyPr wrap="none">
            <a:spAutoFit/>
          </a:bodyPr>
          <a:lstStyle/>
          <a:p>
            <a:r>
              <a:rPr lang="en-US" sz="4000" u="sng">
                <a:effectLst>
                  <a:outerShdw blurRad="38100" dist="38100" dir="2700000" algn="tl">
                    <a:srgbClr val="C0C0C0"/>
                  </a:outerShdw>
                </a:effectLst>
              </a:rPr>
              <a:t>Observations and Lessons from…</a:t>
            </a:r>
          </a:p>
        </p:txBody>
      </p:sp>
      <p:sp>
        <p:nvSpPr>
          <p:cNvPr id="13317" name="Text Box 5"/>
          <p:cNvSpPr txBox="1">
            <a:spLocks noChangeArrowheads="1"/>
          </p:cNvSpPr>
          <p:nvPr/>
        </p:nvSpPr>
        <p:spPr bwMode="auto">
          <a:xfrm>
            <a:off x="515486" y="2937909"/>
            <a:ext cx="8042275" cy="2862322"/>
          </a:xfrm>
          <a:prstGeom prst="rect">
            <a:avLst/>
          </a:prstGeom>
          <a:noFill/>
          <a:ln w="9525">
            <a:noFill/>
            <a:miter lim="800000"/>
            <a:headEnd/>
            <a:tailEnd/>
          </a:ln>
          <a:effectLst/>
        </p:spPr>
        <p:txBody>
          <a:bodyPr>
            <a:spAutoFit/>
          </a:bodyPr>
          <a:lstStyle/>
          <a:p>
            <a:pPr algn="ctr"/>
            <a:r>
              <a:rPr lang="en-US" sz="6000" dirty="0">
                <a:solidFill>
                  <a:schemeClr val="accent2"/>
                </a:solidFill>
                <a:effectLst>
                  <a:outerShdw blurRad="38100" dist="38100" dir="2700000" algn="tl">
                    <a:srgbClr val="C0C0C0"/>
                  </a:outerShdw>
                </a:effectLst>
              </a:rPr>
              <a:t>“a good man, </a:t>
            </a:r>
            <a:endParaRPr lang="en-US" sz="6000" dirty="0" smtClean="0">
              <a:solidFill>
                <a:schemeClr val="accent2"/>
              </a:solidFill>
              <a:effectLst>
                <a:outerShdw blurRad="38100" dist="38100" dir="2700000" algn="tl">
                  <a:srgbClr val="C0C0C0"/>
                </a:outerShdw>
              </a:effectLst>
            </a:endParaRPr>
          </a:p>
          <a:p>
            <a:pPr algn="ctr"/>
            <a:r>
              <a:rPr lang="en-US" sz="6000" dirty="0" smtClean="0">
                <a:solidFill>
                  <a:schemeClr val="accent2"/>
                </a:solidFill>
                <a:effectLst>
                  <a:outerShdw blurRad="38100" dist="38100" dir="2700000" algn="tl">
                    <a:srgbClr val="C0C0C0"/>
                  </a:outerShdw>
                </a:effectLst>
              </a:rPr>
              <a:t>full </a:t>
            </a:r>
            <a:r>
              <a:rPr lang="en-US" sz="6000" dirty="0">
                <a:solidFill>
                  <a:schemeClr val="accent2"/>
                </a:solidFill>
                <a:effectLst>
                  <a:outerShdw blurRad="38100" dist="38100" dir="2700000" algn="tl">
                    <a:srgbClr val="C0C0C0"/>
                  </a:outerShdw>
                </a:effectLst>
              </a:rPr>
              <a:t>of the Holy Spirit </a:t>
            </a:r>
          </a:p>
          <a:p>
            <a:pPr algn="ctr"/>
            <a:r>
              <a:rPr lang="en-US" sz="6000" dirty="0">
                <a:solidFill>
                  <a:schemeClr val="accent2"/>
                </a:solidFill>
                <a:effectLst>
                  <a:outerShdw blurRad="38100" dist="38100" dir="2700000" algn="tl">
                    <a:srgbClr val="C0C0C0"/>
                  </a:outerShdw>
                </a:effectLst>
              </a:rPr>
              <a:t>and of faith”</a:t>
            </a:r>
          </a:p>
        </p:txBody>
      </p:sp>
      <p:sp>
        <p:nvSpPr>
          <p:cNvPr id="5" name="Text Box 5"/>
          <p:cNvSpPr txBox="1">
            <a:spLocks noChangeArrowheads="1"/>
          </p:cNvSpPr>
          <p:nvPr/>
        </p:nvSpPr>
        <p:spPr bwMode="auto">
          <a:xfrm>
            <a:off x="474938" y="1362177"/>
            <a:ext cx="8042275" cy="1569660"/>
          </a:xfrm>
          <a:prstGeom prst="rect">
            <a:avLst/>
          </a:prstGeom>
          <a:noFill/>
          <a:ln w="9525">
            <a:noFill/>
            <a:miter lim="800000"/>
            <a:headEnd/>
            <a:tailEnd/>
          </a:ln>
          <a:effectLst/>
        </p:spPr>
        <p:txBody>
          <a:bodyPr>
            <a:spAutoFit/>
          </a:bodyPr>
          <a:lstStyle/>
          <a:p>
            <a:pPr algn="ctr"/>
            <a:r>
              <a:rPr lang="en-US" sz="9600" dirty="0" smtClean="0">
                <a:solidFill>
                  <a:srgbClr val="C00000"/>
                </a:solidFill>
                <a:effectLst>
                  <a:outerShdw blurRad="38100" dist="38100" dir="2700000" algn="tl">
                    <a:srgbClr val="C0C0C0"/>
                  </a:outerShdw>
                </a:effectLst>
              </a:rPr>
              <a:t>Barnabas</a:t>
            </a:r>
            <a:endParaRPr lang="en-US" sz="9600" dirty="0">
              <a:solidFill>
                <a:srgbClr val="C00000"/>
              </a:solidFill>
              <a:effectLst>
                <a:outerShdw blurRad="38100" dist="38100" dir="2700000" algn="tl">
                  <a:srgbClr val="C0C0C0"/>
                </a:outerShdw>
              </a:effectLst>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26"/>
          <p:cNvSpPr>
            <a:spLocks noChangeArrowheads="1"/>
          </p:cNvSpPr>
          <p:nvPr/>
        </p:nvSpPr>
        <p:spPr bwMode="auto">
          <a:xfrm>
            <a:off x="5189538" y="1150938"/>
            <a:ext cx="3503612" cy="426243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800" b="1" i="1" u="sng">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36</a:t>
            </a:r>
            <a:r>
              <a:rPr lang="en-US" i="1">
                <a:effectLst>
                  <a:outerShdw blurRad="38100" dist="38100" dir="2700000" algn="tl">
                    <a:srgbClr val="C0C0C0"/>
                  </a:outerShdw>
                </a:effectLst>
                <a:cs typeface="Times New Roman" charset="0"/>
              </a:rPr>
              <a:t> And Joseph, a Levite of Cyprian birth, who was also called Barnabas by the Apostles (which translated means, Son of Encouragement), </a:t>
            </a:r>
            <a:r>
              <a:rPr lang="en-US" i="1" baseline="30000">
                <a:effectLst>
                  <a:outerShdw blurRad="38100" dist="38100" dir="2700000" algn="tl">
                    <a:srgbClr val="C0C0C0"/>
                  </a:outerShdw>
                </a:effectLst>
                <a:cs typeface="Times New Roman" charset="0"/>
              </a:rPr>
              <a:t>37</a:t>
            </a:r>
            <a:r>
              <a:rPr lang="en-US" i="1">
                <a:effectLst>
                  <a:outerShdw blurRad="38100" dist="38100" dir="2700000" algn="tl">
                    <a:srgbClr val="C0C0C0"/>
                  </a:outerShdw>
                </a:effectLst>
                <a:cs typeface="Times New Roman" charset="0"/>
              </a:rPr>
              <a:t> and who owned a tract of land, sold it and brought the money and laid it at the Apostles feet</a:t>
            </a:r>
            <a:r>
              <a:rPr lang="en-US" i="1">
                <a:cs typeface="Times New Roman" charset="0"/>
              </a:rPr>
              <a:t>.</a:t>
            </a:r>
            <a:r>
              <a:rPr lang="en-US" sz="2200" i="1"/>
              <a:t> </a:t>
            </a:r>
          </a:p>
        </p:txBody>
      </p:sp>
      <p:sp>
        <p:nvSpPr>
          <p:cNvPr id="68612" name="Rectangle 1028"/>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68614" name="Text Box 1030"/>
          <p:cNvSpPr txBox="1">
            <a:spLocks noChangeArrowheads="1"/>
          </p:cNvSpPr>
          <p:nvPr/>
        </p:nvSpPr>
        <p:spPr bwMode="auto">
          <a:xfrm>
            <a:off x="269875" y="1135063"/>
            <a:ext cx="4270375" cy="2400657"/>
          </a:xfrm>
          <a:prstGeom prst="rect">
            <a:avLst/>
          </a:prstGeom>
          <a:noFill/>
          <a:ln w="9525">
            <a:noFill/>
            <a:miter lim="800000"/>
            <a:headEnd/>
            <a:tailEnd/>
          </a:ln>
          <a:effectLst/>
        </p:spPr>
        <p:txBody>
          <a:bodyPr>
            <a:spAutoFit/>
          </a:bodyPr>
          <a:lstStyle/>
          <a:p>
            <a:r>
              <a:rPr lang="en-US" sz="2600" b="1" i="1" dirty="0">
                <a:effectLst>
                  <a:outerShdw blurRad="38100" dist="38100" dir="2700000" algn="tl">
                    <a:srgbClr val="C0C0C0"/>
                  </a:outerShdw>
                </a:effectLst>
              </a:rPr>
              <a:t>A.   </a:t>
            </a:r>
            <a:r>
              <a:rPr lang="en-US" sz="2600" b="1" i="1" u="sng" dirty="0">
                <a:solidFill>
                  <a:srgbClr val="CC0000"/>
                </a:solidFill>
                <a:effectLst>
                  <a:outerShdw blurRad="38100" dist="38100" dir="2700000" algn="tl">
                    <a:srgbClr val="C0C0C0"/>
                  </a:outerShdw>
                </a:effectLst>
              </a:rPr>
              <a:t>Acts 4:36-37</a:t>
            </a:r>
          </a:p>
          <a:p>
            <a:pPr>
              <a:buFont typeface="Wingdings" pitchFamily="2" charset="2"/>
              <a:buNone/>
            </a:pPr>
            <a:endParaRPr lang="en-US" sz="12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First Introduced</a:t>
            </a:r>
          </a:p>
          <a:p>
            <a:pPr marL="912813" lvl="2" indent="-277813">
              <a:buFontTx/>
              <a:buChar char="•"/>
            </a:pPr>
            <a:r>
              <a:rPr lang="en-US" sz="2200" i="1" dirty="0">
                <a:solidFill>
                  <a:srgbClr val="006699"/>
                </a:solidFill>
                <a:effectLst>
                  <a:outerShdw blurRad="38100" dist="38100" dir="2700000" algn="tl">
                    <a:srgbClr val="C0C0C0"/>
                  </a:outerShdw>
                </a:effectLst>
              </a:rPr>
              <a:t>In </a:t>
            </a:r>
            <a:r>
              <a:rPr lang="en-US" sz="2200" i="1" dirty="0" smtClean="0">
                <a:solidFill>
                  <a:srgbClr val="006699"/>
                </a:solidFill>
                <a:effectLst>
                  <a:outerShdw blurRad="38100" dist="38100" dir="2700000" algn="tl">
                    <a:srgbClr val="C0C0C0"/>
                  </a:outerShdw>
                </a:effectLst>
              </a:rPr>
              <a:t>Jerusalem</a:t>
            </a:r>
          </a:p>
          <a:p>
            <a:pPr marL="912813" lvl="2" indent="-277813">
              <a:buFontTx/>
              <a:buChar char="•"/>
            </a:pPr>
            <a:r>
              <a:rPr lang="en-US" sz="2200" i="1" dirty="0" smtClean="0">
                <a:solidFill>
                  <a:srgbClr val="006699"/>
                </a:solidFill>
                <a:effectLst>
                  <a:outerShdw blurRad="38100" dist="38100" dir="2700000" algn="tl">
                    <a:srgbClr val="C0C0C0"/>
                  </a:outerShdw>
                </a:effectLst>
              </a:rPr>
              <a:t>Needy brethren</a:t>
            </a:r>
            <a:endParaRPr lang="en-US" sz="2200" i="1" dirty="0">
              <a:solidFill>
                <a:srgbClr val="006699"/>
              </a:solidFill>
              <a:effectLst>
                <a:outerShdw blurRad="38100" dist="38100" dir="2700000" algn="tl">
                  <a:srgbClr val="C0C0C0"/>
                </a:outerShdw>
              </a:effectLst>
            </a:endParaRPr>
          </a:p>
          <a:p>
            <a:pPr marL="225425" lvl="1">
              <a:buFont typeface="Wingdings" pitchFamily="2" charset="2"/>
              <a:buNone/>
            </a:pPr>
            <a:endParaRPr lang="en-US" sz="2200" i="1" dirty="0">
              <a:solidFill>
                <a:srgbClr val="006699"/>
              </a:solidFill>
              <a:effectLst>
                <a:outerShdw blurRad="38100" dist="38100" dir="2700000" algn="tl">
                  <a:srgbClr val="C0C0C0"/>
                </a:outerShdw>
              </a:effectLst>
            </a:endParaRPr>
          </a:p>
        </p:txBody>
      </p:sp>
      <p:sp>
        <p:nvSpPr>
          <p:cNvPr id="68616"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ChangeArrowheads="1"/>
          </p:cNvSpPr>
          <p:nvPr/>
        </p:nvSpPr>
        <p:spPr bwMode="auto">
          <a:xfrm>
            <a:off x="5189538" y="1150938"/>
            <a:ext cx="3503612" cy="426243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800" b="1" i="1" u="sng">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36</a:t>
            </a:r>
            <a:r>
              <a:rPr lang="en-US" i="1">
                <a:effectLst>
                  <a:outerShdw blurRad="38100" dist="38100" dir="2700000" algn="tl">
                    <a:srgbClr val="C0C0C0"/>
                  </a:outerShdw>
                </a:effectLst>
                <a:cs typeface="Times New Roman" charset="0"/>
              </a:rPr>
              <a:t> And Joseph, a Levite of Cyprian birth, who was also </a:t>
            </a:r>
            <a:r>
              <a:rPr lang="en-US" i="1" u="sng">
                <a:solidFill>
                  <a:schemeClr val="accent2"/>
                </a:solidFill>
                <a:effectLst>
                  <a:outerShdw blurRad="38100" dist="38100" dir="2700000" algn="tl">
                    <a:srgbClr val="C0C0C0"/>
                  </a:outerShdw>
                </a:effectLst>
                <a:cs typeface="Times New Roman" charset="0"/>
              </a:rPr>
              <a:t>called Barnabas by the Apostles (which translated means, Son of Encouragement),</a:t>
            </a:r>
            <a:r>
              <a:rPr lang="en-US" i="1">
                <a:effectLst>
                  <a:outerShdw blurRad="38100" dist="38100" dir="2700000" algn="tl">
                    <a:srgbClr val="C0C0C0"/>
                  </a:outerShdw>
                </a:effectLst>
                <a:cs typeface="Times New Roman" charset="0"/>
              </a:rPr>
              <a:t> </a:t>
            </a:r>
            <a:r>
              <a:rPr lang="en-US" i="1" baseline="30000">
                <a:effectLst>
                  <a:outerShdw blurRad="38100" dist="38100" dir="2700000" algn="tl">
                    <a:srgbClr val="C0C0C0"/>
                  </a:outerShdw>
                </a:effectLst>
                <a:cs typeface="Times New Roman" charset="0"/>
              </a:rPr>
              <a:t>37</a:t>
            </a:r>
            <a:r>
              <a:rPr lang="en-US" i="1">
                <a:effectLst>
                  <a:outerShdw blurRad="38100" dist="38100" dir="2700000" algn="tl">
                    <a:srgbClr val="C0C0C0"/>
                  </a:outerShdw>
                </a:effectLst>
                <a:cs typeface="Times New Roman" charset="0"/>
              </a:rPr>
              <a:t> and who owned a tract of land, sold it and brought the money and laid it at the Apostles feet</a:t>
            </a:r>
            <a:r>
              <a:rPr lang="en-US" i="1">
                <a:cs typeface="Times New Roman" charset="0"/>
              </a:rPr>
              <a:t>.</a:t>
            </a:r>
            <a:r>
              <a:rPr lang="en-US" sz="2200" i="1"/>
              <a:t> </a:t>
            </a:r>
          </a:p>
        </p:txBody>
      </p:sp>
      <p:sp>
        <p:nvSpPr>
          <p:cNvPr id="59395" name="Text Box 1027"/>
          <p:cNvSpPr txBox="1">
            <a:spLocks noChangeArrowheads="1"/>
          </p:cNvSpPr>
          <p:nvPr/>
        </p:nvSpPr>
        <p:spPr bwMode="auto">
          <a:xfrm>
            <a:off x="269875" y="1135063"/>
            <a:ext cx="4297363" cy="5386090"/>
          </a:xfrm>
          <a:prstGeom prst="rect">
            <a:avLst/>
          </a:prstGeom>
          <a:noFill/>
          <a:ln w="9525">
            <a:noFill/>
            <a:miter lim="800000"/>
            <a:headEnd/>
            <a:tailEnd/>
          </a:ln>
          <a:effectLst/>
        </p:spPr>
        <p:txBody>
          <a:bodyPr>
            <a:spAutoFit/>
          </a:bodyPr>
          <a:lstStyle/>
          <a:p>
            <a:r>
              <a:rPr lang="en-US" sz="2600" b="1" i="1" dirty="0">
                <a:effectLst>
                  <a:outerShdw blurRad="38100" dist="38100" dir="2700000" algn="tl">
                    <a:srgbClr val="C0C0C0"/>
                  </a:outerShdw>
                </a:effectLst>
              </a:rPr>
              <a:t>A.   </a:t>
            </a:r>
            <a:r>
              <a:rPr lang="en-US" sz="2600" b="1" i="1" u="sng" dirty="0">
                <a:solidFill>
                  <a:srgbClr val="CC0000"/>
                </a:solidFill>
                <a:effectLst>
                  <a:outerShdw blurRad="38100" dist="38100" dir="2700000" algn="tl">
                    <a:srgbClr val="C0C0C0"/>
                  </a:outerShdw>
                </a:effectLst>
              </a:rPr>
              <a:t>Acts 4:36-37</a:t>
            </a:r>
          </a:p>
          <a:p>
            <a:pPr>
              <a:buFont typeface="Wingdings" pitchFamily="2" charset="2"/>
              <a:buNone/>
            </a:pPr>
            <a:endParaRPr lang="en-US" sz="12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First Introduced</a:t>
            </a:r>
          </a:p>
          <a:p>
            <a:pPr marL="912813" lvl="2" indent="-277813">
              <a:buFontTx/>
              <a:buChar char="•"/>
            </a:pPr>
            <a:r>
              <a:rPr lang="en-US" sz="2200" i="1" dirty="0">
                <a:solidFill>
                  <a:srgbClr val="006699"/>
                </a:solidFill>
                <a:effectLst>
                  <a:outerShdw blurRad="38100" dist="38100" dir="2700000" algn="tl">
                    <a:srgbClr val="C0C0C0"/>
                  </a:outerShdw>
                </a:effectLst>
              </a:rPr>
              <a:t>In </a:t>
            </a:r>
            <a:r>
              <a:rPr lang="en-US" sz="2200" i="1" dirty="0" smtClean="0">
                <a:solidFill>
                  <a:srgbClr val="006699"/>
                </a:solidFill>
                <a:effectLst>
                  <a:outerShdw blurRad="38100" dist="38100" dir="2700000" algn="tl">
                    <a:srgbClr val="C0C0C0"/>
                  </a:outerShdw>
                </a:effectLst>
              </a:rPr>
              <a:t>Jerusalem</a:t>
            </a:r>
          </a:p>
          <a:p>
            <a:pPr marL="912813" lvl="2" indent="-277813">
              <a:buFontTx/>
              <a:buChar char="•"/>
            </a:pPr>
            <a:r>
              <a:rPr lang="en-US" sz="2200" i="1" dirty="0" smtClean="0">
                <a:solidFill>
                  <a:srgbClr val="006699"/>
                </a:solidFill>
                <a:effectLst>
                  <a:outerShdw blurRad="38100" dist="38100" dir="2700000" algn="tl">
                    <a:srgbClr val="C0C0C0"/>
                  </a:outerShdw>
                </a:effectLst>
              </a:rPr>
              <a:t>Needy brethren</a:t>
            </a:r>
          </a:p>
          <a:p>
            <a:pPr marL="912813" lvl="2" indent="-277813">
              <a:buFontTx/>
              <a:buChar char="•"/>
            </a:pPr>
            <a:endParaRPr lang="en-US" sz="1400" i="1" dirty="0" smtClean="0">
              <a:solidFill>
                <a:srgbClr val="006699"/>
              </a:solidFill>
              <a:effectLst>
                <a:outerShdw blurRad="38100" dist="38100" dir="2700000" algn="tl">
                  <a:srgbClr val="C0C0C0"/>
                </a:outerShdw>
              </a:effectLst>
            </a:endParaRPr>
          </a:p>
          <a:p>
            <a:pPr marL="225425" lvl="1">
              <a:buFont typeface="Wingdings" pitchFamily="2" charset="2"/>
              <a:buNone/>
            </a:pPr>
            <a:r>
              <a:rPr lang="en-US" i="1" dirty="0" smtClean="0">
                <a:effectLst>
                  <a:outerShdw blurRad="38100" dist="38100" dir="2700000" algn="tl">
                    <a:srgbClr val="C0C0C0"/>
                  </a:outerShdw>
                </a:effectLst>
              </a:rPr>
              <a:t>2</a:t>
            </a:r>
            <a:r>
              <a:rPr lang="en-US" i="1" dirty="0">
                <a:effectLst>
                  <a:outerShdw blurRad="38100" dist="38100" dir="2700000" algn="tl">
                    <a:srgbClr val="C0C0C0"/>
                  </a:outerShdw>
                </a:effectLst>
              </a:rPr>
              <a:t>.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marL="225425" lvl="1">
              <a:buFont typeface="Wingdings" pitchFamily="2" charset="2"/>
              <a:buNone/>
            </a:pPr>
            <a:endParaRPr lang="en-US" sz="10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Uplifting &amp;  Encouraging</a:t>
            </a:r>
            <a:r>
              <a:rPr lang="en-US" i="1" dirty="0">
                <a:solidFill>
                  <a:srgbClr val="006699"/>
                </a:solidFill>
                <a:effectLst>
                  <a:outerShdw blurRad="38100" dist="38100" dir="2700000" algn="tl">
                    <a:srgbClr val="C0C0C0"/>
                  </a:outerShdw>
                </a:effectLst>
              </a:rPr>
              <a:t> </a:t>
            </a:r>
          </a:p>
          <a:p>
            <a:pPr marL="1376363" lvl="3" indent="-238125">
              <a:buFontTx/>
              <a:buChar char="•"/>
            </a:pPr>
            <a:r>
              <a:rPr lang="en-US" sz="2200" i="1" dirty="0">
                <a:effectLst>
                  <a:outerShdw blurRad="38100" dist="38100" dir="2700000" algn="tl">
                    <a:srgbClr val="C0C0C0"/>
                  </a:outerShdw>
                </a:effectLst>
              </a:rPr>
              <a:t>Thayer - Son of Exhortation</a:t>
            </a:r>
          </a:p>
          <a:p>
            <a:pPr marL="1376363" lvl="3" indent="-238125">
              <a:buFontTx/>
              <a:buChar char="•"/>
            </a:pPr>
            <a:r>
              <a:rPr lang="en-US" sz="2200" i="1" dirty="0">
                <a:effectLst>
                  <a:outerShdw blurRad="38100" dist="38100" dir="2700000" algn="tl">
                    <a:srgbClr val="C0C0C0"/>
                  </a:outerShdw>
                </a:effectLst>
              </a:rPr>
              <a:t>“Put into Courage” all!</a:t>
            </a:r>
          </a:p>
          <a:p>
            <a:pPr marL="912813" lvl="2" indent="-277813">
              <a:buFont typeface="Wingdings" pitchFamily="2" charset="2"/>
              <a:buNone/>
            </a:pPr>
            <a:endParaRPr lang="en-US" i="1" dirty="0">
              <a:effectLst>
                <a:outerShdw blurRad="38100" dist="38100" dir="2700000" algn="tl">
                  <a:srgbClr val="C0C0C0"/>
                </a:outerShdw>
              </a:effectLst>
            </a:endParaRPr>
          </a:p>
          <a:p>
            <a:pPr marL="912813" lvl="2" indent="-277813">
              <a:buFont typeface="Wingdings" pitchFamily="2" charset="2"/>
              <a:buChar char="ü"/>
            </a:pPr>
            <a:endParaRPr lang="en-US" sz="2200" i="1" dirty="0">
              <a:effectLst>
                <a:outerShdw blurRad="38100" dist="38100" dir="2700000" algn="tl">
                  <a:srgbClr val="C0C0C0"/>
                </a:outerShdw>
              </a:effectLst>
            </a:endParaRPr>
          </a:p>
        </p:txBody>
      </p:sp>
      <p:sp>
        <p:nvSpPr>
          <p:cNvPr id="59396" name="Rectangle 1028"/>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59401" name="Text Box 1033"/>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dirty="0">
                <a:effectLst>
                  <a:outerShdw blurRad="38100" dist="38100" dir="2700000" algn="tl">
                    <a:srgbClr val="C0C0C0"/>
                  </a:outerShdw>
                </a:effectLst>
              </a:rPr>
              <a:t>II.  </a:t>
            </a:r>
            <a:r>
              <a:rPr lang="en-US" sz="2800" b="1" u="sng" dirty="0">
                <a:effectLst>
                  <a:outerShdw blurRad="38100" dist="38100" dir="2700000" algn="tl">
                    <a:srgbClr val="C0C0C0"/>
                  </a:outerShdw>
                </a:effectLst>
              </a:rPr>
              <a:t>Observations and Lessons from Barnabas…</a:t>
            </a:r>
            <a:endParaRPr lang="en-US" sz="2000" b="1" u="sng" dirty="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5189538" y="1150938"/>
            <a:ext cx="3503612" cy="426243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800" b="1" i="1" u="sng">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36</a:t>
            </a:r>
            <a:r>
              <a:rPr lang="en-US" i="1">
                <a:effectLst>
                  <a:outerShdw blurRad="38100" dist="38100" dir="2700000" algn="tl">
                    <a:srgbClr val="C0C0C0"/>
                  </a:outerShdw>
                </a:effectLst>
                <a:cs typeface="Times New Roman" charset="0"/>
              </a:rPr>
              <a:t> And Joseph, a Levite of Cyprian birth, who was also called Barnabas by the Apostles (which translated means, Son of Encouragement), </a:t>
            </a:r>
            <a:r>
              <a:rPr lang="en-US" i="1" baseline="30000">
                <a:effectLst>
                  <a:outerShdw blurRad="38100" dist="38100" dir="2700000" algn="tl">
                    <a:srgbClr val="C0C0C0"/>
                  </a:outerShdw>
                </a:effectLst>
                <a:cs typeface="Times New Roman" charset="0"/>
              </a:rPr>
              <a:t>37</a:t>
            </a:r>
            <a:r>
              <a:rPr lang="en-US" i="1">
                <a:effectLst>
                  <a:outerShdw blurRad="38100" dist="38100" dir="2700000" algn="tl">
                    <a:srgbClr val="C0C0C0"/>
                  </a:outerShdw>
                </a:effectLst>
                <a:cs typeface="Times New Roman" charset="0"/>
              </a:rPr>
              <a:t> and </a:t>
            </a:r>
            <a:r>
              <a:rPr lang="en-US" i="1" u="sng">
                <a:solidFill>
                  <a:schemeClr val="accent2"/>
                </a:solidFill>
                <a:effectLst>
                  <a:outerShdw blurRad="38100" dist="38100" dir="2700000" algn="tl">
                    <a:srgbClr val="C0C0C0"/>
                  </a:outerShdw>
                </a:effectLst>
                <a:cs typeface="Times New Roman" charset="0"/>
              </a:rPr>
              <a:t>who owned a tract of land, sold it and brought the money and laid it at the Apostles feet</a:t>
            </a:r>
            <a:r>
              <a:rPr lang="en-US" i="1">
                <a:solidFill>
                  <a:schemeClr val="accent2"/>
                </a:solidFill>
                <a:cs typeface="Times New Roman" charset="0"/>
              </a:rPr>
              <a:t>.</a:t>
            </a:r>
            <a:r>
              <a:rPr lang="en-US" sz="2200" i="1"/>
              <a:t> </a:t>
            </a:r>
          </a:p>
        </p:txBody>
      </p:sp>
      <p:sp>
        <p:nvSpPr>
          <p:cNvPr id="58371" name="Text Box 3"/>
          <p:cNvSpPr txBox="1">
            <a:spLocks noChangeArrowheads="1"/>
          </p:cNvSpPr>
          <p:nvPr/>
        </p:nvSpPr>
        <p:spPr bwMode="auto">
          <a:xfrm>
            <a:off x="269875" y="1135063"/>
            <a:ext cx="4284663" cy="5478423"/>
          </a:xfrm>
          <a:prstGeom prst="rect">
            <a:avLst/>
          </a:prstGeom>
          <a:noFill/>
          <a:ln w="9525">
            <a:noFill/>
            <a:miter lim="800000"/>
            <a:headEnd/>
            <a:tailEnd/>
          </a:ln>
          <a:effectLst/>
        </p:spPr>
        <p:txBody>
          <a:bodyPr>
            <a:spAutoFit/>
          </a:bodyPr>
          <a:lstStyle/>
          <a:p>
            <a:r>
              <a:rPr lang="en-US" sz="2600" b="1" i="1" dirty="0">
                <a:effectLst>
                  <a:outerShdw blurRad="38100" dist="38100" dir="2700000" algn="tl">
                    <a:srgbClr val="C0C0C0"/>
                  </a:outerShdw>
                </a:effectLst>
              </a:rPr>
              <a:t>A.   </a:t>
            </a:r>
            <a:r>
              <a:rPr lang="en-US" sz="2600" b="1" i="1" u="sng" dirty="0">
                <a:solidFill>
                  <a:srgbClr val="CC0000"/>
                </a:solidFill>
                <a:effectLst>
                  <a:outerShdw blurRad="38100" dist="38100" dir="2700000" algn="tl">
                    <a:srgbClr val="C0C0C0"/>
                  </a:outerShdw>
                </a:effectLst>
              </a:rPr>
              <a:t>Acts 4:36-37</a:t>
            </a:r>
          </a:p>
          <a:p>
            <a:pPr>
              <a:buFont typeface="Wingdings" pitchFamily="2" charset="2"/>
              <a:buNone/>
            </a:pPr>
            <a:endParaRPr lang="en-US" sz="12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First Introduced</a:t>
            </a:r>
          </a:p>
          <a:p>
            <a:pPr marL="912813" lvl="2" indent="-277813">
              <a:buFontTx/>
              <a:buChar char="•"/>
            </a:pPr>
            <a:r>
              <a:rPr lang="en-US" sz="2200" i="1" dirty="0">
                <a:solidFill>
                  <a:srgbClr val="006699"/>
                </a:solidFill>
                <a:effectLst>
                  <a:outerShdw blurRad="38100" dist="38100" dir="2700000" algn="tl">
                    <a:srgbClr val="C0C0C0"/>
                  </a:outerShdw>
                </a:effectLst>
              </a:rPr>
              <a:t>In </a:t>
            </a:r>
            <a:r>
              <a:rPr lang="en-US" sz="2200" i="1" dirty="0" smtClean="0">
                <a:solidFill>
                  <a:srgbClr val="006699"/>
                </a:solidFill>
                <a:effectLst>
                  <a:outerShdw blurRad="38100" dist="38100" dir="2700000" algn="tl">
                    <a:srgbClr val="C0C0C0"/>
                  </a:outerShdw>
                </a:effectLst>
              </a:rPr>
              <a:t>Jerusalem</a:t>
            </a:r>
          </a:p>
          <a:p>
            <a:pPr marL="912813" lvl="2" indent="-277813">
              <a:buFontTx/>
              <a:buChar char="•"/>
            </a:pPr>
            <a:r>
              <a:rPr lang="en-US" sz="2200" i="1" dirty="0" smtClean="0">
                <a:solidFill>
                  <a:srgbClr val="006699"/>
                </a:solidFill>
                <a:effectLst>
                  <a:outerShdw blurRad="38100" dist="38100" dir="2700000" algn="tl">
                    <a:srgbClr val="C0C0C0"/>
                  </a:outerShdw>
                </a:effectLst>
              </a:rPr>
              <a:t>Needy brethren</a:t>
            </a:r>
          </a:p>
          <a:p>
            <a:pPr marL="912813" lvl="2" indent="-277813">
              <a:buFontTx/>
              <a:buChar char="•"/>
            </a:pPr>
            <a:endParaRPr lang="en-US" sz="1400" i="1" dirty="0">
              <a:solidFill>
                <a:srgbClr val="006699"/>
              </a:solidFill>
              <a:effectLst>
                <a:outerShdw blurRad="38100" dist="38100" dir="2700000" algn="tl">
                  <a:srgbClr val="C0C0C0"/>
                </a:outerShdw>
              </a:effectLst>
            </a:endParaRPr>
          </a:p>
          <a:p>
            <a:pPr marL="225425" lvl="1">
              <a:buFont typeface="Wingdings" pitchFamily="2" charset="2"/>
              <a:buNone/>
            </a:pPr>
            <a:r>
              <a:rPr lang="en-US" i="1" dirty="0" smtClean="0">
                <a:effectLst>
                  <a:outerShdw blurRad="38100" dist="38100" dir="2700000" algn="tl">
                    <a:srgbClr val="C0C0C0"/>
                  </a:outerShdw>
                </a:effectLst>
              </a:rPr>
              <a:t>2</a:t>
            </a:r>
            <a:r>
              <a:rPr lang="en-US" i="1" dirty="0">
                <a:effectLst>
                  <a:outerShdw blurRad="38100" dist="38100" dir="2700000" algn="tl">
                    <a:srgbClr val="C0C0C0"/>
                  </a:outerShdw>
                </a:effectLst>
              </a:rPr>
              <a:t>.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marL="225425" lvl="1">
              <a:buFont typeface="Wingdings" pitchFamily="2" charset="2"/>
              <a:buNone/>
            </a:pPr>
            <a:endParaRPr lang="en-US" sz="10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Uplifting &amp;  Encouraging</a:t>
            </a:r>
            <a:r>
              <a:rPr lang="en-US" i="1" dirty="0">
                <a:solidFill>
                  <a:srgbClr val="006699"/>
                </a:solidFill>
                <a:effectLst>
                  <a:outerShdw blurRad="38100" dist="38100" dir="2700000" algn="tl">
                    <a:srgbClr val="C0C0C0"/>
                  </a:outerShdw>
                </a:effectLst>
              </a:rPr>
              <a:t> </a:t>
            </a:r>
          </a:p>
          <a:p>
            <a:pPr lvl="3" indent="-233363">
              <a:buFontTx/>
              <a:buChar char="•"/>
            </a:pPr>
            <a:r>
              <a:rPr lang="en-US" sz="2200" i="1" dirty="0">
                <a:effectLst>
                  <a:outerShdw blurRad="38100" dist="38100" dir="2700000" algn="tl">
                    <a:srgbClr val="C0C0C0"/>
                  </a:outerShdw>
                </a:effectLst>
              </a:rPr>
              <a:t>Thayer - Son of Exhortation</a:t>
            </a:r>
          </a:p>
          <a:p>
            <a:pPr lvl="3" indent="-233363">
              <a:buFontTx/>
              <a:buChar char="•"/>
            </a:pPr>
            <a:r>
              <a:rPr lang="en-US" sz="2200" i="1" dirty="0">
                <a:effectLst>
                  <a:outerShdw blurRad="38100" dist="38100" dir="2700000" algn="tl">
                    <a:srgbClr val="C0C0C0"/>
                  </a:outerShdw>
                </a:effectLst>
              </a:rPr>
              <a:t>“Put into Courage” all!</a:t>
            </a:r>
          </a:p>
          <a:p>
            <a:pPr marL="912813" lvl="2" indent="-277813">
              <a:buFont typeface="Wingdings" pitchFamily="2" charset="2"/>
              <a:buNone/>
            </a:pPr>
            <a:endParaRPr lang="en-US" sz="12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Generous, not materialistic</a:t>
            </a:r>
          </a:p>
        </p:txBody>
      </p:sp>
      <p:sp>
        <p:nvSpPr>
          <p:cNvPr id="58372"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58375"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26"/>
          <p:cNvSpPr>
            <a:spLocks noChangeArrowheads="1"/>
          </p:cNvSpPr>
          <p:nvPr/>
        </p:nvSpPr>
        <p:spPr bwMode="auto">
          <a:xfrm>
            <a:off x="5005388" y="1054100"/>
            <a:ext cx="3914775" cy="5172075"/>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800" b="1" i="1" dirty="0">
              <a:effectLst>
                <a:outerShdw blurRad="38100" dist="38100" dir="2700000" algn="tl">
                  <a:srgbClr val="C0C0C0"/>
                </a:outerShdw>
              </a:effectLst>
              <a:cs typeface="Times New Roman" charset="0"/>
            </a:endParaRPr>
          </a:p>
          <a:p>
            <a:pPr eaLnBrk="0" hangingPunct="0"/>
            <a:r>
              <a:rPr lang="en-US" sz="2300" i="1" baseline="30000" dirty="0">
                <a:effectLst>
                  <a:outerShdw blurRad="38100" dist="38100" dir="2700000" algn="tl">
                    <a:srgbClr val="C0C0C0"/>
                  </a:outerShdw>
                </a:effectLst>
                <a:cs typeface="Times New Roman" charset="0"/>
              </a:rPr>
              <a:t>26</a:t>
            </a:r>
            <a:r>
              <a:rPr lang="en-US" sz="2300" i="1" dirty="0">
                <a:effectLst>
                  <a:outerShdw blurRad="38100" dist="38100" dir="2700000" algn="tl">
                    <a:srgbClr val="C0C0C0"/>
                  </a:outerShdw>
                </a:effectLst>
                <a:cs typeface="Times New Roman" charset="0"/>
              </a:rPr>
              <a:t>  And when he had come to Jerusalem, he was trying to associate with the disciples; and they were all afraid of him, not believing that he was a disciple.  </a:t>
            </a:r>
            <a:r>
              <a:rPr lang="en-US" sz="2300" i="1" baseline="30000" dirty="0">
                <a:effectLst>
                  <a:outerShdw blurRad="38100" dist="38100" dir="2700000" algn="tl">
                    <a:srgbClr val="C0C0C0"/>
                  </a:outerShdw>
                </a:effectLst>
                <a:cs typeface="Times New Roman" charset="0"/>
              </a:rPr>
              <a:t>27</a:t>
            </a:r>
            <a:r>
              <a:rPr lang="en-US" sz="2300" i="1" dirty="0">
                <a:effectLst>
                  <a:outerShdw blurRad="38100" dist="38100" dir="2700000" algn="tl">
                    <a:srgbClr val="C0C0C0"/>
                  </a:outerShdw>
                </a:effectLst>
                <a:cs typeface="Times New Roman" charset="0"/>
              </a:rPr>
              <a:t> But Barnabas took hold of him and brought him to the apostles and described to them how he had seen the Lord on the road, and that He had talked to him, and how at Damascus he had spoken out boldly in the name of Jesus</a:t>
            </a:r>
            <a:r>
              <a:rPr lang="en-US" sz="2300" i="1" dirty="0">
                <a:cs typeface="Times New Roman" charset="0"/>
              </a:rPr>
              <a:t>.</a:t>
            </a:r>
            <a:r>
              <a:rPr lang="en-US" sz="2300" i="1" dirty="0"/>
              <a:t> </a:t>
            </a:r>
          </a:p>
        </p:txBody>
      </p:sp>
      <p:sp>
        <p:nvSpPr>
          <p:cNvPr id="84995" name="Text Box 1027"/>
          <p:cNvSpPr txBox="1">
            <a:spLocks noChangeArrowheads="1"/>
          </p:cNvSpPr>
          <p:nvPr/>
        </p:nvSpPr>
        <p:spPr bwMode="auto">
          <a:xfrm>
            <a:off x="295275" y="1120775"/>
            <a:ext cx="4351338" cy="2585323"/>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B.   </a:t>
            </a:r>
            <a:r>
              <a:rPr lang="en-US" sz="2600" b="1" i="1" u="sng" dirty="0">
                <a:solidFill>
                  <a:srgbClr val="CC0000"/>
                </a:solidFill>
                <a:effectLst>
                  <a:outerShdw blurRad="38100" dist="38100" dir="2700000" algn="tl">
                    <a:srgbClr val="C0C0C0"/>
                  </a:outerShdw>
                </a:effectLst>
              </a:rPr>
              <a:t>Acts 9:26-27</a:t>
            </a:r>
            <a:endParaRPr lang="en-US" i="1" dirty="0">
              <a:effectLst>
                <a:outerShdw blurRad="38100" dist="38100" dir="2700000" algn="tl">
                  <a:srgbClr val="C0C0C0"/>
                </a:outerShdw>
              </a:effectLst>
            </a:endParaRPr>
          </a:p>
          <a:p>
            <a:pPr>
              <a:buFont typeface="Wingdings" pitchFamily="2" charset="2"/>
              <a:buNone/>
            </a:pPr>
            <a:endParaRPr lang="en-US"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smtClean="0">
                <a:solidFill>
                  <a:srgbClr val="006699"/>
                </a:solidFill>
                <a:effectLst>
                  <a:outerShdw blurRad="38100" dist="38100" dir="2700000" algn="tl">
                    <a:srgbClr val="C0C0C0"/>
                  </a:outerShdw>
                </a:effectLst>
              </a:rPr>
              <a:t>Following Saul’s conversion</a:t>
            </a:r>
          </a:p>
          <a:p>
            <a:pPr marL="912813" lvl="2" indent="-277813">
              <a:buFontTx/>
              <a:buChar char="•"/>
            </a:pPr>
            <a:r>
              <a:rPr lang="en-US" sz="2200" i="1" dirty="0" smtClean="0">
                <a:solidFill>
                  <a:srgbClr val="006699"/>
                </a:solidFill>
                <a:effectLst>
                  <a:outerShdw blurRad="38100" dist="38100" dir="2700000" algn="tl">
                    <a:srgbClr val="C0C0C0"/>
                  </a:outerShdw>
                </a:effectLst>
              </a:rPr>
              <a:t>In </a:t>
            </a:r>
            <a:r>
              <a:rPr lang="en-US" sz="2200" i="1" dirty="0">
                <a:solidFill>
                  <a:srgbClr val="006699"/>
                </a:solidFill>
                <a:effectLst>
                  <a:outerShdw blurRad="38100" dist="38100" dir="2700000" algn="tl">
                    <a:srgbClr val="C0C0C0"/>
                  </a:outerShdw>
                </a:effectLst>
              </a:rPr>
              <a:t>Jerusalem w/ Persecution</a:t>
            </a:r>
          </a:p>
          <a:p>
            <a:pPr marL="912813" lvl="2" indent="-277813">
              <a:buFontTx/>
              <a:buChar char="•"/>
            </a:pPr>
            <a:r>
              <a:rPr lang="en-US" sz="2200" i="1" dirty="0">
                <a:solidFill>
                  <a:srgbClr val="006699"/>
                </a:solidFill>
                <a:effectLst>
                  <a:outerShdw blurRad="38100" dist="38100" dir="2700000" algn="tl">
                    <a:srgbClr val="C0C0C0"/>
                  </a:outerShdw>
                </a:effectLst>
              </a:rPr>
              <a:t>Saul, a KNOWN Killer!</a:t>
            </a:r>
          </a:p>
          <a:p>
            <a:pPr marL="225425" lvl="1">
              <a:buFont typeface="Wingdings" pitchFamily="2" charset="2"/>
              <a:buNone/>
            </a:pPr>
            <a:endParaRPr lang="en-US" sz="2200" i="1" dirty="0">
              <a:solidFill>
                <a:srgbClr val="006699"/>
              </a:solidFill>
              <a:effectLst>
                <a:outerShdw blurRad="38100" dist="38100" dir="2700000" algn="tl">
                  <a:srgbClr val="C0C0C0"/>
                </a:outerShdw>
              </a:effectLst>
            </a:endParaRPr>
          </a:p>
        </p:txBody>
      </p:sp>
      <p:sp>
        <p:nvSpPr>
          <p:cNvPr id="84996" name="Rectangle 1028"/>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4998" name="Text Box 1030"/>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Rectangle 8"/>
          <p:cNvSpPr>
            <a:spLocks noChangeArrowheads="1"/>
          </p:cNvSpPr>
          <p:nvPr/>
        </p:nvSpPr>
        <p:spPr bwMode="auto">
          <a:xfrm>
            <a:off x="5005388" y="1054100"/>
            <a:ext cx="3914775" cy="517207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800" b="1" i="1">
              <a:effectLst>
                <a:outerShdw blurRad="38100" dist="38100" dir="2700000" algn="tl">
                  <a:srgbClr val="C0C0C0"/>
                </a:outerShdw>
              </a:effectLst>
              <a:cs typeface="Times New Roman" charset="0"/>
            </a:endParaRPr>
          </a:p>
          <a:p>
            <a:pPr eaLnBrk="0" hangingPunct="0"/>
            <a:r>
              <a:rPr lang="en-US" sz="2300" i="1" baseline="30000">
                <a:effectLst>
                  <a:outerShdw blurRad="38100" dist="38100" dir="2700000" algn="tl">
                    <a:srgbClr val="C0C0C0"/>
                  </a:outerShdw>
                </a:effectLst>
                <a:cs typeface="Times New Roman" charset="0"/>
              </a:rPr>
              <a:t>26</a:t>
            </a:r>
            <a:r>
              <a:rPr lang="en-US" sz="2300" i="1">
                <a:effectLst>
                  <a:outerShdw blurRad="38100" dist="38100" dir="2700000" algn="tl">
                    <a:srgbClr val="C0C0C0"/>
                  </a:outerShdw>
                </a:effectLst>
                <a:cs typeface="Times New Roman" charset="0"/>
              </a:rPr>
              <a:t>  And when he had come to Jerusalem, he was trying to associate with the disciples; and they were all afraid of him, not believing that he was a disciple.  </a:t>
            </a:r>
            <a:r>
              <a:rPr lang="en-US" sz="2300" i="1" baseline="30000">
                <a:effectLst>
                  <a:outerShdw blurRad="38100" dist="38100" dir="2700000" algn="tl">
                    <a:srgbClr val="C0C0C0"/>
                  </a:outerShdw>
                </a:effectLst>
                <a:cs typeface="Times New Roman" charset="0"/>
              </a:rPr>
              <a:t>27</a:t>
            </a:r>
            <a:r>
              <a:rPr lang="en-US" sz="2300" i="1">
                <a:effectLst>
                  <a:outerShdw blurRad="38100" dist="38100" dir="2700000" algn="tl">
                    <a:srgbClr val="C0C0C0"/>
                  </a:outerShdw>
                </a:effectLst>
                <a:cs typeface="Times New Roman" charset="0"/>
              </a:rPr>
              <a:t> </a:t>
            </a:r>
            <a:r>
              <a:rPr lang="en-US" sz="2300" i="1" u="sng">
                <a:solidFill>
                  <a:schemeClr val="accent2"/>
                </a:solidFill>
                <a:effectLst>
                  <a:outerShdw blurRad="38100" dist="38100" dir="2700000" algn="tl">
                    <a:srgbClr val="C0C0C0"/>
                  </a:outerShdw>
                </a:effectLst>
                <a:cs typeface="Times New Roman" charset="0"/>
              </a:rPr>
              <a:t>But Barnabas took hold of him and brought him to the apostles</a:t>
            </a:r>
            <a:r>
              <a:rPr lang="en-US" sz="2300" i="1">
                <a:effectLst>
                  <a:outerShdw blurRad="38100" dist="38100" dir="2700000" algn="tl">
                    <a:srgbClr val="C0C0C0"/>
                  </a:outerShdw>
                </a:effectLst>
                <a:cs typeface="Times New Roman" charset="0"/>
              </a:rPr>
              <a:t> and described to them how he had seen the Lord on the road, and that He had talked to him, and how at Damascus he had spoken out boldly in the name of Jesus</a:t>
            </a:r>
            <a:r>
              <a:rPr lang="en-US" sz="2300" i="1">
                <a:cs typeface="Times New Roman" charset="0"/>
              </a:rPr>
              <a:t>.</a:t>
            </a:r>
            <a:r>
              <a:rPr lang="en-US" sz="2300" i="1"/>
              <a:t> </a:t>
            </a:r>
          </a:p>
        </p:txBody>
      </p:sp>
      <p:sp>
        <p:nvSpPr>
          <p:cNvPr id="19465" name="Text Box 9"/>
          <p:cNvSpPr txBox="1">
            <a:spLocks noChangeArrowheads="1"/>
          </p:cNvSpPr>
          <p:nvPr/>
        </p:nvSpPr>
        <p:spPr bwMode="auto">
          <a:xfrm>
            <a:off x="295275" y="1120775"/>
            <a:ext cx="4351338" cy="5232202"/>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B.   </a:t>
            </a:r>
            <a:r>
              <a:rPr lang="en-US" sz="2600" b="1" i="1" u="sng" dirty="0">
                <a:solidFill>
                  <a:srgbClr val="CC0000"/>
                </a:solidFill>
                <a:effectLst>
                  <a:outerShdw blurRad="38100" dist="38100" dir="2700000" algn="tl">
                    <a:srgbClr val="C0C0C0"/>
                  </a:outerShdw>
                </a:effectLst>
              </a:rPr>
              <a:t>Acts 9:26-27</a:t>
            </a:r>
            <a:endParaRPr lang="en-US" i="1" dirty="0">
              <a:effectLst>
                <a:outerShdw blurRad="38100" dist="38100" dir="2700000" algn="tl">
                  <a:srgbClr val="C0C0C0"/>
                </a:outerShdw>
              </a:effectLst>
            </a:endParaRPr>
          </a:p>
          <a:p>
            <a:pPr>
              <a:buFont typeface="Wingdings" pitchFamily="2" charset="2"/>
              <a:buNone/>
            </a:pPr>
            <a:endParaRPr lang="en-US"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smtClean="0">
                <a:solidFill>
                  <a:srgbClr val="006699"/>
                </a:solidFill>
                <a:effectLst>
                  <a:outerShdw blurRad="38100" dist="38100" dir="2700000" algn="tl">
                    <a:srgbClr val="C0C0C0"/>
                  </a:outerShdw>
                </a:effectLst>
              </a:rPr>
              <a:t>Following Saul’s conversion</a:t>
            </a:r>
          </a:p>
          <a:p>
            <a:pPr marL="912813" lvl="2" indent="-277813">
              <a:buFontTx/>
              <a:buChar char="•"/>
            </a:pPr>
            <a:r>
              <a:rPr lang="en-US" sz="2200" i="1" dirty="0" smtClean="0">
                <a:solidFill>
                  <a:srgbClr val="006699"/>
                </a:solidFill>
                <a:effectLst>
                  <a:outerShdw blurRad="38100" dist="38100" dir="2700000" algn="tl">
                    <a:srgbClr val="C0C0C0"/>
                  </a:outerShdw>
                </a:effectLst>
              </a:rPr>
              <a:t>In </a:t>
            </a:r>
            <a:r>
              <a:rPr lang="en-US" sz="2200" i="1" dirty="0">
                <a:solidFill>
                  <a:srgbClr val="006699"/>
                </a:solidFill>
                <a:effectLst>
                  <a:outerShdw blurRad="38100" dist="38100" dir="2700000" algn="tl">
                    <a:srgbClr val="C0C0C0"/>
                  </a:outerShdw>
                </a:effectLst>
              </a:rPr>
              <a:t>Jerusalem w/ Persecution</a:t>
            </a:r>
          </a:p>
          <a:p>
            <a:pPr marL="912813" lvl="2" indent="-277813">
              <a:buFontTx/>
              <a:buChar char="•"/>
            </a:pPr>
            <a:r>
              <a:rPr lang="en-US" sz="2200" i="1" dirty="0">
                <a:solidFill>
                  <a:srgbClr val="006699"/>
                </a:solidFill>
                <a:effectLst>
                  <a:outerShdw blurRad="38100" dist="38100" dir="2700000" algn="tl">
                    <a:srgbClr val="C0C0C0"/>
                  </a:outerShdw>
                </a:effectLst>
              </a:rPr>
              <a:t>Saul, a KNOWN Killer!</a:t>
            </a:r>
          </a:p>
          <a:p>
            <a:pPr marL="225425" lvl="1">
              <a:buFont typeface="Wingdings" pitchFamily="2" charset="2"/>
              <a:buNone/>
            </a:pPr>
            <a:endParaRPr lang="en-US" sz="2200" i="1" dirty="0">
              <a:solidFill>
                <a:srgbClr val="006699"/>
              </a:solidFill>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marL="225425" lvl="1">
              <a:buFont typeface="Wingdings" pitchFamily="2" charset="2"/>
              <a:buNone/>
            </a:pPr>
            <a:endParaRPr lang="en-US" sz="10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BRAVE!!</a:t>
            </a:r>
            <a:r>
              <a:rPr lang="en-US" i="1" dirty="0">
                <a:solidFill>
                  <a:schemeClr val="accent2"/>
                </a:solidFill>
                <a:effectLst>
                  <a:outerShdw blurRad="38100" dist="38100" dir="2700000" algn="tl">
                    <a:srgbClr val="C0C0C0"/>
                  </a:outerShdw>
                </a:effectLst>
              </a:rPr>
              <a:t> </a:t>
            </a:r>
          </a:p>
          <a:p>
            <a:pPr marL="912813" lvl="2" indent="-277813">
              <a:buFont typeface="Wingdings" pitchFamily="2" charset="2"/>
              <a:buChar char="ü"/>
            </a:pPr>
            <a:endParaRPr lang="en-US" sz="1000" i="1" dirty="0">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Forgiving!</a:t>
            </a:r>
          </a:p>
          <a:p>
            <a:pPr marL="912813" lvl="2" indent="-2778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Not a Respecter of Persons!</a:t>
            </a:r>
          </a:p>
          <a:p>
            <a:pPr>
              <a:buFont typeface="Wingdings" pitchFamily="2" charset="2"/>
              <a:buNone/>
            </a:pPr>
            <a:endParaRPr lang="en-US" sz="2200" i="1" dirty="0">
              <a:solidFill>
                <a:schemeClr val="accent2"/>
              </a:solidFill>
              <a:effectLst>
                <a:outerShdw blurRad="38100" dist="38100" dir="2700000" algn="tl">
                  <a:srgbClr val="C0C0C0"/>
                </a:outerShdw>
              </a:effectLst>
            </a:endParaRPr>
          </a:p>
        </p:txBody>
      </p:sp>
      <p:sp>
        <p:nvSpPr>
          <p:cNvPr id="19466" name="Rectangle 10"/>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19468" name="Text Box 1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6"/>
          <p:cNvSpPr>
            <a:spLocks noChangeArrowheads="1"/>
          </p:cNvSpPr>
          <p:nvPr/>
        </p:nvSpPr>
        <p:spPr bwMode="auto">
          <a:xfrm>
            <a:off x="4986338" y="1106488"/>
            <a:ext cx="3914775" cy="2284412"/>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2200" b="1" i="1">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22</a:t>
            </a:r>
            <a:r>
              <a:rPr lang="en-US" i="1">
                <a:effectLst>
                  <a:outerShdw blurRad="38100" dist="38100" dir="2700000" algn="tl">
                    <a:srgbClr val="C0C0C0"/>
                  </a:outerShdw>
                </a:effectLst>
                <a:cs typeface="Times New Roman" charset="0"/>
              </a:rPr>
              <a:t> And the news about them reached the ears of the church at Jerusalem, and they sent Barnabas off to Antioch.</a:t>
            </a:r>
          </a:p>
        </p:txBody>
      </p:sp>
      <p:sp>
        <p:nvSpPr>
          <p:cNvPr id="86019"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6021" name="Text Box 1029"/>
          <p:cNvSpPr txBox="1">
            <a:spLocks noChangeArrowheads="1"/>
          </p:cNvSpPr>
          <p:nvPr/>
        </p:nvSpPr>
        <p:spPr bwMode="auto">
          <a:xfrm>
            <a:off x="295275" y="1120775"/>
            <a:ext cx="4271963" cy="2924175"/>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C.   </a:t>
            </a:r>
            <a:r>
              <a:rPr lang="en-US" sz="2600" b="1" i="1" u="sng" dirty="0">
                <a:solidFill>
                  <a:srgbClr val="CC0000"/>
                </a:solidFill>
                <a:effectLst>
                  <a:outerShdw blurRad="38100" dist="38100" dir="2700000" algn="tl">
                    <a:srgbClr val="C0C0C0"/>
                  </a:outerShdw>
                </a:effectLst>
              </a:rPr>
              <a:t>Acts 11:22</a:t>
            </a:r>
            <a:endParaRPr lang="en-US" i="1" dirty="0">
              <a:effectLst>
                <a:outerShdw blurRad="38100" dist="38100" dir="2700000" algn="tl">
                  <a:srgbClr val="C0C0C0"/>
                </a:outerShdw>
              </a:effectLst>
            </a:endParaRPr>
          </a:p>
          <a:p>
            <a:pPr>
              <a:buFont typeface="Wingdings" pitchFamily="2" charset="2"/>
              <a:buNone/>
            </a:pPr>
            <a:endParaRPr lang="en-US"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Gospel has just been opened to the Gentiles.</a:t>
            </a:r>
          </a:p>
          <a:p>
            <a:pPr marL="912813" lvl="2" indent="-277813">
              <a:buFontTx/>
              <a:buChar char="•"/>
            </a:pPr>
            <a:r>
              <a:rPr lang="en-US" sz="2200" i="1" dirty="0">
                <a:solidFill>
                  <a:srgbClr val="006699"/>
                </a:solidFill>
                <a:effectLst>
                  <a:outerShdw blurRad="38100" dist="38100" dir="2700000" algn="tl">
                    <a:srgbClr val="C0C0C0"/>
                  </a:outerShdw>
                </a:effectLst>
              </a:rPr>
              <a:t>Church at Jerusalem is very curious &amp; perhaps wary!</a:t>
            </a:r>
          </a:p>
          <a:p>
            <a:pPr marL="225425" lvl="1">
              <a:buFont typeface="Wingdings" pitchFamily="2" charset="2"/>
              <a:buNone/>
            </a:pPr>
            <a:endParaRPr lang="en-US" i="1" dirty="0">
              <a:effectLst>
                <a:outerShdw blurRad="38100" dist="38100" dir="2700000" algn="tl">
                  <a:srgbClr val="C0C0C0"/>
                </a:outerShdw>
              </a:effectLst>
            </a:endParaRPr>
          </a:p>
        </p:txBody>
      </p:sp>
      <p:sp>
        <p:nvSpPr>
          <p:cNvPr id="86022" name="Text Box 1030"/>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4986338" y="1106488"/>
            <a:ext cx="3914775" cy="2284412"/>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2200" b="1" i="1">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22</a:t>
            </a:r>
            <a:r>
              <a:rPr lang="en-US" i="1">
                <a:effectLst>
                  <a:outerShdw blurRad="38100" dist="38100" dir="2700000" algn="tl">
                    <a:srgbClr val="C0C0C0"/>
                  </a:outerShdw>
                </a:effectLst>
                <a:cs typeface="Times New Roman" charset="0"/>
              </a:rPr>
              <a:t> And the news about them reached the ears of the church at Jerusalem, </a:t>
            </a:r>
            <a:r>
              <a:rPr lang="en-US" i="1" u="sng">
                <a:solidFill>
                  <a:schemeClr val="accent2"/>
                </a:solidFill>
                <a:effectLst>
                  <a:outerShdw blurRad="38100" dist="38100" dir="2700000" algn="tl">
                    <a:srgbClr val="C0C0C0"/>
                  </a:outerShdw>
                </a:effectLst>
                <a:cs typeface="Times New Roman" charset="0"/>
              </a:rPr>
              <a:t>and they sent Barnabas off to Antioch</a:t>
            </a:r>
            <a:r>
              <a:rPr lang="en-US" i="1">
                <a:effectLst>
                  <a:outerShdw blurRad="38100" dist="38100" dir="2700000" algn="tl">
                    <a:srgbClr val="C0C0C0"/>
                  </a:outerShdw>
                </a:effectLst>
                <a:cs typeface="Times New Roman" charset="0"/>
              </a:rPr>
              <a:t>.</a:t>
            </a:r>
          </a:p>
        </p:txBody>
      </p:sp>
      <p:sp>
        <p:nvSpPr>
          <p:cNvPr id="69636"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69638" name="Text Box 6"/>
          <p:cNvSpPr txBox="1">
            <a:spLocks noChangeArrowheads="1"/>
          </p:cNvSpPr>
          <p:nvPr/>
        </p:nvSpPr>
        <p:spPr bwMode="auto">
          <a:xfrm>
            <a:off x="295275" y="1120775"/>
            <a:ext cx="4271963" cy="5389563"/>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C.   </a:t>
            </a:r>
            <a:r>
              <a:rPr lang="en-US" sz="2600" b="1" i="1" u="sng">
                <a:solidFill>
                  <a:srgbClr val="CC0000"/>
                </a:solidFill>
                <a:effectLst>
                  <a:outerShdw blurRad="38100" dist="38100" dir="2700000" algn="tl">
                    <a:srgbClr val="C0C0C0"/>
                  </a:outerShdw>
                </a:effectLst>
              </a:rPr>
              <a:t>Acts 11:22</a:t>
            </a:r>
            <a:endParaRPr lang="en-US" i="1">
              <a:effectLst>
                <a:outerShdw blurRad="38100" dist="38100" dir="2700000" algn="tl">
                  <a:srgbClr val="C0C0C0"/>
                </a:outerShdw>
              </a:effectLst>
            </a:endParaRPr>
          </a:p>
          <a:p>
            <a:pPr>
              <a:buFont typeface="Wingdings" pitchFamily="2" charset="2"/>
              <a:buNone/>
            </a:pPr>
            <a:endParaRPr lang="en-US"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Gospel has just been opened to the Gentiles.</a:t>
            </a:r>
          </a:p>
          <a:p>
            <a:pPr marL="912813" lvl="2" indent="-277813">
              <a:buFontTx/>
              <a:buChar char="•"/>
            </a:pPr>
            <a:r>
              <a:rPr lang="en-US" sz="2200" i="1">
                <a:solidFill>
                  <a:srgbClr val="006699"/>
                </a:solidFill>
                <a:effectLst>
                  <a:outerShdw blurRad="38100" dist="38100" dir="2700000" algn="tl">
                    <a:srgbClr val="C0C0C0"/>
                  </a:outerShdw>
                </a:effectLst>
              </a:rPr>
              <a:t>Church at Jerusalem is very curious &amp; perhaps wary!</a:t>
            </a:r>
          </a:p>
          <a:p>
            <a:pPr marL="225425" lvl="1">
              <a:buFont typeface="Wingdings" pitchFamily="2" charset="2"/>
              <a:buNone/>
            </a:pPr>
            <a:endParaRPr lang="en-US"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Worker in the Church!!</a:t>
            </a:r>
            <a:r>
              <a:rPr lang="en-US" i="1">
                <a:solidFill>
                  <a:schemeClr val="accent2"/>
                </a:solidFill>
                <a:effectLst>
                  <a:outerShdw blurRad="38100" dist="38100" dir="2700000" algn="tl">
                    <a:srgbClr val="C0C0C0"/>
                  </a:outerShdw>
                </a:effectLst>
              </a:rPr>
              <a:t> </a:t>
            </a:r>
          </a:p>
          <a:p>
            <a:pPr marL="912813" lvl="2" indent="-277813">
              <a:buFont typeface="Wingdings" pitchFamily="2" charset="2"/>
              <a:buChar char="ü"/>
            </a:pPr>
            <a:endParaRPr lang="en-US" sz="1000"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He was their best man - Responsible &amp; Reliable</a:t>
            </a:r>
          </a:p>
          <a:p>
            <a:pPr marL="225425" lvl="1">
              <a:buFont typeface="Wingdings" pitchFamily="2" charset="2"/>
              <a:buChar char="ü"/>
            </a:pPr>
            <a:endParaRPr lang="en-US" b="1" i="1">
              <a:solidFill>
                <a:srgbClr val="CC0000"/>
              </a:solidFill>
              <a:effectLst>
                <a:outerShdw blurRad="38100" dist="38100" dir="2700000" algn="tl">
                  <a:srgbClr val="C0C0C0"/>
                </a:outerShdw>
              </a:effectLst>
            </a:endParaRPr>
          </a:p>
          <a:p>
            <a:pPr>
              <a:buFont typeface="Wingdings" pitchFamily="2" charset="2"/>
              <a:buNone/>
            </a:pPr>
            <a:endParaRPr lang="en-US" sz="2200" i="1">
              <a:effectLst>
                <a:outerShdw blurRad="38100" dist="38100" dir="2700000" algn="tl">
                  <a:srgbClr val="C0C0C0"/>
                </a:outerShdw>
              </a:effectLst>
            </a:endParaRPr>
          </a:p>
        </p:txBody>
      </p:sp>
      <p:sp>
        <p:nvSpPr>
          <p:cNvPr id="69639"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Then when he had come and witnessed the grace of God, he rejoiced and began to encourage them all with resolute heart to remain true to the Lord; ….  And considerable numbers were brought to the Lord</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left for Tarsus to look for Saul;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that for an entire year they met with the church, and taught considerable numbers;</a:t>
            </a:r>
          </a:p>
        </p:txBody>
      </p:sp>
      <p:sp>
        <p:nvSpPr>
          <p:cNvPr id="87043"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7045" name="Text Box 1029"/>
          <p:cNvSpPr txBox="1">
            <a:spLocks noChangeArrowheads="1"/>
          </p:cNvSpPr>
          <p:nvPr/>
        </p:nvSpPr>
        <p:spPr bwMode="auto">
          <a:xfrm>
            <a:off x="295275" y="1120775"/>
            <a:ext cx="4271963" cy="1768475"/>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D.   </a:t>
            </a:r>
            <a:r>
              <a:rPr lang="en-US" sz="2600" b="1" i="1" u="sng">
                <a:solidFill>
                  <a:srgbClr val="CC0000"/>
                </a:solidFill>
                <a:effectLst>
                  <a:outerShdw blurRad="38100" dist="38100" dir="2700000" algn="tl">
                    <a:srgbClr val="C0C0C0"/>
                  </a:outerShdw>
                </a:effectLst>
              </a:rPr>
              <a:t>Acts 11:23-26</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515938" lvl="1" indent="-290513">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Arrived in Antioch, a church of new Christians!!</a:t>
            </a:r>
          </a:p>
        </p:txBody>
      </p:sp>
      <p:sp>
        <p:nvSpPr>
          <p:cNvPr id="87047" name="Text Box 1031"/>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a:t>
            </a:r>
            <a:r>
              <a:rPr lang="en-US" sz="2200" i="1" u="sng">
                <a:solidFill>
                  <a:schemeClr val="accent2"/>
                </a:solidFill>
                <a:effectLst>
                  <a:outerShdw blurRad="38100" dist="38100" dir="2700000" algn="tl">
                    <a:srgbClr val="C0C0C0"/>
                  </a:outerShdw>
                </a:effectLst>
                <a:cs typeface="Times New Roman" charset="0"/>
              </a:rPr>
              <a:t>Then when he had come and witnessed the grace of God, he rejoiced</a:t>
            </a:r>
            <a:r>
              <a:rPr lang="en-US" sz="2200" i="1">
                <a:effectLst>
                  <a:outerShdw blurRad="38100" dist="38100" dir="2700000" algn="tl">
                    <a:srgbClr val="C0C0C0"/>
                  </a:outerShdw>
                </a:effectLst>
                <a:cs typeface="Times New Roman" charset="0"/>
              </a:rPr>
              <a:t> and began to encourage them all with resolute heart to remain true to the Lord; ….  And considerable numbers were brought to the Lord</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left for Tarsus to look for Saul;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that for an entire year they met with the church, and taught considerable numbers;</a:t>
            </a:r>
          </a:p>
        </p:txBody>
      </p:sp>
      <p:sp>
        <p:nvSpPr>
          <p:cNvPr id="70660"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0662" name="Text Box 6"/>
          <p:cNvSpPr txBox="1">
            <a:spLocks noChangeArrowheads="1"/>
          </p:cNvSpPr>
          <p:nvPr/>
        </p:nvSpPr>
        <p:spPr bwMode="auto">
          <a:xfrm>
            <a:off x="295275" y="1120775"/>
            <a:ext cx="4271963" cy="3413125"/>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D.   </a:t>
            </a:r>
            <a:r>
              <a:rPr lang="en-US" sz="2600" b="1" i="1" u="sng">
                <a:solidFill>
                  <a:srgbClr val="CC0000"/>
                </a:solidFill>
                <a:effectLst>
                  <a:outerShdw blurRad="38100" dist="38100" dir="2700000" algn="tl">
                    <a:srgbClr val="C0C0C0"/>
                  </a:outerShdw>
                </a:effectLst>
              </a:rPr>
              <a:t>Acts 11:23-26</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515938" lvl="1" indent="-290513">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Arrived in Antioch, a church of new Christians!!</a:t>
            </a:r>
          </a:p>
          <a:p>
            <a:pPr marL="912813" lvl="2" indent="-277813">
              <a:buFontTx/>
              <a:buChar char="•"/>
            </a:pPr>
            <a:endParaRPr lang="en-US" sz="1600" i="1">
              <a:effectLst>
                <a:outerShdw blurRad="38100" dist="38100" dir="2700000" algn="tl">
                  <a:srgbClr val="C0C0C0"/>
                </a:outerShdw>
              </a:effectLst>
            </a:endParaRPr>
          </a:p>
          <a:p>
            <a:pPr marL="515938" lvl="1" indent="-290513">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a:buFont typeface="Wingdings" pitchFamily="2" charset="2"/>
              <a:buNone/>
            </a:pPr>
            <a:endParaRPr lang="en-US" sz="1000" i="1">
              <a:effectLst>
                <a:outerShdw blurRad="38100" dist="38100" dir="2700000" algn="tl">
                  <a:srgbClr val="C0C0C0"/>
                </a:outerShdw>
              </a:effectLst>
            </a:endParaRPr>
          </a:p>
          <a:p>
            <a:pPr marL="515938" lvl="1" indent="-290513">
              <a:buFont typeface="Wingdings" pitchFamily="2" charset="2"/>
              <a:buChar char="ü"/>
            </a:pPr>
            <a:r>
              <a:rPr lang="en-US" b="1" i="1">
                <a:solidFill>
                  <a:schemeClr val="accent2"/>
                </a:solidFill>
                <a:effectLst>
                  <a:outerShdw blurRad="38100" dist="38100" dir="2700000" algn="tl">
                    <a:srgbClr val="C0C0C0"/>
                  </a:outerShdw>
                </a:effectLst>
              </a:rPr>
              <a:t>Spiritual Things brought him Joy!</a:t>
            </a:r>
            <a:r>
              <a:rPr lang="en-US" i="1">
                <a:solidFill>
                  <a:schemeClr val="accent2"/>
                </a:solidFill>
                <a:effectLst>
                  <a:outerShdw blurRad="38100" dist="38100" dir="2700000" algn="tl">
                    <a:srgbClr val="C0C0C0"/>
                  </a:outerShdw>
                </a:effectLst>
              </a:rPr>
              <a:t> </a:t>
            </a:r>
          </a:p>
          <a:p>
            <a:pPr marL="515938" lvl="1" indent="-290513">
              <a:buFont typeface="Wingdings" pitchFamily="2" charset="2"/>
              <a:buChar char="ü"/>
            </a:pPr>
            <a:endParaRPr lang="en-US" sz="1000" i="1">
              <a:solidFill>
                <a:schemeClr val="accent2"/>
              </a:solidFill>
              <a:effectLst>
                <a:outerShdw blurRad="38100" dist="38100" dir="2700000" algn="tl">
                  <a:srgbClr val="C0C0C0"/>
                </a:outerShdw>
              </a:effectLst>
            </a:endParaRPr>
          </a:p>
        </p:txBody>
      </p:sp>
      <p:sp>
        <p:nvSpPr>
          <p:cNvPr id="70665" name="Text Box 9"/>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Then when he had come and witnessed the grace of God, he rejoiced and </a:t>
            </a:r>
            <a:r>
              <a:rPr lang="en-US" sz="2200" i="1" u="sng">
                <a:solidFill>
                  <a:schemeClr val="accent2"/>
                </a:solidFill>
                <a:effectLst>
                  <a:outerShdw blurRad="38100" dist="38100" dir="2700000" algn="tl">
                    <a:srgbClr val="C0C0C0"/>
                  </a:outerShdw>
                </a:effectLst>
                <a:cs typeface="Times New Roman" charset="0"/>
              </a:rPr>
              <a:t>began to encourage them all with resolute heart to remain true to the Lord</a:t>
            </a:r>
            <a:r>
              <a:rPr lang="en-US" sz="2200" i="1">
                <a:effectLst>
                  <a:outerShdw blurRad="38100" dist="38100" dir="2700000" algn="tl">
                    <a:srgbClr val="C0C0C0"/>
                  </a:outerShdw>
                </a:effectLst>
                <a:cs typeface="Times New Roman" charset="0"/>
              </a:rPr>
              <a:t>; ….  And considerable numbers were brought to the Lord</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left for Tarsus to look for Saul;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that for an entire year they met with the church, and taught considerable numbers;</a:t>
            </a:r>
          </a:p>
        </p:txBody>
      </p:sp>
      <p:sp>
        <p:nvSpPr>
          <p:cNvPr id="8089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0901" name="Text Box 5"/>
          <p:cNvSpPr txBox="1">
            <a:spLocks noChangeArrowheads="1"/>
          </p:cNvSpPr>
          <p:nvPr/>
        </p:nvSpPr>
        <p:spPr bwMode="auto">
          <a:xfrm>
            <a:off x="295275" y="1120775"/>
            <a:ext cx="4271963" cy="3970318"/>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D.   </a:t>
            </a:r>
            <a:r>
              <a:rPr lang="en-US" sz="2600" b="1" i="1" u="sng" dirty="0">
                <a:solidFill>
                  <a:srgbClr val="CC0000"/>
                </a:solidFill>
                <a:effectLst>
                  <a:outerShdw blurRad="38100" dist="38100" dir="2700000" algn="tl">
                    <a:srgbClr val="C0C0C0"/>
                  </a:outerShdw>
                </a:effectLst>
              </a:rPr>
              <a:t>Acts 11:23-26</a:t>
            </a:r>
            <a:endParaRPr lang="en-US" i="1" dirty="0">
              <a:effectLst>
                <a:outerShdw blurRad="38100" dist="38100" dir="2700000" algn="tl">
                  <a:srgbClr val="C0C0C0"/>
                </a:outerShdw>
              </a:effectLst>
            </a:endParaRPr>
          </a:p>
          <a:p>
            <a:pPr>
              <a:buFont typeface="Wingdings" pitchFamily="2" charset="2"/>
              <a:buNone/>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Arrived in Antioch, a church of new Christians!!</a:t>
            </a:r>
          </a:p>
          <a:p>
            <a:pPr marL="912813" lvl="2" indent="-277813">
              <a:buFontTx/>
              <a:buChar char="•"/>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a:buFont typeface="Wingdings" pitchFamily="2" charset="2"/>
              <a:buNone/>
            </a:pPr>
            <a:endParaRPr lang="en-US" sz="1000" i="1" dirty="0">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Spiritual Things brought him Joy!</a:t>
            </a:r>
            <a:r>
              <a:rPr lang="en-US" i="1" dirty="0">
                <a:solidFill>
                  <a:schemeClr val="accent2"/>
                </a:solidFill>
                <a:effectLst>
                  <a:outerShdw blurRad="38100" dist="38100" dir="2700000" algn="tl">
                    <a:srgbClr val="C0C0C0"/>
                  </a:outerShdw>
                </a:effectLst>
              </a:rPr>
              <a:t> </a:t>
            </a:r>
          </a:p>
          <a:p>
            <a:pPr marL="515938" lvl="1" indent="-290513">
              <a:buFont typeface="Wingdings" pitchFamily="2" charset="2"/>
              <a:buChar char="ü"/>
            </a:pPr>
            <a:endParaRPr lang="en-US" sz="1000"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a:t>
            </a:r>
            <a:r>
              <a:rPr lang="en-US" b="1" i="1" dirty="0" smtClean="0">
                <a:solidFill>
                  <a:schemeClr val="accent2"/>
                </a:solidFill>
                <a:effectLst>
                  <a:outerShdw blurRad="38100" dist="38100" dir="2700000" algn="tl">
                    <a:srgbClr val="C0C0C0"/>
                  </a:outerShdw>
                </a:effectLst>
              </a:rPr>
              <a:t>Encouraged…Gentiles!</a:t>
            </a:r>
            <a:endParaRPr lang="en-US"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p:txBody>
      </p:sp>
      <p:sp>
        <p:nvSpPr>
          <p:cNvPr id="80903"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44488" y="322263"/>
            <a:ext cx="8516937" cy="2923877"/>
          </a:xfrm>
          <a:prstGeom prst="rect">
            <a:avLst/>
          </a:prstGeom>
          <a:noFill/>
          <a:ln w="9525">
            <a:noFill/>
            <a:miter lim="800000"/>
            <a:headEnd/>
            <a:tailEnd/>
          </a:ln>
          <a:effectLst/>
        </p:spPr>
        <p:txBody>
          <a:bodyPr>
            <a:spAutoFit/>
          </a:bodyPr>
          <a:lstStyle/>
          <a:p>
            <a:pPr marL="515938" indent="-515938"/>
            <a:r>
              <a:rPr lang="en-US" sz="2800" b="1" u="sng" dirty="0">
                <a:effectLst>
                  <a:outerShdw blurRad="38100" dist="38100" dir="2700000" algn="tl">
                    <a:srgbClr val="C0C0C0"/>
                  </a:outerShdw>
                </a:effectLst>
              </a:rPr>
              <a:t>INTRODUCTION:</a:t>
            </a:r>
          </a:p>
          <a:p>
            <a:pPr marL="515938" indent="-515938"/>
            <a:endParaRPr lang="en-US" sz="1600" dirty="0">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1. The Bible is a </a:t>
            </a:r>
            <a:r>
              <a:rPr lang="en-US" sz="2600" u="sng" dirty="0">
                <a:effectLst>
                  <a:outerShdw blurRad="38100" dist="38100" dir="2700000" algn="tl">
                    <a:srgbClr val="C0C0C0"/>
                  </a:outerShdw>
                </a:effectLst>
              </a:rPr>
              <a:t>Perfect guide</a:t>
            </a:r>
            <a:r>
              <a:rPr lang="en-US" sz="2600" dirty="0">
                <a:effectLst>
                  <a:outerShdw blurRad="38100" dist="38100" dir="2700000" algn="tl">
                    <a:srgbClr val="C0C0C0"/>
                  </a:outerShdw>
                </a:effectLst>
              </a:rPr>
              <a:t> for making one acceptable before God!</a:t>
            </a:r>
          </a:p>
          <a:p>
            <a:pPr marL="1084263" lvl="1" indent="-401638"/>
            <a:endParaRPr lang="en-US" sz="800" i="1" dirty="0">
              <a:solidFill>
                <a:srgbClr val="003399"/>
              </a:solidFill>
              <a:effectLst>
                <a:outerShdw blurRad="38100" dist="38100" dir="2700000" algn="tl">
                  <a:srgbClr val="C0C0C0"/>
                </a:outerShdw>
              </a:effectLst>
            </a:endParaRPr>
          </a:p>
          <a:p>
            <a:pPr marL="1084263" lvl="1" indent="-401638"/>
            <a:r>
              <a:rPr lang="en-US" sz="2000" i="1" dirty="0" smtClean="0">
                <a:solidFill>
                  <a:srgbClr val="003399"/>
                </a:solidFill>
                <a:effectLst>
                  <a:outerShdw blurRad="38100" dist="38100" dir="2700000" algn="tl">
                    <a:srgbClr val="C0C0C0"/>
                  </a:outerShdw>
                </a:effectLst>
              </a:rPr>
              <a:t>a.  It has extremely clear instructions/commands!</a:t>
            </a:r>
          </a:p>
          <a:p>
            <a:pPr marL="1084263" lvl="1" indent="-401638"/>
            <a:r>
              <a:rPr lang="en-US" sz="2000" i="1" dirty="0" smtClean="0">
                <a:solidFill>
                  <a:srgbClr val="003399"/>
                </a:solidFill>
                <a:effectLst>
                  <a:outerShdw blurRad="38100" dist="38100" dir="2700000" algn="tl">
                    <a:srgbClr val="C0C0C0"/>
                  </a:outerShdw>
                </a:effectLst>
              </a:rPr>
              <a:t>b.  The Bible is written on a level so that anyone can understand it.  </a:t>
            </a:r>
          </a:p>
          <a:p>
            <a:pPr marL="1084263" lvl="1" indent="-401638"/>
            <a:r>
              <a:rPr lang="en-US" sz="2000" i="1" dirty="0" smtClean="0">
                <a:solidFill>
                  <a:srgbClr val="003399"/>
                </a:solidFill>
                <a:effectLst>
                  <a:outerShdw blurRad="38100" dist="38100" dir="2700000" algn="tl">
                    <a:srgbClr val="C0C0C0"/>
                  </a:outerShdw>
                </a:effectLst>
              </a:rPr>
              <a:t>c.  Its instructions for Godliness are very comprehendible.</a:t>
            </a:r>
          </a:p>
          <a:p>
            <a:pPr marL="1084263" lvl="1" indent="-401638"/>
            <a:endParaRPr lang="en-US" sz="2000" i="1" dirty="0">
              <a:solidFill>
                <a:srgbClr val="006699"/>
              </a:solidFill>
              <a:effectLst>
                <a:outerShdw blurRad="38100" dist="38100" dir="2700000" algn="tl">
                  <a:srgbClr val="C0C0C0"/>
                </a:outerShdw>
              </a:effectLst>
            </a:endParaRPr>
          </a:p>
        </p:txBody>
      </p:sp>
      <p:sp>
        <p:nvSpPr>
          <p:cNvPr id="12697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Then when he had come and witnessed the grace of God, he rejoiced and began to encourage them all with resolute heart to remain true to the Lord; ….  </a:t>
            </a:r>
            <a:r>
              <a:rPr lang="en-US" sz="2200" i="1" u="sng">
                <a:solidFill>
                  <a:schemeClr val="accent2"/>
                </a:solidFill>
                <a:effectLst>
                  <a:outerShdw blurRad="38100" dist="38100" dir="2700000" algn="tl">
                    <a:srgbClr val="C0C0C0"/>
                  </a:outerShdw>
                </a:effectLst>
                <a:cs typeface="Times New Roman" charset="0"/>
              </a:rPr>
              <a:t>And considerable numbers were brought to the Lord</a:t>
            </a:r>
            <a:r>
              <a:rPr lang="en-US" sz="2200" i="1" u="sng" baseline="30000">
                <a:solidFill>
                  <a:schemeClr val="accent2"/>
                </a:solidFill>
                <a:effectLst>
                  <a:outerShdw blurRad="38100" dist="38100" dir="2700000" algn="tl">
                    <a:srgbClr val="C0C0C0"/>
                  </a:outerShdw>
                </a:effectLst>
                <a:cs typeface="Times New Roman" charset="0"/>
              </a:rPr>
              <a:t>.</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left for Tarsus to look for Saul;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that for an entire year they met with the church, and taught considerable numbers;</a:t>
            </a:r>
          </a:p>
        </p:txBody>
      </p:sp>
      <p:sp>
        <p:nvSpPr>
          <p:cNvPr id="81923"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1925" name="Text Box 5"/>
          <p:cNvSpPr txBox="1">
            <a:spLocks noChangeArrowheads="1"/>
          </p:cNvSpPr>
          <p:nvPr/>
        </p:nvSpPr>
        <p:spPr bwMode="auto">
          <a:xfrm>
            <a:off x="295275" y="1120775"/>
            <a:ext cx="4271963" cy="4832092"/>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D.   </a:t>
            </a:r>
            <a:r>
              <a:rPr lang="en-US" sz="2600" b="1" i="1" u="sng" dirty="0">
                <a:solidFill>
                  <a:srgbClr val="CC0000"/>
                </a:solidFill>
                <a:effectLst>
                  <a:outerShdw blurRad="38100" dist="38100" dir="2700000" algn="tl">
                    <a:srgbClr val="C0C0C0"/>
                  </a:outerShdw>
                </a:effectLst>
              </a:rPr>
              <a:t>Acts 11:23-26</a:t>
            </a:r>
            <a:endParaRPr lang="en-US" i="1" dirty="0">
              <a:effectLst>
                <a:outerShdw blurRad="38100" dist="38100" dir="2700000" algn="tl">
                  <a:srgbClr val="C0C0C0"/>
                </a:outerShdw>
              </a:effectLst>
            </a:endParaRPr>
          </a:p>
          <a:p>
            <a:pPr>
              <a:buFont typeface="Wingdings" pitchFamily="2" charset="2"/>
              <a:buNone/>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Arrived in Antioch, a church of new Christians!!</a:t>
            </a:r>
          </a:p>
          <a:p>
            <a:pPr marL="912813" lvl="2" indent="-277813">
              <a:buFontTx/>
              <a:buChar char="•"/>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a:buFont typeface="Wingdings" pitchFamily="2" charset="2"/>
              <a:buNone/>
            </a:pPr>
            <a:endParaRPr lang="en-US" sz="1000" i="1" dirty="0">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Spiritual Things brought him Joy!</a:t>
            </a:r>
            <a:r>
              <a:rPr lang="en-US" i="1" dirty="0">
                <a:solidFill>
                  <a:schemeClr val="accent2"/>
                </a:solidFill>
                <a:effectLst>
                  <a:outerShdw blurRad="38100" dist="38100" dir="2700000" algn="tl">
                    <a:srgbClr val="C0C0C0"/>
                  </a:outerShdw>
                </a:effectLst>
              </a:rPr>
              <a:t> </a:t>
            </a:r>
          </a:p>
          <a:p>
            <a:pPr marL="515938" lvl="1" indent="-290513">
              <a:buFont typeface="Wingdings" pitchFamily="2" charset="2"/>
              <a:buChar char="ü"/>
            </a:pPr>
            <a:endParaRPr lang="en-US" sz="1000"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a:t>
            </a:r>
            <a:r>
              <a:rPr lang="en-US" b="1" i="1" dirty="0" smtClean="0">
                <a:solidFill>
                  <a:schemeClr val="accent2"/>
                </a:solidFill>
                <a:effectLst>
                  <a:outerShdw blurRad="38100" dist="38100" dir="2700000" algn="tl">
                    <a:srgbClr val="C0C0C0"/>
                  </a:outerShdw>
                </a:effectLst>
              </a:rPr>
              <a:t>Encouraged…Gentiles!</a:t>
            </a:r>
            <a:endParaRPr lang="en-US"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Got Results!</a:t>
            </a: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endParaRPr lang="en-US" sz="2200" i="1" dirty="0">
              <a:solidFill>
                <a:schemeClr val="accent2"/>
              </a:solidFill>
              <a:effectLst>
                <a:outerShdw blurRad="38100" dist="38100" dir="2700000" algn="tl">
                  <a:srgbClr val="C0C0C0"/>
                </a:outerShdw>
              </a:effectLst>
            </a:endParaRPr>
          </a:p>
        </p:txBody>
      </p:sp>
      <p:sp>
        <p:nvSpPr>
          <p:cNvPr id="81927"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Then when he had come and witnessed the grace of God, he rejoiced and began to encourage them all with resolute heart to remain true to the Lord; ….  And considerable numbers were brought to the Lord</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a:t>
            </a:r>
            <a:r>
              <a:rPr lang="en-US" sz="2200" i="1" u="sng">
                <a:solidFill>
                  <a:schemeClr val="accent2"/>
                </a:solidFill>
                <a:effectLst>
                  <a:outerShdw blurRad="38100" dist="38100" dir="2700000" algn="tl">
                    <a:srgbClr val="C0C0C0"/>
                  </a:outerShdw>
                </a:effectLst>
                <a:cs typeface="Times New Roman" charset="0"/>
              </a:rPr>
              <a:t>left for Tarsus to look for Saul</a:t>
            </a:r>
            <a:r>
              <a:rPr lang="en-US" sz="2200" i="1">
                <a:effectLst>
                  <a:outerShdw blurRad="38100" dist="38100" dir="2700000" algn="tl">
                    <a:srgbClr val="C0C0C0"/>
                  </a:outerShdw>
                </a:effectLst>
                <a:cs typeface="Times New Roman" charset="0"/>
              </a:rPr>
              <a:t>;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that for an entire year they met with the church, and taught considerable numbers;</a:t>
            </a:r>
          </a:p>
        </p:txBody>
      </p:sp>
      <p:sp>
        <p:nvSpPr>
          <p:cNvPr id="82947"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2949" name="Text Box 5"/>
          <p:cNvSpPr txBox="1">
            <a:spLocks noChangeArrowheads="1"/>
          </p:cNvSpPr>
          <p:nvPr/>
        </p:nvSpPr>
        <p:spPr bwMode="auto">
          <a:xfrm>
            <a:off x="295275" y="1120775"/>
            <a:ext cx="4271963" cy="5016758"/>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D.   </a:t>
            </a:r>
            <a:r>
              <a:rPr lang="en-US" sz="2600" b="1" i="1" u="sng" dirty="0">
                <a:solidFill>
                  <a:srgbClr val="CC0000"/>
                </a:solidFill>
                <a:effectLst>
                  <a:outerShdw blurRad="38100" dist="38100" dir="2700000" algn="tl">
                    <a:srgbClr val="C0C0C0"/>
                  </a:outerShdw>
                </a:effectLst>
              </a:rPr>
              <a:t>Acts 11:23-26</a:t>
            </a:r>
            <a:endParaRPr lang="en-US" i="1" dirty="0">
              <a:effectLst>
                <a:outerShdw blurRad="38100" dist="38100" dir="2700000" algn="tl">
                  <a:srgbClr val="C0C0C0"/>
                </a:outerShdw>
              </a:effectLst>
            </a:endParaRPr>
          </a:p>
          <a:p>
            <a:pPr>
              <a:buFont typeface="Wingdings" pitchFamily="2" charset="2"/>
              <a:buNone/>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Arrived in Antioch, a church of new Christians!!</a:t>
            </a:r>
          </a:p>
          <a:p>
            <a:pPr marL="912813" lvl="2" indent="-277813">
              <a:buFontTx/>
              <a:buChar char="•"/>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a:buFont typeface="Wingdings" pitchFamily="2" charset="2"/>
              <a:buNone/>
            </a:pPr>
            <a:endParaRPr lang="en-US" sz="1000" i="1" dirty="0">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Spiritual Things brought him Joy!</a:t>
            </a:r>
            <a:r>
              <a:rPr lang="en-US" i="1" dirty="0">
                <a:solidFill>
                  <a:schemeClr val="accent2"/>
                </a:solidFill>
                <a:effectLst>
                  <a:outerShdw blurRad="38100" dist="38100" dir="2700000" algn="tl">
                    <a:srgbClr val="C0C0C0"/>
                  </a:outerShdw>
                </a:effectLst>
              </a:rPr>
              <a:t> </a:t>
            </a:r>
          </a:p>
          <a:p>
            <a:pPr marL="515938" lvl="1" indent="-290513">
              <a:buFont typeface="Wingdings" pitchFamily="2" charset="2"/>
              <a:buChar char="ü"/>
            </a:pPr>
            <a:endParaRPr lang="en-US" sz="1000"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a:t>
            </a:r>
            <a:r>
              <a:rPr lang="en-US" b="1" i="1" dirty="0" smtClean="0">
                <a:solidFill>
                  <a:schemeClr val="accent2"/>
                </a:solidFill>
                <a:effectLst>
                  <a:outerShdw blurRad="38100" dist="38100" dir="2700000" algn="tl">
                    <a:srgbClr val="C0C0C0"/>
                  </a:outerShdw>
                </a:effectLst>
              </a:rPr>
              <a:t>Encouraged…Gentiles!</a:t>
            </a:r>
            <a:endParaRPr lang="en-US"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Got Results!</a:t>
            </a: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Involved Others!</a:t>
            </a: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p:txBody>
      </p:sp>
      <p:sp>
        <p:nvSpPr>
          <p:cNvPr id="82951"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900613" y="1077913"/>
            <a:ext cx="3781425" cy="53308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23</a:t>
            </a:r>
            <a:r>
              <a:rPr lang="en-US" sz="2200" i="1">
                <a:effectLst>
                  <a:outerShdw blurRad="38100" dist="38100" dir="2700000" algn="tl">
                    <a:srgbClr val="C0C0C0"/>
                  </a:outerShdw>
                </a:effectLst>
                <a:cs typeface="Times New Roman" charset="0"/>
              </a:rPr>
              <a:t> Then when he had come and witnessed the grace of God, he rejoiced and began to encourage them all with resolute heart to remain true to the Lord; ….  And considerable numbers were brought to the Lord</a:t>
            </a:r>
            <a:r>
              <a:rPr lang="en-US" sz="2200" i="1" baseline="30000">
                <a:effectLst>
                  <a:outerShdw blurRad="38100" dist="38100" dir="2700000" algn="tl">
                    <a:srgbClr val="C0C0C0"/>
                  </a:outerShdw>
                </a:effectLst>
                <a:cs typeface="Times New Roman" charset="0"/>
              </a:rPr>
              <a:t>. 25</a:t>
            </a:r>
            <a:r>
              <a:rPr lang="en-US" sz="2200" i="1">
                <a:effectLst>
                  <a:outerShdw blurRad="38100" dist="38100" dir="2700000" algn="tl">
                    <a:srgbClr val="C0C0C0"/>
                  </a:outerShdw>
                </a:effectLst>
                <a:cs typeface="Times New Roman" charset="0"/>
              </a:rPr>
              <a:t> And he left for Tarsus to look for Saul; </a:t>
            </a:r>
            <a:r>
              <a:rPr lang="en-US" sz="2200" i="1" baseline="30000">
                <a:effectLst>
                  <a:outerShdw blurRad="38100" dist="38100" dir="2700000" algn="tl">
                    <a:srgbClr val="C0C0C0"/>
                  </a:outerShdw>
                </a:effectLst>
                <a:cs typeface="Times New Roman" charset="0"/>
              </a:rPr>
              <a:t>26</a:t>
            </a:r>
            <a:r>
              <a:rPr lang="en-US" sz="2200" i="1">
                <a:effectLst>
                  <a:outerShdw blurRad="38100" dist="38100" dir="2700000" algn="tl">
                    <a:srgbClr val="C0C0C0"/>
                  </a:outerShdw>
                </a:effectLst>
                <a:cs typeface="Times New Roman" charset="0"/>
              </a:rPr>
              <a:t> and when he had found him, he brought him to Antioch.  And it came about </a:t>
            </a:r>
            <a:r>
              <a:rPr lang="en-US" sz="2200" i="1" u="sng">
                <a:solidFill>
                  <a:schemeClr val="accent2"/>
                </a:solidFill>
                <a:effectLst>
                  <a:outerShdw blurRad="38100" dist="38100" dir="2700000" algn="tl">
                    <a:srgbClr val="C0C0C0"/>
                  </a:outerShdw>
                </a:effectLst>
                <a:cs typeface="Times New Roman" charset="0"/>
              </a:rPr>
              <a:t>that for an entire year they met with the church, and taught considerable numbers</a:t>
            </a:r>
            <a:r>
              <a:rPr lang="en-US" sz="2200" i="1">
                <a:effectLst>
                  <a:outerShdw blurRad="38100" dist="38100" dir="2700000" algn="tl">
                    <a:srgbClr val="C0C0C0"/>
                  </a:outerShdw>
                </a:effectLst>
                <a:cs typeface="Times New Roman" charset="0"/>
              </a:rPr>
              <a:t>;</a:t>
            </a:r>
          </a:p>
        </p:txBody>
      </p:sp>
      <p:sp>
        <p:nvSpPr>
          <p:cNvPr id="83971"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3973" name="Text Box 5"/>
          <p:cNvSpPr txBox="1">
            <a:spLocks noChangeArrowheads="1"/>
          </p:cNvSpPr>
          <p:nvPr/>
        </p:nvSpPr>
        <p:spPr bwMode="auto">
          <a:xfrm>
            <a:off x="295275" y="1120775"/>
            <a:ext cx="4271963" cy="5386090"/>
          </a:xfrm>
          <a:prstGeom prst="rect">
            <a:avLst/>
          </a:prstGeom>
          <a:noFill/>
          <a:ln w="9525">
            <a:noFill/>
            <a:miter lim="800000"/>
            <a:headEnd/>
            <a:tailEnd/>
          </a:ln>
          <a:effectLst/>
        </p:spPr>
        <p:txBody>
          <a:bodyPr>
            <a:spAutoFit/>
          </a:bodyPr>
          <a:lstStyle/>
          <a:p>
            <a:pPr>
              <a:buFont typeface="Wingdings" pitchFamily="2" charset="2"/>
              <a:buNone/>
            </a:pPr>
            <a:r>
              <a:rPr lang="en-US" sz="2600" b="1" i="1" dirty="0">
                <a:effectLst>
                  <a:outerShdw blurRad="38100" dist="38100" dir="2700000" algn="tl">
                    <a:srgbClr val="C0C0C0"/>
                  </a:outerShdw>
                </a:effectLst>
              </a:rPr>
              <a:t>D.   </a:t>
            </a:r>
            <a:r>
              <a:rPr lang="en-US" sz="2600" b="1" i="1" u="sng" dirty="0">
                <a:solidFill>
                  <a:srgbClr val="CC0000"/>
                </a:solidFill>
                <a:effectLst>
                  <a:outerShdw blurRad="38100" dist="38100" dir="2700000" algn="tl">
                    <a:srgbClr val="C0C0C0"/>
                  </a:outerShdw>
                </a:effectLst>
              </a:rPr>
              <a:t>Acts 11:23-26</a:t>
            </a:r>
            <a:endParaRPr lang="en-US" i="1" dirty="0">
              <a:effectLst>
                <a:outerShdw blurRad="38100" dist="38100" dir="2700000" algn="tl">
                  <a:srgbClr val="C0C0C0"/>
                </a:outerShdw>
              </a:effectLst>
            </a:endParaRPr>
          </a:p>
          <a:p>
            <a:pPr>
              <a:buFont typeface="Wingdings" pitchFamily="2" charset="2"/>
              <a:buNone/>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Arrived in Antioch, a church of new Christians!!</a:t>
            </a:r>
          </a:p>
          <a:p>
            <a:pPr marL="912813" lvl="2" indent="-277813">
              <a:buFontTx/>
              <a:buChar char="•"/>
            </a:pPr>
            <a:endParaRPr lang="en-US" sz="1600" i="1" dirty="0">
              <a:effectLst>
                <a:outerShdw blurRad="38100" dist="38100" dir="2700000" algn="tl">
                  <a:srgbClr val="C0C0C0"/>
                </a:outerShdw>
              </a:effectLst>
            </a:endParaRPr>
          </a:p>
          <a:p>
            <a:pPr marL="515938" lvl="1" indent="-290513">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a:buFont typeface="Wingdings" pitchFamily="2" charset="2"/>
              <a:buNone/>
            </a:pPr>
            <a:endParaRPr lang="en-US" sz="1000" i="1" dirty="0">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Spiritual Things brought him Joy!</a:t>
            </a:r>
            <a:r>
              <a:rPr lang="en-US" i="1" dirty="0">
                <a:solidFill>
                  <a:schemeClr val="accent2"/>
                </a:solidFill>
                <a:effectLst>
                  <a:outerShdw blurRad="38100" dist="38100" dir="2700000" algn="tl">
                    <a:srgbClr val="C0C0C0"/>
                  </a:outerShdw>
                </a:effectLst>
              </a:rPr>
              <a:t> </a:t>
            </a:r>
          </a:p>
          <a:p>
            <a:pPr marL="515938" lvl="1" indent="-290513">
              <a:buFont typeface="Wingdings" pitchFamily="2" charset="2"/>
              <a:buChar char="ü"/>
            </a:pPr>
            <a:endParaRPr lang="en-US" sz="1000"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a:t>
            </a:r>
            <a:r>
              <a:rPr lang="en-US" b="1" i="1" dirty="0" smtClean="0">
                <a:solidFill>
                  <a:schemeClr val="accent2"/>
                </a:solidFill>
                <a:effectLst>
                  <a:outerShdw blurRad="38100" dist="38100" dir="2700000" algn="tl">
                    <a:srgbClr val="C0C0C0"/>
                  </a:outerShdw>
                </a:effectLst>
              </a:rPr>
              <a:t>Encouraged…Gentiles!</a:t>
            </a:r>
            <a:endParaRPr lang="en-US"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Got Results!</a:t>
            </a: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He Involved Others!</a:t>
            </a:r>
          </a:p>
          <a:p>
            <a:pPr marL="515938" lvl="1" indent="-290513">
              <a:buFont typeface="Wingdings" pitchFamily="2" charset="2"/>
              <a:buChar char="ü"/>
            </a:pPr>
            <a:endParaRPr lang="en-US" sz="1000" b="1" i="1" dirty="0">
              <a:solidFill>
                <a:schemeClr val="accent2"/>
              </a:solidFill>
              <a:effectLst>
                <a:outerShdw blurRad="38100" dist="38100" dir="2700000" algn="tl">
                  <a:srgbClr val="C0C0C0"/>
                </a:outerShdw>
              </a:effectLst>
            </a:endParaRPr>
          </a:p>
          <a:p>
            <a:pPr marL="515938" lvl="1" indent="-290513">
              <a:buFont typeface="Wingdings" pitchFamily="2" charset="2"/>
              <a:buChar char="ü"/>
            </a:pPr>
            <a:r>
              <a:rPr lang="en-US" b="1" i="1" dirty="0">
                <a:solidFill>
                  <a:schemeClr val="accent2"/>
                </a:solidFill>
                <a:effectLst>
                  <a:outerShdw blurRad="38100" dist="38100" dir="2700000" algn="tl">
                    <a:srgbClr val="C0C0C0"/>
                  </a:outerShdw>
                </a:effectLst>
              </a:rPr>
              <a:t>Was a Dedicated Worker!</a:t>
            </a:r>
            <a:endParaRPr lang="en-US" sz="2200" i="1" dirty="0">
              <a:solidFill>
                <a:schemeClr val="accent2"/>
              </a:solidFill>
              <a:effectLst>
                <a:outerShdw blurRad="38100" dist="38100" dir="2700000" algn="tl">
                  <a:srgbClr val="C0C0C0"/>
                </a:outerShdw>
              </a:effectLst>
            </a:endParaRPr>
          </a:p>
        </p:txBody>
      </p:sp>
      <p:sp>
        <p:nvSpPr>
          <p:cNvPr id="83975" name="Text Box 7"/>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ChangeArrowheads="1"/>
          </p:cNvSpPr>
          <p:nvPr/>
        </p:nvSpPr>
        <p:spPr bwMode="auto">
          <a:xfrm>
            <a:off x="5149850" y="1106488"/>
            <a:ext cx="3781425" cy="31972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29</a:t>
            </a:r>
            <a:r>
              <a:rPr lang="en-US" i="1">
                <a:effectLst>
                  <a:outerShdw blurRad="38100" dist="38100" dir="2700000" algn="tl">
                    <a:srgbClr val="C0C0C0"/>
                  </a:outerShdw>
                </a:effectLst>
                <a:cs typeface="Times New Roman" charset="0"/>
              </a:rPr>
              <a:t>….each of them determined to send a contribution for the relief of the brethren living in Judea.  </a:t>
            </a:r>
            <a:r>
              <a:rPr lang="en-US" i="1" baseline="30000">
                <a:effectLst>
                  <a:outerShdw blurRad="38100" dist="38100" dir="2700000" algn="tl">
                    <a:srgbClr val="C0C0C0"/>
                  </a:outerShdw>
                </a:effectLst>
                <a:cs typeface="Times New Roman" charset="0"/>
              </a:rPr>
              <a:t>30</a:t>
            </a:r>
            <a:r>
              <a:rPr lang="en-US" i="1">
                <a:effectLst>
                  <a:outerShdw blurRad="38100" dist="38100" dir="2700000" algn="tl">
                    <a:srgbClr val="C0C0C0"/>
                  </a:outerShdw>
                </a:effectLst>
                <a:cs typeface="Times New Roman" charset="0"/>
              </a:rPr>
              <a:t>  And this they did, sending it in the charge of Barnabas and Saul to the elders.</a:t>
            </a:r>
          </a:p>
        </p:txBody>
      </p:sp>
      <p:sp>
        <p:nvSpPr>
          <p:cNvPr id="88067"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8069" name="Text Box 1029"/>
          <p:cNvSpPr txBox="1">
            <a:spLocks noChangeArrowheads="1"/>
          </p:cNvSpPr>
          <p:nvPr/>
        </p:nvSpPr>
        <p:spPr bwMode="auto">
          <a:xfrm>
            <a:off x="295275" y="1120775"/>
            <a:ext cx="4271963" cy="2803525"/>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E.   </a:t>
            </a:r>
            <a:r>
              <a:rPr lang="en-US" sz="2600" b="1" i="1" u="sng">
                <a:solidFill>
                  <a:srgbClr val="CC0000"/>
                </a:solidFill>
                <a:effectLst>
                  <a:outerShdw blurRad="38100" dist="38100" dir="2700000" algn="tl">
                    <a:srgbClr val="C0C0C0"/>
                  </a:outerShdw>
                </a:effectLst>
              </a:rPr>
              <a:t>Acts 11:29-30</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In Antioch</a:t>
            </a:r>
          </a:p>
          <a:p>
            <a:pPr marL="912813" lvl="2" indent="-277813">
              <a:buFontTx/>
              <a:buChar char="•"/>
            </a:pPr>
            <a:r>
              <a:rPr lang="en-US" sz="2200" i="1">
                <a:solidFill>
                  <a:srgbClr val="006699"/>
                </a:solidFill>
                <a:effectLst>
                  <a:outerShdw blurRad="38100" dist="38100" dir="2700000" algn="tl">
                    <a:srgbClr val="C0C0C0"/>
                  </a:outerShdw>
                </a:effectLst>
              </a:rPr>
              <a:t>Famine was going to come</a:t>
            </a:r>
          </a:p>
          <a:p>
            <a:pPr marL="912813" lvl="2" indent="-277813">
              <a:buFontTx/>
              <a:buChar char="•"/>
            </a:pPr>
            <a:r>
              <a:rPr lang="en-US" sz="2200" i="1">
                <a:solidFill>
                  <a:srgbClr val="006699"/>
                </a:solidFill>
                <a:effectLst>
                  <a:outerShdw blurRad="38100" dist="38100" dir="2700000" algn="tl">
                    <a:srgbClr val="C0C0C0"/>
                  </a:outerShdw>
                </a:effectLst>
              </a:rPr>
              <a:t>Brethren in Antioch were sending relief to Judea</a:t>
            </a:r>
            <a:endParaRPr lang="en-US" sz="1600" i="1">
              <a:effectLst>
                <a:outerShdw blurRad="38100" dist="38100" dir="2700000" algn="tl">
                  <a:srgbClr val="C0C0C0"/>
                </a:outerShdw>
              </a:effectLst>
            </a:endParaRPr>
          </a:p>
          <a:p>
            <a:pPr marL="225425" lvl="1">
              <a:buFont typeface="Wingdings" pitchFamily="2" charset="2"/>
              <a:buNone/>
            </a:pPr>
            <a:endParaRPr lang="en-US" i="1">
              <a:effectLst>
                <a:outerShdw blurRad="38100" dist="38100" dir="2700000" algn="tl">
                  <a:srgbClr val="C0C0C0"/>
                </a:outerShdw>
              </a:effectLst>
            </a:endParaRPr>
          </a:p>
        </p:txBody>
      </p:sp>
      <p:sp>
        <p:nvSpPr>
          <p:cNvPr id="88071" name="Text Box 1031"/>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5149850" y="1106488"/>
            <a:ext cx="3781425" cy="3197225"/>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i="1" baseline="30000">
                <a:effectLst>
                  <a:outerShdw blurRad="38100" dist="38100" dir="2700000" algn="tl">
                    <a:srgbClr val="C0C0C0"/>
                  </a:outerShdw>
                </a:effectLst>
                <a:cs typeface="Times New Roman" charset="0"/>
              </a:rPr>
              <a:t>29</a:t>
            </a:r>
            <a:r>
              <a:rPr lang="en-US" i="1">
                <a:effectLst>
                  <a:outerShdw blurRad="38100" dist="38100" dir="2700000" algn="tl">
                    <a:srgbClr val="C0C0C0"/>
                  </a:outerShdw>
                </a:effectLst>
                <a:cs typeface="Times New Roman" charset="0"/>
              </a:rPr>
              <a:t>….each of them determined to send a contribution for the relief of the brethren living in Judea.  </a:t>
            </a:r>
            <a:r>
              <a:rPr lang="en-US" i="1" baseline="30000">
                <a:effectLst>
                  <a:outerShdw blurRad="38100" dist="38100" dir="2700000" algn="tl">
                    <a:srgbClr val="C0C0C0"/>
                  </a:outerShdw>
                </a:effectLst>
                <a:cs typeface="Times New Roman" charset="0"/>
              </a:rPr>
              <a:t>30</a:t>
            </a:r>
            <a:r>
              <a:rPr lang="en-US" i="1">
                <a:effectLst>
                  <a:outerShdw blurRad="38100" dist="38100" dir="2700000" algn="tl">
                    <a:srgbClr val="C0C0C0"/>
                  </a:outerShdw>
                </a:effectLst>
                <a:cs typeface="Times New Roman" charset="0"/>
              </a:rPr>
              <a:t>  And this they did, </a:t>
            </a:r>
            <a:r>
              <a:rPr lang="en-US" i="1" u="sng">
                <a:solidFill>
                  <a:schemeClr val="accent2"/>
                </a:solidFill>
                <a:effectLst>
                  <a:outerShdw blurRad="38100" dist="38100" dir="2700000" algn="tl">
                    <a:srgbClr val="C0C0C0"/>
                  </a:outerShdw>
                </a:effectLst>
                <a:cs typeface="Times New Roman" charset="0"/>
              </a:rPr>
              <a:t>sending it in the charge of Barnabas</a:t>
            </a:r>
            <a:r>
              <a:rPr lang="en-US" i="1">
                <a:effectLst>
                  <a:outerShdw blurRad="38100" dist="38100" dir="2700000" algn="tl">
                    <a:srgbClr val="C0C0C0"/>
                  </a:outerShdw>
                </a:effectLst>
                <a:cs typeface="Times New Roman" charset="0"/>
              </a:rPr>
              <a:t> and Saul to the elders.</a:t>
            </a:r>
          </a:p>
        </p:txBody>
      </p:sp>
      <p:sp>
        <p:nvSpPr>
          <p:cNvPr id="71684"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1686" name="Text Box 6"/>
          <p:cNvSpPr txBox="1">
            <a:spLocks noChangeArrowheads="1"/>
          </p:cNvSpPr>
          <p:nvPr/>
        </p:nvSpPr>
        <p:spPr bwMode="auto">
          <a:xfrm>
            <a:off x="295275" y="1120775"/>
            <a:ext cx="4271963" cy="420370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E.   </a:t>
            </a:r>
            <a:r>
              <a:rPr lang="en-US" sz="2600" b="1" i="1" u="sng">
                <a:solidFill>
                  <a:srgbClr val="CC0000"/>
                </a:solidFill>
                <a:effectLst>
                  <a:outerShdw blurRad="38100" dist="38100" dir="2700000" algn="tl">
                    <a:srgbClr val="C0C0C0"/>
                  </a:outerShdw>
                </a:effectLst>
              </a:rPr>
              <a:t>Acts 11:29-30</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In Antioch</a:t>
            </a:r>
          </a:p>
          <a:p>
            <a:pPr marL="912813" lvl="2" indent="-277813">
              <a:buFontTx/>
              <a:buChar char="•"/>
            </a:pPr>
            <a:r>
              <a:rPr lang="en-US" sz="2200" i="1">
                <a:solidFill>
                  <a:srgbClr val="006699"/>
                </a:solidFill>
                <a:effectLst>
                  <a:outerShdw blurRad="38100" dist="38100" dir="2700000" algn="tl">
                    <a:srgbClr val="C0C0C0"/>
                  </a:outerShdw>
                </a:effectLst>
              </a:rPr>
              <a:t>Famine was going to come</a:t>
            </a:r>
          </a:p>
          <a:p>
            <a:pPr marL="912813" lvl="2" indent="-277813">
              <a:buFontTx/>
              <a:buChar char="•"/>
            </a:pPr>
            <a:r>
              <a:rPr lang="en-US" sz="2200" i="1">
                <a:solidFill>
                  <a:srgbClr val="006699"/>
                </a:solidFill>
                <a:effectLst>
                  <a:outerShdw blurRad="38100" dist="38100" dir="2700000" algn="tl">
                    <a:srgbClr val="C0C0C0"/>
                  </a:outerShdw>
                </a:effectLst>
              </a:rPr>
              <a:t>Brethren in Antioch were sending relief to Judea</a:t>
            </a:r>
            <a:endParaRPr lang="en-US" sz="1600" i="1">
              <a:effectLst>
                <a:outerShdw blurRad="38100" dist="38100" dir="2700000" algn="tl">
                  <a:srgbClr val="C0C0C0"/>
                </a:outerShdw>
              </a:effectLst>
            </a:endParaRPr>
          </a:p>
          <a:p>
            <a:pPr marL="225425" lvl="1">
              <a:buFont typeface="Wingdings" pitchFamily="2" charset="2"/>
              <a:buNone/>
            </a:pPr>
            <a:endParaRPr lang="en-US"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Was Trustworthy!</a:t>
            </a:r>
            <a:r>
              <a:rPr lang="en-US" i="1">
                <a:solidFill>
                  <a:srgbClr val="006699"/>
                </a:solidFill>
                <a:effectLst>
                  <a:outerShdw blurRad="38100" dist="38100" dir="2700000" algn="tl">
                    <a:srgbClr val="C0C0C0"/>
                  </a:outerShdw>
                </a:effectLst>
              </a:rPr>
              <a:t> </a:t>
            </a:r>
          </a:p>
          <a:p>
            <a:pPr marL="225425" lvl="1">
              <a:buFont typeface="Wingdings" pitchFamily="2" charset="2"/>
              <a:buChar char="ü"/>
            </a:pPr>
            <a:endParaRPr lang="en-US" i="1">
              <a:solidFill>
                <a:schemeClr val="accent2"/>
              </a:solidFill>
              <a:effectLst>
                <a:outerShdw blurRad="38100" dist="38100" dir="2700000" algn="tl">
                  <a:srgbClr val="C0C0C0"/>
                </a:outerShdw>
              </a:effectLst>
            </a:endParaRPr>
          </a:p>
          <a:p>
            <a:pPr marL="225425" lvl="1">
              <a:buFont typeface="Wingdings" pitchFamily="2" charset="2"/>
              <a:buChar char="ü"/>
            </a:pPr>
            <a:endParaRPr lang="en-US" sz="1000" i="1">
              <a:solidFill>
                <a:schemeClr val="accent2"/>
              </a:solidFill>
              <a:effectLst>
                <a:outerShdw blurRad="38100" dist="38100" dir="2700000" algn="tl">
                  <a:srgbClr val="C0C0C0"/>
                </a:outerShdw>
              </a:effectLst>
            </a:endParaRPr>
          </a:p>
        </p:txBody>
      </p:sp>
      <p:sp>
        <p:nvSpPr>
          <p:cNvPr id="71688"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ChangeArrowheads="1"/>
          </p:cNvSpPr>
          <p:nvPr/>
        </p:nvSpPr>
        <p:spPr bwMode="auto">
          <a:xfrm>
            <a:off x="4819650" y="1079500"/>
            <a:ext cx="4022725" cy="5202238"/>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300" i="1" baseline="30000">
                <a:effectLst>
                  <a:outerShdw blurRad="38100" dist="38100" dir="2700000" algn="tl">
                    <a:srgbClr val="C0C0C0"/>
                  </a:outerShdw>
                </a:effectLst>
                <a:cs typeface="Times New Roman" charset="0"/>
              </a:rPr>
              <a:t>25</a:t>
            </a:r>
            <a:r>
              <a:rPr lang="en-US" sz="2300" i="1">
                <a:effectLst>
                  <a:outerShdw blurRad="38100" dist="38100" dir="2700000" algn="tl">
                    <a:srgbClr val="C0C0C0"/>
                  </a:outerShdw>
                </a:effectLst>
                <a:cs typeface="Times New Roman" charset="0"/>
              </a:rPr>
              <a:t> And Barnabas and Saul returned from Jerusalem when they fulfilled their mission, taking along with them John, who was also called Mark. …</a:t>
            </a:r>
            <a:r>
              <a:rPr lang="en-US" sz="2300" i="1" baseline="30000">
                <a:effectLst>
                  <a:outerShdw blurRad="38100" dist="38100" dir="2700000" algn="tl">
                    <a:srgbClr val="C0C0C0"/>
                  </a:outerShdw>
                </a:effectLst>
                <a:cs typeface="Times New Roman" charset="0"/>
              </a:rPr>
              <a:t>2</a:t>
            </a:r>
            <a:r>
              <a:rPr lang="en-US" sz="2300" i="1">
                <a:effectLst>
                  <a:outerShdw blurRad="38100" dist="38100" dir="2700000" algn="tl">
                    <a:srgbClr val="C0C0C0"/>
                  </a:outerShdw>
                </a:effectLst>
                <a:cs typeface="Times New Roman" charset="0"/>
              </a:rPr>
              <a:t> And while they were ministering to the Lord and fasting, the Holy Spirit said, “Set apart for Me Barnabas and Saul for the work to which I have called them.” </a:t>
            </a:r>
            <a:r>
              <a:rPr lang="en-US" sz="2300" i="1" baseline="30000">
                <a:effectLst>
                  <a:outerShdw blurRad="38100" dist="38100" dir="2700000" algn="tl">
                    <a:srgbClr val="C0C0C0"/>
                  </a:outerShdw>
                </a:effectLst>
                <a:cs typeface="Times New Roman" charset="0"/>
              </a:rPr>
              <a:t>3</a:t>
            </a:r>
            <a:r>
              <a:rPr lang="en-US" sz="2300" i="1">
                <a:effectLst>
                  <a:outerShdw blurRad="38100" dist="38100" dir="2700000" algn="tl">
                    <a:srgbClr val="C0C0C0"/>
                  </a:outerShdw>
                </a:effectLst>
                <a:cs typeface="Times New Roman" charset="0"/>
              </a:rPr>
              <a:t> Then, when they had fasted and prayed and laid their hands on them, they sent them away.</a:t>
            </a:r>
            <a:r>
              <a:rPr lang="en-US" sz="2200" i="1">
                <a:effectLst>
                  <a:outerShdw blurRad="38100" dist="38100" dir="2700000" algn="tl">
                    <a:srgbClr val="C0C0C0"/>
                  </a:outerShdw>
                </a:effectLst>
              </a:rPr>
              <a:t> </a:t>
            </a:r>
            <a:endParaRPr lang="en-US" i="1">
              <a:effectLst>
                <a:outerShdw blurRad="38100" dist="38100" dir="2700000" algn="tl">
                  <a:srgbClr val="C0C0C0"/>
                </a:outerShdw>
              </a:effectLst>
              <a:cs typeface="Times New Roman" charset="0"/>
            </a:endParaRPr>
          </a:p>
        </p:txBody>
      </p:sp>
      <p:sp>
        <p:nvSpPr>
          <p:cNvPr id="89091"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89093" name="Text Box 1029"/>
          <p:cNvSpPr txBox="1">
            <a:spLocks noChangeArrowheads="1"/>
          </p:cNvSpPr>
          <p:nvPr/>
        </p:nvSpPr>
        <p:spPr bwMode="auto">
          <a:xfrm>
            <a:off x="295275" y="1120775"/>
            <a:ext cx="4271963" cy="198120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F.   </a:t>
            </a:r>
            <a:r>
              <a:rPr lang="en-US" sz="2600" b="1" i="1" u="sng">
                <a:solidFill>
                  <a:srgbClr val="CC0000"/>
                </a:solidFill>
                <a:effectLst>
                  <a:outerShdw blurRad="38100" dist="38100" dir="2700000" algn="tl">
                    <a:srgbClr val="C0C0C0"/>
                  </a:outerShdw>
                </a:effectLst>
              </a:rPr>
              <a:t>Acts 12:25-13:3</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Retuned to Antioch after delivering contribution.</a:t>
            </a:r>
          </a:p>
          <a:p>
            <a:pPr marL="225425" lvl="1">
              <a:buFont typeface="Wingdings" pitchFamily="2" charset="2"/>
              <a:buNone/>
            </a:pPr>
            <a:endParaRPr lang="en-US" sz="1400" i="1">
              <a:effectLst>
                <a:outerShdw blurRad="38100" dist="38100" dir="2700000" algn="tl">
                  <a:srgbClr val="C0C0C0"/>
                </a:outerShdw>
              </a:effectLst>
            </a:endParaRPr>
          </a:p>
        </p:txBody>
      </p:sp>
      <p:sp>
        <p:nvSpPr>
          <p:cNvPr id="89095" name="Text Box 1031"/>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819650" y="1079500"/>
            <a:ext cx="4022725" cy="5202238"/>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pPr eaLnBrk="0" hangingPunct="0"/>
            <a:endParaRPr lang="en-US" sz="1000" b="1" i="1">
              <a:effectLst>
                <a:outerShdw blurRad="38100" dist="38100" dir="2700000" algn="tl">
                  <a:srgbClr val="C0C0C0"/>
                </a:outerShdw>
              </a:effectLst>
              <a:cs typeface="Times New Roman" charset="0"/>
            </a:endParaRPr>
          </a:p>
          <a:p>
            <a:pPr eaLnBrk="0" hangingPunct="0"/>
            <a:r>
              <a:rPr lang="en-US" sz="2300" i="1" baseline="30000">
                <a:effectLst>
                  <a:outerShdw blurRad="38100" dist="38100" dir="2700000" algn="tl">
                    <a:srgbClr val="C0C0C0"/>
                  </a:outerShdw>
                </a:effectLst>
                <a:cs typeface="Times New Roman" charset="0"/>
              </a:rPr>
              <a:t>25</a:t>
            </a:r>
            <a:r>
              <a:rPr lang="en-US" sz="2300" i="1">
                <a:effectLst>
                  <a:outerShdw blurRad="38100" dist="38100" dir="2700000" algn="tl">
                    <a:srgbClr val="C0C0C0"/>
                  </a:outerShdw>
                </a:effectLst>
                <a:cs typeface="Times New Roman" charset="0"/>
              </a:rPr>
              <a:t> And Barnabas and Saul returned from Jerusalem when they </a:t>
            </a:r>
            <a:r>
              <a:rPr lang="en-US" sz="2300" i="1" u="sng">
                <a:solidFill>
                  <a:schemeClr val="accent2"/>
                </a:solidFill>
                <a:effectLst>
                  <a:outerShdw blurRad="38100" dist="38100" dir="2700000" algn="tl">
                    <a:srgbClr val="C0C0C0"/>
                  </a:outerShdw>
                </a:effectLst>
                <a:cs typeface="Times New Roman" charset="0"/>
              </a:rPr>
              <a:t>fulfilled their mission</a:t>
            </a:r>
            <a:r>
              <a:rPr lang="en-US" sz="2300" i="1">
                <a:effectLst>
                  <a:outerShdw blurRad="38100" dist="38100" dir="2700000" algn="tl">
                    <a:srgbClr val="C0C0C0"/>
                  </a:outerShdw>
                </a:effectLst>
                <a:cs typeface="Times New Roman" charset="0"/>
              </a:rPr>
              <a:t>, taking along with them John, who was also called Mark. …</a:t>
            </a:r>
            <a:r>
              <a:rPr lang="en-US" sz="2300" i="1" baseline="30000">
                <a:effectLst>
                  <a:outerShdw blurRad="38100" dist="38100" dir="2700000" algn="tl">
                    <a:srgbClr val="C0C0C0"/>
                  </a:outerShdw>
                </a:effectLst>
                <a:cs typeface="Times New Roman" charset="0"/>
              </a:rPr>
              <a:t>2</a:t>
            </a:r>
            <a:r>
              <a:rPr lang="en-US" sz="2300" i="1">
                <a:effectLst>
                  <a:outerShdw blurRad="38100" dist="38100" dir="2700000" algn="tl">
                    <a:srgbClr val="C0C0C0"/>
                  </a:outerShdw>
                </a:effectLst>
                <a:cs typeface="Times New Roman" charset="0"/>
              </a:rPr>
              <a:t> And while they were ministering to the Lord and fasting, the Holy Spirit said, “Set apart for Me Barnabas and Saul for the work to which I have called them.” </a:t>
            </a:r>
            <a:r>
              <a:rPr lang="en-US" sz="2300" i="1" baseline="30000">
                <a:effectLst>
                  <a:outerShdw blurRad="38100" dist="38100" dir="2700000" algn="tl">
                    <a:srgbClr val="C0C0C0"/>
                  </a:outerShdw>
                </a:effectLst>
                <a:cs typeface="Times New Roman" charset="0"/>
              </a:rPr>
              <a:t>3</a:t>
            </a:r>
            <a:r>
              <a:rPr lang="en-US" sz="2300" i="1">
                <a:effectLst>
                  <a:outerShdw blurRad="38100" dist="38100" dir="2700000" algn="tl">
                    <a:srgbClr val="C0C0C0"/>
                  </a:outerShdw>
                </a:effectLst>
                <a:cs typeface="Times New Roman" charset="0"/>
              </a:rPr>
              <a:t> Then, when they had fasted and prayed and laid their hands on them, they sent them away.</a:t>
            </a:r>
            <a:r>
              <a:rPr lang="en-US" sz="2200" i="1" u="sng">
                <a:solidFill>
                  <a:srgbClr val="CC0000"/>
                </a:solidFill>
                <a:effectLst>
                  <a:outerShdw blurRad="38100" dist="38100" dir="2700000" algn="tl">
                    <a:srgbClr val="C0C0C0"/>
                  </a:outerShdw>
                </a:effectLst>
              </a:rPr>
              <a:t> </a:t>
            </a:r>
            <a:endParaRPr lang="en-US" i="1" u="sng">
              <a:solidFill>
                <a:srgbClr val="CC0000"/>
              </a:solidFill>
              <a:effectLst>
                <a:outerShdw blurRad="38100" dist="38100" dir="2700000" algn="tl">
                  <a:srgbClr val="C0C0C0"/>
                </a:outerShdw>
              </a:effectLst>
              <a:cs typeface="Times New Roman" charset="0"/>
            </a:endParaRPr>
          </a:p>
        </p:txBody>
      </p:sp>
      <p:sp>
        <p:nvSpPr>
          <p:cNvPr id="72708"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2710" name="Text Box 6"/>
          <p:cNvSpPr txBox="1">
            <a:spLocks noChangeArrowheads="1"/>
          </p:cNvSpPr>
          <p:nvPr/>
        </p:nvSpPr>
        <p:spPr bwMode="auto">
          <a:xfrm>
            <a:off x="295275" y="1120775"/>
            <a:ext cx="4271963" cy="301625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F.   </a:t>
            </a:r>
            <a:r>
              <a:rPr lang="en-US" sz="2600" b="1" i="1" u="sng">
                <a:solidFill>
                  <a:srgbClr val="CC0000"/>
                </a:solidFill>
                <a:effectLst>
                  <a:outerShdw blurRad="38100" dist="38100" dir="2700000" algn="tl">
                    <a:srgbClr val="C0C0C0"/>
                  </a:outerShdw>
                </a:effectLst>
              </a:rPr>
              <a:t>Acts 12:25-13:3</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Retuned to Antioch after delivering contribution.</a:t>
            </a: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 Completed the Mission</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p:txBody>
      </p:sp>
      <p:sp>
        <p:nvSpPr>
          <p:cNvPr id="72712"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4819650" y="1079500"/>
            <a:ext cx="4022725" cy="5202238"/>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1000" b="1" i="1" dirty="0">
              <a:effectLst>
                <a:outerShdw blurRad="38100" dist="38100" dir="2700000" algn="tl">
                  <a:srgbClr val="C0C0C0"/>
                </a:outerShdw>
              </a:effectLst>
              <a:cs typeface="Times New Roman" charset="0"/>
            </a:endParaRPr>
          </a:p>
          <a:p>
            <a:pPr eaLnBrk="0" hangingPunct="0"/>
            <a:r>
              <a:rPr lang="en-US" sz="2300" i="1" baseline="30000" dirty="0">
                <a:effectLst>
                  <a:outerShdw blurRad="38100" dist="38100" dir="2700000" algn="tl">
                    <a:srgbClr val="C0C0C0"/>
                  </a:outerShdw>
                </a:effectLst>
                <a:cs typeface="Times New Roman" charset="0"/>
              </a:rPr>
              <a:t>25</a:t>
            </a:r>
            <a:r>
              <a:rPr lang="en-US" sz="2300" i="1" dirty="0">
                <a:effectLst>
                  <a:outerShdw blurRad="38100" dist="38100" dir="2700000" algn="tl">
                    <a:srgbClr val="C0C0C0"/>
                  </a:outerShdw>
                </a:effectLst>
                <a:cs typeface="Times New Roman" charset="0"/>
              </a:rPr>
              <a:t> And Barnabas and Saul returned from Jerusalem when they fulfilled their mission, </a:t>
            </a:r>
            <a:r>
              <a:rPr lang="en-US" sz="2300" i="1" u="sng" dirty="0">
                <a:solidFill>
                  <a:schemeClr val="accent2"/>
                </a:solidFill>
                <a:effectLst>
                  <a:outerShdw blurRad="38100" dist="38100" dir="2700000" algn="tl">
                    <a:srgbClr val="C0C0C0"/>
                  </a:outerShdw>
                </a:effectLst>
                <a:cs typeface="Times New Roman" charset="0"/>
              </a:rPr>
              <a:t>taking along with them John, who was also called Mark</a:t>
            </a:r>
            <a:r>
              <a:rPr lang="en-US" sz="2300" i="1" dirty="0">
                <a:solidFill>
                  <a:srgbClr val="CC0000"/>
                </a:solidFill>
                <a:effectLst>
                  <a:outerShdw blurRad="38100" dist="38100" dir="2700000" algn="tl">
                    <a:srgbClr val="C0C0C0"/>
                  </a:outerShdw>
                </a:effectLst>
                <a:cs typeface="Times New Roman" charset="0"/>
              </a:rPr>
              <a:t>.</a:t>
            </a:r>
            <a:r>
              <a:rPr lang="en-US" sz="2300" i="1" dirty="0">
                <a:effectLst>
                  <a:outerShdw blurRad="38100" dist="38100" dir="2700000" algn="tl">
                    <a:srgbClr val="C0C0C0"/>
                  </a:outerShdw>
                </a:effectLst>
                <a:cs typeface="Times New Roman" charset="0"/>
              </a:rPr>
              <a:t> …</a:t>
            </a:r>
            <a:r>
              <a:rPr lang="en-US" sz="2300" i="1" baseline="30000" dirty="0">
                <a:effectLst>
                  <a:outerShdw blurRad="38100" dist="38100" dir="2700000" algn="tl">
                    <a:srgbClr val="C0C0C0"/>
                  </a:outerShdw>
                </a:effectLst>
                <a:cs typeface="Times New Roman" charset="0"/>
              </a:rPr>
              <a:t>2</a:t>
            </a:r>
            <a:r>
              <a:rPr lang="en-US" sz="2300" i="1" dirty="0">
                <a:effectLst>
                  <a:outerShdw blurRad="38100" dist="38100" dir="2700000" algn="tl">
                    <a:srgbClr val="C0C0C0"/>
                  </a:outerShdw>
                </a:effectLst>
                <a:cs typeface="Times New Roman" charset="0"/>
              </a:rPr>
              <a:t> And while they were ministering to the Lord and fasting, the Holy Spirit said, “Set apart for Me Barnabas and Saul for the work to which I have called them.” </a:t>
            </a:r>
            <a:r>
              <a:rPr lang="en-US" sz="2300" i="1" baseline="30000" dirty="0">
                <a:effectLst>
                  <a:outerShdw blurRad="38100" dist="38100" dir="2700000" algn="tl">
                    <a:srgbClr val="C0C0C0"/>
                  </a:outerShdw>
                </a:effectLst>
                <a:cs typeface="Times New Roman" charset="0"/>
              </a:rPr>
              <a:t>3</a:t>
            </a:r>
            <a:r>
              <a:rPr lang="en-US" sz="2300" i="1" dirty="0">
                <a:effectLst>
                  <a:outerShdw blurRad="38100" dist="38100" dir="2700000" algn="tl">
                    <a:srgbClr val="C0C0C0"/>
                  </a:outerShdw>
                </a:effectLst>
                <a:cs typeface="Times New Roman" charset="0"/>
              </a:rPr>
              <a:t> Then, when they had fasted and prayed and laid their hands on them, they sent them away.</a:t>
            </a:r>
            <a:r>
              <a:rPr lang="en-US" sz="2200" i="1" u="sng" dirty="0">
                <a:solidFill>
                  <a:srgbClr val="CC0000"/>
                </a:solidFill>
                <a:effectLst>
                  <a:outerShdw blurRad="38100" dist="38100" dir="2700000" algn="tl">
                    <a:srgbClr val="C0C0C0"/>
                  </a:outerShdw>
                </a:effectLst>
              </a:rPr>
              <a:t> </a:t>
            </a:r>
            <a:endParaRPr lang="en-US" i="1" u="sng" dirty="0">
              <a:solidFill>
                <a:srgbClr val="CC0000"/>
              </a:solidFill>
              <a:effectLst>
                <a:outerShdw blurRad="38100" dist="38100" dir="2700000" algn="tl">
                  <a:srgbClr val="C0C0C0"/>
                </a:outerShdw>
              </a:effectLst>
              <a:cs typeface="Times New Roman" charset="0"/>
            </a:endParaRPr>
          </a:p>
        </p:txBody>
      </p:sp>
      <p:sp>
        <p:nvSpPr>
          <p:cNvPr id="90115"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0117" name="Text Box 5"/>
          <p:cNvSpPr txBox="1">
            <a:spLocks noChangeArrowheads="1"/>
          </p:cNvSpPr>
          <p:nvPr/>
        </p:nvSpPr>
        <p:spPr bwMode="auto">
          <a:xfrm>
            <a:off x="295275" y="1120775"/>
            <a:ext cx="4271963" cy="508635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F.   </a:t>
            </a:r>
            <a:r>
              <a:rPr lang="en-US" sz="2600" b="1" i="1" u="sng">
                <a:solidFill>
                  <a:srgbClr val="CC0000"/>
                </a:solidFill>
                <a:effectLst>
                  <a:outerShdw blurRad="38100" dist="38100" dir="2700000" algn="tl">
                    <a:srgbClr val="C0C0C0"/>
                  </a:outerShdw>
                </a:effectLst>
              </a:rPr>
              <a:t>Acts 12:25-13:3</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Retuned to Antioch after delivering contribution.</a:t>
            </a: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 Completed the Mission</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Taught His Family</a:t>
            </a:r>
            <a:r>
              <a:rPr lang="en-US" b="1" i="1">
                <a:solidFill>
                  <a:srgbClr val="CC0000"/>
                </a:solidFill>
                <a:effectLst>
                  <a:outerShdw blurRad="38100" dist="38100" dir="2700000" algn="tl">
                    <a:srgbClr val="C0C0C0"/>
                  </a:outerShdw>
                </a:effectLst>
              </a:rPr>
              <a:t> </a:t>
            </a:r>
          </a:p>
          <a:p>
            <a:pPr lvl="3" indent="-233363">
              <a:buFontTx/>
              <a:buChar char="•"/>
            </a:pPr>
            <a:r>
              <a:rPr lang="en-US" sz="2200" i="1">
                <a:solidFill>
                  <a:srgbClr val="CC0000"/>
                </a:solidFill>
                <a:effectLst>
                  <a:outerShdw blurRad="38100" dist="38100" dir="2700000" algn="tl">
                    <a:srgbClr val="C0C0C0"/>
                  </a:outerShdw>
                </a:effectLst>
              </a:rPr>
              <a:t>Col 4:10</a:t>
            </a:r>
            <a:r>
              <a:rPr lang="en-US" sz="2200" i="1">
                <a:effectLst>
                  <a:outerShdw blurRad="38100" dist="38100" dir="2700000" algn="tl">
                    <a:srgbClr val="C0C0C0"/>
                  </a:outerShdw>
                </a:effectLst>
              </a:rPr>
              <a:t> - Cousin</a:t>
            </a:r>
            <a:r>
              <a:rPr lang="en-US" sz="2200" i="1">
                <a:solidFill>
                  <a:srgbClr val="006699"/>
                </a:solidFill>
              </a:rPr>
              <a:t> </a:t>
            </a:r>
          </a:p>
          <a:p>
            <a:pPr lvl="3" indent="-233363">
              <a:buFontTx/>
              <a:buChar char="•"/>
            </a:pPr>
            <a:endParaRPr lang="en-US" sz="1000" i="1">
              <a:solidFill>
                <a:srgbClr val="006699"/>
              </a:solidFill>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Brought Help &amp; taught the Young in Faith!</a:t>
            </a:r>
          </a:p>
          <a:p>
            <a:pPr lvl="3" indent="-233363">
              <a:buFontTx/>
              <a:buChar char="•"/>
            </a:pPr>
            <a:endParaRPr lang="en-US" sz="2200" i="1"/>
          </a:p>
          <a:p>
            <a:pPr marL="912813" lvl="2" indent="-277813">
              <a:buFont typeface="Wingdings" pitchFamily="2" charset="2"/>
              <a:buChar char="ü"/>
            </a:pPr>
            <a:endParaRPr lang="en-US" sz="1000" i="1"/>
          </a:p>
        </p:txBody>
      </p:sp>
      <p:sp>
        <p:nvSpPr>
          <p:cNvPr id="90120"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ChangeArrowheads="1"/>
          </p:cNvSpPr>
          <p:nvPr/>
        </p:nvSpPr>
        <p:spPr bwMode="auto">
          <a:xfrm>
            <a:off x="4819650" y="1079500"/>
            <a:ext cx="4022725" cy="5202238"/>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1000" b="1" i="1" dirty="0">
              <a:effectLst>
                <a:outerShdw blurRad="38100" dist="38100" dir="2700000" algn="tl">
                  <a:srgbClr val="C0C0C0"/>
                </a:outerShdw>
              </a:effectLst>
              <a:cs typeface="Times New Roman" charset="0"/>
            </a:endParaRPr>
          </a:p>
          <a:p>
            <a:pPr eaLnBrk="0" hangingPunct="0"/>
            <a:r>
              <a:rPr lang="en-US" sz="2300" i="1" baseline="30000" dirty="0">
                <a:effectLst>
                  <a:outerShdw blurRad="38100" dist="38100" dir="2700000" algn="tl">
                    <a:srgbClr val="C0C0C0"/>
                  </a:outerShdw>
                </a:effectLst>
                <a:cs typeface="Times New Roman" charset="0"/>
              </a:rPr>
              <a:t>25</a:t>
            </a:r>
            <a:r>
              <a:rPr lang="en-US" sz="2300" i="1" dirty="0">
                <a:effectLst>
                  <a:outerShdw blurRad="38100" dist="38100" dir="2700000" algn="tl">
                    <a:srgbClr val="C0C0C0"/>
                  </a:outerShdw>
                </a:effectLst>
                <a:cs typeface="Times New Roman" charset="0"/>
              </a:rPr>
              <a:t> And Barnabas and Saul returned from Jerusalem when they fulfilled their mission, taking along with them John, who was also called Mark</a:t>
            </a:r>
            <a:r>
              <a:rPr lang="en-US" sz="2300" i="1" dirty="0">
                <a:solidFill>
                  <a:srgbClr val="CC0000"/>
                </a:solidFill>
                <a:effectLst>
                  <a:outerShdw blurRad="38100" dist="38100" dir="2700000" algn="tl">
                    <a:srgbClr val="C0C0C0"/>
                  </a:outerShdw>
                </a:effectLst>
                <a:cs typeface="Times New Roman" charset="0"/>
              </a:rPr>
              <a:t>.</a:t>
            </a:r>
            <a:r>
              <a:rPr lang="en-US" sz="2300" i="1" dirty="0">
                <a:effectLst>
                  <a:outerShdw blurRad="38100" dist="38100" dir="2700000" algn="tl">
                    <a:srgbClr val="C0C0C0"/>
                  </a:outerShdw>
                </a:effectLst>
                <a:cs typeface="Times New Roman" charset="0"/>
              </a:rPr>
              <a:t> …</a:t>
            </a:r>
            <a:r>
              <a:rPr lang="en-US" sz="2300" i="1" baseline="30000" dirty="0">
                <a:effectLst>
                  <a:outerShdw blurRad="38100" dist="38100" dir="2700000" algn="tl">
                    <a:srgbClr val="C0C0C0"/>
                  </a:outerShdw>
                </a:effectLst>
                <a:cs typeface="Times New Roman" charset="0"/>
              </a:rPr>
              <a:t>2</a:t>
            </a:r>
            <a:r>
              <a:rPr lang="en-US" sz="2300" i="1" dirty="0">
                <a:effectLst>
                  <a:outerShdw blurRad="38100" dist="38100" dir="2700000" algn="tl">
                    <a:srgbClr val="C0C0C0"/>
                  </a:outerShdw>
                </a:effectLst>
                <a:cs typeface="Times New Roman" charset="0"/>
              </a:rPr>
              <a:t> And while they were ministering to the Lord and fasting, </a:t>
            </a:r>
            <a:r>
              <a:rPr lang="en-US" sz="2300" i="1" u="sng" dirty="0">
                <a:solidFill>
                  <a:schemeClr val="accent2"/>
                </a:solidFill>
                <a:effectLst>
                  <a:outerShdw blurRad="38100" dist="38100" dir="2700000" algn="tl">
                    <a:srgbClr val="C0C0C0"/>
                  </a:outerShdw>
                </a:effectLst>
                <a:cs typeface="Times New Roman" charset="0"/>
              </a:rPr>
              <a:t>the Holy Spirit said, “Set apart for Me Barnabas and Saul for the work to which I have called them</a:t>
            </a:r>
            <a:r>
              <a:rPr lang="en-US" sz="2300" i="1" dirty="0">
                <a:solidFill>
                  <a:schemeClr val="accent2"/>
                </a:solidFill>
                <a:effectLst>
                  <a:outerShdw blurRad="38100" dist="38100" dir="2700000" algn="tl">
                    <a:srgbClr val="C0C0C0"/>
                  </a:outerShdw>
                </a:effectLst>
                <a:cs typeface="Times New Roman" charset="0"/>
              </a:rPr>
              <a:t>.”</a:t>
            </a:r>
            <a:r>
              <a:rPr lang="en-US" sz="2300" i="1" dirty="0">
                <a:effectLst>
                  <a:outerShdw blurRad="38100" dist="38100" dir="2700000" algn="tl">
                    <a:srgbClr val="C0C0C0"/>
                  </a:outerShdw>
                </a:effectLst>
                <a:cs typeface="Times New Roman" charset="0"/>
              </a:rPr>
              <a:t> </a:t>
            </a:r>
            <a:r>
              <a:rPr lang="en-US" sz="2300" i="1" baseline="30000" dirty="0">
                <a:effectLst>
                  <a:outerShdw blurRad="38100" dist="38100" dir="2700000" algn="tl">
                    <a:srgbClr val="C0C0C0"/>
                  </a:outerShdw>
                </a:effectLst>
                <a:cs typeface="Times New Roman" charset="0"/>
              </a:rPr>
              <a:t>3</a:t>
            </a:r>
            <a:r>
              <a:rPr lang="en-US" sz="2300" i="1" dirty="0">
                <a:effectLst>
                  <a:outerShdw blurRad="38100" dist="38100" dir="2700000" algn="tl">
                    <a:srgbClr val="C0C0C0"/>
                  </a:outerShdw>
                </a:effectLst>
                <a:cs typeface="Times New Roman" charset="0"/>
              </a:rPr>
              <a:t> Then, when they had fasted and prayed and laid their hands on them, </a:t>
            </a:r>
            <a:r>
              <a:rPr lang="en-US" sz="2300" i="1" u="sng" dirty="0">
                <a:solidFill>
                  <a:schemeClr val="accent2"/>
                </a:solidFill>
                <a:effectLst>
                  <a:outerShdw blurRad="38100" dist="38100" dir="2700000" algn="tl">
                    <a:srgbClr val="C0C0C0"/>
                  </a:outerShdw>
                </a:effectLst>
                <a:cs typeface="Times New Roman" charset="0"/>
              </a:rPr>
              <a:t>they sent them away.</a:t>
            </a:r>
            <a:r>
              <a:rPr lang="en-US" sz="2200" i="1" u="sng" dirty="0">
                <a:solidFill>
                  <a:srgbClr val="CC0000"/>
                </a:solidFill>
                <a:effectLst>
                  <a:outerShdw blurRad="38100" dist="38100" dir="2700000" algn="tl">
                    <a:srgbClr val="C0C0C0"/>
                  </a:outerShdw>
                </a:effectLst>
              </a:rPr>
              <a:t> </a:t>
            </a:r>
            <a:endParaRPr lang="en-US" i="1" u="sng" dirty="0">
              <a:solidFill>
                <a:srgbClr val="CC0000"/>
              </a:solidFill>
              <a:effectLst>
                <a:outerShdw blurRad="38100" dist="38100" dir="2700000" algn="tl">
                  <a:srgbClr val="C0C0C0"/>
                </a:outerShdw>
              </a:effectLst>
              <a:cs typeface="Times New Roman" charset="0"/>
            </a:endParaRPr>
          </a:p>
        </p:txBody>
      </p:sp>
      <p:sp>
        <p:nvSpPr>
          <p:cNvPr id="91139"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1141" name="Text Box 1029"/>
          <p:cNvSpPr txBox="1">
            <a:spLocks noChangeArrowheads="1"/>
          </p:cNvSpPr>
          <p:nvPr/>
        </p:nvSpPr>
        <p:spPr bwMode="auto">
          <a:xfrm>
            <a:off x="295275" y="1120775"/>
            <a:ext cx="4271963" cy="5481638"/>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F.   </a:t>
            </a:r>
            <a:r>
              <a:rPr lang="en-US" sz="2600" b="1" i="1" u="sng">
                <a:solidFill>
                  <a:srgbClr val="CC0000"/>
                </a:solidFill>
                <a:effectLst>
                  <a:outerShdw blurRad="38100" dist="38100" dir="2700000" algn="tl">
                    <a:srgbClr val="C0C0C0"/>
                  </a:outerShdw>
                </a:effectLst>
              </a:rPr>
              <a:t>Acts 12:25-13:3</a:t>
            </a:r>
            <a:endParaRPr lang="en-US" i="1">
              <a:effectLst>
                <a:outerShdw blurRad="38100" dist="38100" dir="2700000" algn="tl">
                  <a:srgbClr val="C0C0C0"/>
                </a:outerShdw>
              </a:effectLst>
            </a:endParaRPr>
          </a:p>
          <a:p>
            <a:pPr>
              <a:buFont typeface="Wingdings" pitchFamily="2" charset="2"/>
              <a:buNone/>
            </a:pPr>
            <a:endParaRPr lang="en-US" sz="16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Retuned to Antioch after delivering contribution.</a:t>
            </a: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 Completed the Mission</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Taught His Family</a:t>
            </a:r>
            <a:r>
              <a:rPr lang="en-US" b="1" i="1">
                <a:solidFill>
                  <a:srgbClr val="CC0000"/>
                </a:solidFill>
                <a:effectLst>
                  <a:outerShdw blurRad="38100" dist="38100" dir="2700000" algn="tl">
                    <a:srgbClr val="C0C0C0"/>
                  </a:outerShdw>
                </a:effectLst>
              </a:rPr>
              <a:t> </a:t>
            </a:r>
          </a:p>
          <a:p>
            <a:pPr lvl="3" indent="-233363">
              <a:buFontTx/>
              <a:buChar char="•"/>
            </a:pPr>
            <a:r>
              <a:rPr lang="en-US" sz="2200" i="1">
                <a:solidFill>
                  <a:srgbClr val="CC0000"/>
                </a:solidFill>
                <a:effectLst>
                  <a:outerShdw blurRad="38100" dist="38100" dir="2700000" algn="tl">
                    <a:srgbClr val="C0C0C0"/>
                  </a:outerShdw>
                </a:effectLst>
              </a:rPr>
              <a:t>Col 4:10</a:t>
            </a:r>
            <a:r>
              <a:rPr lang="en-US" sz="2200" i="1">
                <a:effectLst>
                  <a:outerShdw blurRad="38100" dist="38100" dir="2700000" algn="tl">
                    <a:srgbClr val="C0C0C0"/>
                  </a:outerShdw>
                </a:effectLst>
              </a:rPr>
              <a:t> - Cousin</a:t>
            </a:r>
            <a:r>
              <a:rPr lang="en-US" sz="2200" i="1">
                <a:solidFill>
                  <a:srgbClr val="006699"/>
                </a:solidFill>
                <a:effectLst>
                  <a:outerShdw blurRad="38100" dist="38100" dir="2700000" algn="tl">
                    <a:srgbClr val="C0C0C0"/>
                  </a:outerShdw>
                </a:effectLst>
              </a:rPr>
              <a:t> </a:t>
            </a:r>
            <a:endParaRPr lang="en-US" sz="2200" i="1">
              <a:effectLst>
                <a:outerShdw blurRad="38100" dist="38100" dir="2700000" algn="tl">
                  <a:srgbClr val="C0C0C0"/>
                </a:outerShdw>
              </a:effectLst>
            </a:endParaRPr>
          </a:p>
          <a:p>
            <a:pPr marL="912813" lvl="2" indent="-277813">
              <a:buFont typeface="Wingdings" pitchFamily="2" charset="2"/>
              <a:buChar char="ü"/>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Brought Help &amp; taught the Young in Faith!</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Useable &amp; Obedient to God!!</a:t>
            </a:r>
            <a:endParaRPr lang="en-US" sz="1000" b="1" i="1">
              <a:solidFill>
                <a:schemeClr val="accent2"/>
              </a:solidFill>
              <a:effectLst>
                <a:outerShdw blurRad="38100" dist="38100" dir="2700000" algn="tl">
                  <a:srgbClr val="C0C0C0"/>
                </a:outerShdw>
              </a:effectLst>
            </a:endParaRPr>
          </a:p>
        </p:txBody>
      </p:sp>
      <p:sp>
        <p:nvSpPr>
          <p:cNvPr id="91143" name="Text Box 1031"/>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ChangeArrowheads="1"/>
          </p:cNvSpPr>
          <p:nvPr/>
        </p:nvSpPr>
        <p:spPr bwMode="auto">
          <a:xfrm>
            <a:off x="4881563" y="1065213"/>
            <a:ext cx="4032250" cy="5386090"/>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1000" b="1" i="1" u="sng" dirty="0">
              <a:solidFill>
                <a:srgbClr val="CC0000"/>
              </a:solidFill>
              <a:effectLst>
                <a:outerShdw blurRad="38100" dist="38100" dir="2700000" algn="tl">
                  <a:srgbClr val="C0C0C0"/>
                </a:outerShdw>
              </a:effectLst>
              <a:cs typeface="Times New Roman" charset="0"/>
            </a:endParaRPr>
          </a:p>
          <a:p>
            <a:pPr eaLnBrk="0" hangingPunct="0"/>
            <a:r>
              <a:rPr lang="en-US" sz="2200" i="1" baseline="30000" dirty="0">
                <a:effectLst>
                  <a:outerShdw blurRad="38100" dist="38100" dir="2700000" algn="tl">
                    <a:srgbClr val="C0C0C0"/>
                  </a:outerShdw>
                </a:effectLst>
                <a:cs typeface="Times New Roman" charset="0"/>
              </a:rPr>
              <a:t>43</a:t>
            </a:r>
            <a:r>
              <a:rPr lang="en-US" sz="2200" i="1" dirty="0">
                <a:effectLst>
                  <a:outerShdw blurRad="38100" dist="38100" dir="2700000" algn="tl">
                    <a:srgbClr val="C0C0C0"/>
                  </a:outerShdw>
                </a:effectLst>
                <a:cs typeface="Times New Roman" charset="0"/>
              </a:rPr>
              <a:t>  Now when the meeting of the synagogue had broken up, many of the Jews and of the God-fearing proselytes followed Paul and Barnabas, who, speaking to them, were urging them to continue in the grace of God. </a:t>
            </a:r>
            <a:r>
              <a:rPr lang="en-US" sz="2200" i="1" baseline="30000" dirty="0">
                <a:effectLst>
                  <a:outerShdw blurRad="38100" dist="38100" dir="2700000" algn="tl">
                    <a:srgbClr val="C0C0C0"/>
                  </a:outerShdw>
                </a:effectLst>
                <a:cs typeface="Times New Roman" charset="0"/>
              </a:rPr>
              <a:t>46</a:t>
            </a:r>
            <a:r>
              <a:rPr lang="en-US" sz="2200" i="1" dirty="0">
                <a:effectLst>
                  <a:outerShdw blurRad="38100" dist="38100" dir="2700000" algn="tl">
                    <a:srgbClr val="C0C0C0"/>
                  </a:outerShdw>
                </a:effectLst>
                <a:cs typeface="Times New Roman" charset="0"/>
              </a:rPr>
              <a:t> And Paul and Barnabas spoke boldly and said, “It was necessary the word of God should be spoken to you first; since you repudiate it, and judge yourselves unworthy of eternal life, behold, we are turning to the Gentiles</a:t>
            </a:r>
          </a:p>
        </p:txBody>
      </p:sp>
      <p:sp>
        <p:nvSpPr>
          <p:cNvPr id="93187"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3189" name="Text Box 1029"/>
          <p:cNvSpPr txBox="1">
            <a:spLocks noChangeArrowheads="1"/>
          </p:cNvSpPr>
          <p:nvPr/>
        </p:nvSpPr>
        <p:spPr bwMode="auto">
          <a:xfrm>
            <a:off x="295275" y="1120775"/>
            <a:ext cx="4461283" cy="1969770"/>
          </a:xfrm>
          <a:prstGeom prst="rect">
            <a:avLst/>
          </a:prstGeom>
          <a:noFill/>
          <a:ln w="9525">
            <a:noFill/>
            <a:miter lim="800000"/>
            <a:headEnd/>
            <a:tailEnd/>
          </a:ln>
          <a:effectLst/>
        </p:spPr>
        <p:txBody>
          <a:bodyPr wrap="square">
            <a:spAutoFit/>
          </a:bodyPr>
          <a:lstStyle/>
          <a:p>
            <a:pPr>
              <a:buFont typeface="Wingdings" pitchFamily="2" charset="2"/>
              <a:buNone/>
            </a:pPr>
            <a:r>
              <a:rPr lang="en-US" sz="2600" b="1" i="1" dirty="0">
                <a:effectLst>
                  <a:outerShdw blurRad="38100" dist="38100" dir="2700000" algn="tl">
                    <a:srgbClr val="C0C0C0"/>
                  </a:outerShdw>
                </a:effectLst>
              </a:rPr>
              <a:t>G.   </a:t>
            </a:r>
            <a:r>
              <a:rPr lang="en-US" sz="2600" b="1" i="1" u="sng" dirty="0">
                <a:solidFill>
                  <a:srgbClr val="CC0000"/>
                </a:solidFill>
                <a:effectLst>
                  <a:outerShdw blurRad="38100" dist="38100" dir="2700000" algn="tl">
                    <a:srgbClr val="C0C0C0"/>
                  </a:outerShdw>
                </a:effectLst>
              </a:rPr>
              <a:t>Acts 13:43, 46</a:t>
            </a:r>
            <a:endParaRPr lang="en-US" i="1" dirty="0">
              <a:effectLst>
                <a:outerShdw blurRad="38100" dist="38100" dir="2700000" algn="tl">
                  <a:srgbClr val="C0C0C0"/>
                </a:outerShdw>
              </a:effectLst>
            </a:endParaRPr>
          </a:p>
          <a:p>
            <a:pPr>
              <a:buFont typeface="Wingdings" pitchFamily="2" charset="2"/>
              <a:buNone/>
            </a:pPr>
            <a:endParaRPr lang="en-US" sz="14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On the 1st Teaching Journey in Antioch Pisidia</a:t>
            </a:r>
          </a:p>
          <a:p>
            <a:pPr marL="912813" lvl="2" indent="-277813">
              <a:buFontTx/>
              <a:buChar char="•"/>
            </a:pPr>
            <a:endParaRPr lang="en-US" sz="1400" i="1" dirty="0">
              <a:effectLst>
                <a:outerShdw blurRad="38100" dist="38100" dir="2700000" algn="tl">
                  <a:srgbClr val="C0C0C0"/>
                </a:outerShdw>
              </a:effectLst>
            </a:endParaRPr>
          </a:p>
        </p:txBody>
      </p:sp>
      <p:sp>
        <p:nvSpPr>
          <p:cNvPr id="93192"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44488" y="322263"/>
            <a:ext cx="8516937" cy="4862870"/>
          </a:xfrm>
          <a:prstGeom prst="rect">
            <a:avLst/>
          </a:prstGeom>
          <a:noFill/>
          <a:ln w="9525">
            <a:noFill/>
            <a:miter lim="800000"/>
            <a:headEnd/>
            <a:tailEnd/>
          </a:ln>
          <a:effectLst/>
        </p:spPr>
        <p:txBody>
          <a:bodyPr>
            <a:spAutoFit/>
          </a:bodyPr>
          <a:lstStyle/>
          <a:p>
            <a:pPr marL="515938" indent="-515938"/>
            <a:r>
              <a:rPr lang="en-US" sz="2800" b="1" u="sng" dirty="0">
                <a:effectLst>
                  <a:outerShdw blurRad="38100" dist="38100" dir="2700000" algn="tl">
                    <a:srgbClr val="C0C0C0"/>
                  </a:outerShdw>
                </a:effectLst>
              </a:rPr>
              <a:t>INTRODUCTION:</a:t>
            </a:r>
          </a:p>
          <a:p>
            <a:pPr marL="515938" indent="-515938"/>
            <a:endParaRPr lang="en-US" sz="1600" dirty="0">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1. The Bible is a </a:t>
            </a:r>
            <a:r>
              <a:rPr lang="en-US" sz="2600" u="sng" dirty="0">
                <a:effectLst>
                  <a:outerShdw blurRad="38100" dist="38100" dir="2700000" algn="tl">
                    <a:srgbClr val="C0C0C0"/>
                  </a:outerShdw>
                </a:effectLst>
              </a:rPr>
              <a:t>Perfect guide</a:t>
            </a:r>
            <a:r>
              <a:rPr lang="en-US" sz="2600" dirty="0">
                <a:effectLst>
                  <a:outerShdw blurRad="38100" dist="38100" dir="2700000" algn="tl">
                    <a:srgbClr val="C0C0C0"/>
                  </a:outerShdw>
                </a:effectLst>
              </a:rPr>
              <a:t> for making one acceptable before God!</a:t>
            </a:r>
          </a:p>
          <a:p>
            <a:pPr marL="1084263" lvl="1" indent="-401638"/>
            <a:endParaRPr lang="en-US" sz="800" i="1" dirty="0">
              <a:solidFill>
                <a:srgbClr val="003399"/>
              </a:solidFill>
              <a:effectLst>
                <a:outerShdw blurRad="38100" dist="38100" dir="2700000" algn="tl">
                  <a:srgbClr val="C0C0C0"/>
                </a:outerShdw>
              </a:effectLst>
            </a:endParaRPr>
          </a:p>
          <a:p>
            <a:pPr marL="1084263" lvl="1" indent="-401638"/>
            <a:r>
              <a:rPr lang="en-US" sz="2000" i="1" dirty="0" smtClean="0">
                <a:solidFill>
                  <a:srgbClr val="003399"/>
                </a:solidFill>
                <a:effectLst>
                  <a:outerShdw blurRad="38100" dist="38100" dir="2700000" algn="tl">
                    <a:srgbClr val="C0C0C0"/>
                  </a:outerShdw>
                </a:effectLst>
              </a:rPr>
              <a:t>a.  It has extremely clear instructions/commands!</a:t>
            </a:r>
          </a:p>
          <a:p>
            <a:pPr marL="1084263" lvl="1" indent="-401638"/>
            <a:r>
              <a:rPr lang="en-US" sz="2000" i="1" dirty="0" smtClean="0">
                <a:solidFill>
                  <a:srgbClr val="003399"/>
                </a:solidFill>
                <a:effectLst>
                  <a:outerShdw blurRad="38100" dist="38100" dir="2700000" algn="tl">
                    <a:srgbClr val="C0C0C0"/>
                  </a:outerShdw>
                </a:effectLst>
              </a:rPr>
              <a:t>b.  The Bible is written on a level so that anyone can understand it.  </a:t>
            </a:r>
          </a:p>
          <a:p>
            <a:pPr marL="1084263" lvl="1" indent="-401638"/>
            <a:r>
              <a:rPr lang="en-US" sz="2000" i="1" dirty="0" smtClean="0">
                <a:solidFill>
                  <a:srgbClr val="003399"/>
                </a:solidFill>
                <a:effectLst>
                  <a:outerShdw blurRad="38100" dist="38100" dir="2700000" algn="tl">
                    <a:srgbClr val="C0C0C0"/>
                  </a:outerShdw>
                </a:effectLst>
              </a:rPr>
              <a:t>c.  Its instructions for Godliness are very comprehendible.</a:t>
            </a:r>
          </a:p>
          <a:p>
            <a:pPr marL="1084263" lvl="1" indent="-401638"/>
            <a:endParaRPr lang="en-US" sz="2000" i="1" dirty="0">
              <a:solidFill>
                <a:srgbClr val="006699"/>
              </a:solidFill>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2.  Another one of the fantastic teaching characteristic of the Bible are the </a:t>
            </a:r>
            <a:r>
              <a:rPr lang="en-US" sz="2600" dirty="0" smtClean="0">
                <a:effectLst>
                  <a:outerShdw blurRad="38100" dist="38100" dir="2700000" algn="tl">
                    <a:srgbClr val="C0C0C0"/>
                  </a:outerShdw>
                </a:effectLst>
              </a:rPr>
              <a:t>numerous </a:t>
            </a:r>
            <a:r>
              <a:rPr lang="en-US" sz="2600" u="sng" dirty="0" smtClean="0">
                <a:effectLst>
                  <a:outerShdw blurRad="38100" dist="38100" dir="2700000" algn="tl">
                    <a:srgbClr val="C0C0C0"/>
                  </a:outerShdw>
                </a:effectLst>
              </a:rPr>
              <a:t>Examples</a:t>
            </a:r>
            <a:r>
              <a:rPr lang="en-US" sz="2600" dirty="0">
                <a:effectLst>
                  <a:outerShdw blurRad="38100" dist="38100" dir="2700000" algn="tl">
                    <a:srgbClr val="C0C0C0"/>
                  </a:outerShdw>
                </a:effectLst>
              </a:rPr>
              <a:t>!!</a:t>
            </a:r>
          </a:p>
          <a:p>
            <a:pPr marL="1084263" lvl="1" indent="-401638"/>
            <a:endParaRPr lang="en-US" sz="800" i="1" dirty="0">
              <a:solidFill>
                <a:srgbClr val="003399"/>
              </a:solidFill>
              <a:effectLst>
                <a:outerShdw blurRad="38100" dist="38100" dir="2700000" algn="tl">
                  <a:srgbClr val="C0C0C0"/>
                </a:outerShdw>
              </a:effectLst>
            </a:endParaRPr>
          </a:p>
          <a:p>
            <a:pPr marL="1084263" lvl="1" indent="-401638"/>
            <a:r>
              <a:rPr lang="en-US" sz="2200" i="1" dirty="0">
                <a:solidFill>
                  <a:srgbClr val="003399"/>
                </a:solidFill>
                <a:effectLst>
                  <a:outerShdw blurRad="38100" dist="38100" dir="2700000" algn="tl">
                    <a:srgbClr val="C0C0C0"/>
                  </a:outerShdw>
                </a:effectLst>
              </a:rPr>
              <a:t>a.  Many Examples of what NOT to be Like!</a:t>
            </a:r>
          </a:p>
          <a:p>
            <a:pPr marL="1084263" lvl="1" indent="-401638"/>
            <a:r>
              <a:rPr lang="en-US" sz="2200" i="1" dirty="0">
                <a:solidFill>
                  <a:srgbClr val="003399"/>
                </a:solidFill>
                <a:effectLst>
                  <a:outerShdw blurRad="38100" dist="38100" dir="2700000" algn="tl">
                    <a:srgbClr val="C0C0C0"/>
                  </a:outerShdw>
                </a:effectLst>
              </a:rPr>
              <a:t>b.  Many Example of what TO be Like!</a:t>
            </a:r>
          </a:p>
          <a:p>
            <a:pPr marL="515938" indent="-515938"/>
            <a:endParaRPr lang="en-US" sz="2200" b="1" i="1" dirty="0">
              <a:solidFill>
                <a:srgbClr val="003399"/>
              </a:solidFill>
              <a:effectLst>
                <a:outerShdw blurRad="38100" dist="38100" dir="2700000" algn="tl">
                  <a:srgbClr val="C0C0C0"/>
                </a:outerShdw>
              </a:effectLst>
            </a:endParaRPr>
          </a:p>
        </p:txBody>
      </p:sp>
      <p:sp>
        <p:nvSpPr>
          <p:cNvPr id="12697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ChangeArrowheads="1"/>
          </p:cNvSpPr>
          <p:nvPr/>
        </p:nvSpPr>
        <p:spPr bwMode="auto">
          <a:xfrm>
            <a:off x="4881563" y="1065213"/>
            <a:ext cx="4032250" cy="5386090"/>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1000" b="1" i="1" u="sng" dirty="0">
              <a:solidFill>
                <a:srgbClr val="CC0000"/>
              </a:solidFill>
              <a:effectLst>
                <a:outerShdw blurRad="38100" dist="38100" dir="2700000" algn="tl">
                  <a:srgbClr val="C0C0C0"/>
                </a:outerShdw>
              </a:effectLst>
              <a:cs typeface="Times New Roman" charset="0"/>
            </a:endParaRPr>
          </a:p>
          <a:p>
            <a:pPr eaLnBrk="0" hangingPunct="0"/>
            <a:r>
              <a:rPr lang="en-US" sz="2200" i="1" baseline="30000" dirty="0">
                <a:effectLst>
                  <a:outerShdw blurRad="38100" dist="38100" dir="2700000" algn="tl">
                    <a:srgbClr val="C0C0C0"/>
                  </a:outerShdw>
                </a:effectLst>
                <a:cs typeface="Times New Roman" charset="0"/>
              </a:rPr>
              <a:t>43</a:t>
            </a:r>
            <a:r>
              <a:rPr lang="en-US" sz="2200" i="1" dirty="0">
                <a:effectLst>
                  <a:outerShdw blurRad="38100" dist="38100" dir="2700000" algn="tl">
                    <a:srgbClr val="C0C0C0"/>
                  </a:outerShdw>
                </a:effectLst>
                <a:cs typeface="Times New Roman" charset="0"/>
              </a:rPr>
              <a:t>  Now when the meeting of the synagogue had broken up, many of the Jews and of the God-fearing proselytes </a:t>
            </a:r>
            <a:r>
              <a:rPr lang="en-US" sz="2200" i="1" u="sng" dirty="0">
                <a:solidFill>
                  <a:schemeClr val="accent2"/>
                </a:solidFill>
                <a:effectLst>
                  <a:outerShdw blurRad="38100" dist="38100" dir="2700000" algn="tl">
                    <a:srgbClr val="C0C0C0"/>
                  </a:outerShdw>
                </a:effectLst>
                <a:cs typeface="Times New Roman" charset="0"/>
              </a:rPr>
              <a:t>followed Paul and Barnabas</a:t>
            </a:r>
            <a:r>
              <a:rPr lang="en-US" sz="2200" i="1" dirty="0">
                <a:effectLst>
                  <a:outerShdw blurRad="38100" dist="38100" dir="2700000" algn="tl">
                    <a:srgbClr val="C0C0C0"/>
                  </a:outerShdw>
                </a:effectLst>
                <a:cs typeface="Times New Roman" charset="0"/>
              </a:rPr>
              <a:t>, who, speaking to them, were urging them to continue in the grace of God. </a:t>
            </a:r>
            <a:r>
              <a:rPr lang="en-US" sz="2200" i="1" baseline="30000" dirty="0">
                <a:effectLst>
                  <a:outerShdw blurRad="38100" dist="38100" dir="2700000" algn="tl">
                    <a:srgbClr val="C0C0C0"/>
                  </a:outerShdw>
                </a:effectLst>
                <a:cs typeface="Times New Roman" charset="0"/>
              </a:rPr>
              <a:t>46</a:t>
            </a:r>
            <a:r>
              <a:rPr lang="en-US" sz="2200" i="1" dirty="0">
                <a:effectLst>
                  <a:outerShdw blurRad="38100" dist="38100" dir="2700000" algn="tl">
                    <a:srgbClr val="C0C0C0"/>
                  </a:outerShdw>
                </a:effectLst>
                <a:cs typeface="Times New Roman" charset="0"/>
              </a:rPr>
              <a:t> And Paul and Barnabas spoke boldly and said, “It was necessary the word of God should be spoken to you first; since you repudiate it, and judge yourselves unworthy of eternal life, behold, we are turning to the Gentiles</a:t>
            </a:r>
          </a:p>
        </p:txBody>
      </p:sp>
      <p:sp>
        <p:nvSpPr>
          <p:cNvPr id="93187"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3189" name="Text Box 1029"/>
          <p:cNvSpPr txBox="1">
            <a:spLocks noChangeArrowheads="1"/>
          </p:cNvSpPr>
          <p:nvPr/>
        </p:nvSpPr>
        <p:spPr bwMode="auto">
          <a:xfrm>
            <a:off x="295275" y="1120775"/>
            <a:ext cx="4461283" cy="4431983"/>
          </a:xfrm>
          <a:prstGeom prst="rect">
            <a:avLst/>
          </a:prstGeom>
          <a:noFill/>
          <a:ln w="9525">
            <a:noFill/>
            <a:miter lim="800000"/>
            <a:headEnd/>
            <a:tailEnd/>
          </a:ln>
          <a:effectLst/>
        </p:spPr>
        <p:txBody>
          <a:bodyPr wrap="square">
            <a:spAutoFit/>
          </a:bodyPr>
          <a:lstStyle/>
          <a:p>
            <a:pPr>
              <a:buFont typeface="Wingdings" pitchFamily="2" charset="2"/>
              <a:buNone/>
            </a:pPr>
            <a:r>
              <a:rPr lang="en-US" sz="2600" b="1" i="1" dirty="0">
                <a:effectLst>
                  <a:outerShdw blurRad="38100" dist="38100" dir="2700000" algn="tl">
                    <a:srgbClr val="C0C0C0"/>
                  </a:outerShdw>
                </a:effectLst>
              </a:rPr>
              <a:t>G.   </a:t>
            </a:r>
            <a:r>
              <a:rPr lang="en-US" sz="2600" b="1" i="1" u="sng" dirty="0">
                <a:solidFill>
                  <a:srgbClr val="CC0000"/>
                </a:solidFill>
                <a:effectLst>
                  <a:outerShdw blurRad="38100" dist="38100" dir="2700000" algn="tl">
                    <a:srgbClr val="C0C0C0"/>
                  </a:outerShdw>
                </a:effectLst>
              </a:rPr>
              <a:t>Acts 13:43, 46</a:t>
            </a:r>
            <a:endParaRPr lang="en-US" i="1" dirty="0">
              <a:effectLst>
                <a:outerShdw blurRad="38100" dist="38100" dir="2700000" algn="tl">
                  <a:srgbClr val="C0C0C0"/>
                </a:outerShdw>
              </a:effectLst>
            </a:endParaRPr>
          </a:p>
          <a:p>
            <a:pPr>
              <a:buFont typeface="Wingdings" pitchFamily="2" charset="2"/>
              <a:buNone/>
            </a:pPr>
            <a:endParaRPr lang="en-US" sz="14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On the 1st Teaching Journey in Antioch Pisidia</a:t>
            </a:r>
          </a:p>
          <a:p>
            <a:pPr marL="912813" lvl="2" indent="-277813">
              <a:buFontTx/>
              <a:buChar char="•"/>
            </a:pPr>
            <a:endParaRPr lang="en-US" sz="14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marL="225425" lvl="1">
              <a:buFont typeface="Wingdings" pitchFamily="2" charset="2"/>
              <a:buNone/>
            </a:pPr>
            <a:endParaRPr lang="en-US" sz="10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HUMBLE!!</a:t>
            </a:r>
          </a:p>
          <a:p>
            <a:pPr marL="225425" lvl="1">
              <a:buFont typeface="Wingdings" pitchFamily="2" charset="2"/>
              <a:buNone/>
            </a:pPr>
            <a:r>
              <a:rPr lang="en-US" sz="600" i="1" dirty="0">
                <a:solidFill>
                  <a:srgbClr val="006699"/>
                </a:solidFill>
                <a:effectLst>
                  <a:outerShdw blurRad="38100" dist="38100" dir="2700000" algn="tl">
                    <a:srgbClr val="C0C0C0"/>
                  </a:outerShdw>
                </a:effectLst>
              </a:rPr>
              <a:t> </a:t>
            </a:r>
          </a:p>
          <a:p>
            <a:pPr marL="1141413" lvl="3" indent="-227013">
              <a:buFontTx/>
              <a:buChar char="•"/>
            </a:pPr>
            <a:r>
              <a:rPr lang="en-US" sz="2200" i="1" dirty="0">
                <a:effectLst>
                  <a:outerShdw blurRad="38100" dist="38100" dir="2700000" algn="tl">
                    <a:srgbClr val="C0C0C0"/>
                  </a:outerShdw>
                </a:effectLst>
              </a:rPr>
              <a:t>Paul was </a:t>
            </a:r>
            <a:r>
              <a:rPr lang="en-US" sz="2200" i="1" dirty="0" smtClean="0">
                <a:effectLst>
                  <a:outerShdw blurRad="38100" dist="38100" dir="2700000" algn="tl">
                    <a:srgbClr val="C0C0C0"/>
                  </a:outerShdw>
                </a:effectLst>
              </a:rPr>
              <a:t>leading-he’s </a:t>
            </a:r>
            <a:r>
              <a:rPr lang="en-US" sz="2200" i="1" dirty="0">
                <a:effectLst>
                  <a:outerShdw blurRad="38100" dist="38100" dir="2700000" algn="tl">
                    <a:srgbClr val="C0C0C0"/>
                  </a:outerShdw>
                </a:effectLst>
              </a:rPr>
              <a:t>a “chosen instrument” to the Gentiles! </a:t>
            </a:r>
            <a:r>
              <a:rPr lang="en-US" sz="2200" i="1" dirty="0">
                <a:solidFill>
                  <a:srgbClr val="CC0000"/>
                </a:solidFill>
                <a:effectLst>
                  <a:outerShdw blurRad="38100" dist="38100" dir="2700000" algn="tl">
                    <a:srgbClr val="C0C0C0"/>
                  </a:outerShdw>
                </a:effectLst>
              </a:rPr>
              <a:t>Acts 9:15</a:t>
            </a:r>
          </a:p>
          <a:p>
            <a:pPr marL="1141413" lvl="3" indent="-227013">
              <a:buFontTx/>
              <a:buChar char="•"/>
            </a:pPr>
            <a:endParaRPr lang="en-US" sz="800" i="1" dirty="0">
              <a:solidFill>
                <a:srgbClr val="CC0000"/>
              </a:solidFill>
              <a:effectLst>
                <a:outerShdw blurRad="38100" dist="38100" dir="2700000" algn="tl">
                  <a:srgbClr val="C0C0C0"/>
                </a:outerShdw>
              </a:effectLst>
            </a:endParaRPr>
          </a:p>
          <a:p>
            <a:pPr marL="1141413" lvl="3" indent="-227013">
              <a:buFontTx/>
              <a:buChar char="•"/>
            </a:pPr>
            <a:r>
              <a:rPr lang="en-US" sz="2200" i="1" dirty="0">
                <a:effectLst>
                  <a:outerShdw blurRad="38100" dist="38100" dir="2700000" algn="tl">
                    <a:srgbClr val="C0C0C0"/>
                  </a:outerShdw>
                </a:effectLst>
              </a:rPr>
              <a:t>Barnabas </a:t>
            </a:r>
            <a:r>
              <a:rPr lang="en-US" sz="2200" i="1" u="sng" dirty="0">
                <a:effectLst>
                  <a:outerShdw blurRad="38100" dist="38100" dir="2700000" algn="tl">
                    <a:srgbClr val="C0C0C0"/>
                  </a:outerShdw>
                </a:effectLst>
              </a:rPr>
              <a:t>now</a:t>
            </a:r>
            <a:r>
              <a:rPr lang="en-US" sz="2200" i="1" dirty="0">
                <a:effectLst>
                  <a:outerShdw blurRad="38100" dist="38100" dir="2700000" algn="tl">
                    <a:srgbClr val="C0C0C0"/>
                  </a:outerShdw>
                </a:effectLst>
              </a:rPr>
              <a:t> </a:t>
            </a:r>
            <a:r>
              <a:rPr lang="en-US" sz="2200" i="1" dirty="0" smtClean="0">
                <a:effectLst>
                  <a:outerShdw blurRad="38100" dist="38100" dir="2700000" algn="tl">
                    <a:srgbClr val="C0C0C0"/>
                  </a:outerShdw>
                </a:effectLst>
              </a:rPr>
              <a:t>supports </a:t>
            </a:r>
            <a:r>
              <a:rPr lang="en-US" sz="2200" i="1" dirty="0" smtClean="0">
                <a:solidFill>
                  <a:srgbClr val="CC0000"/>
                </a:solidFill>
                <a:effectLst>
                  <a:outerShdw blurRad="38100" dist="38100" dir="2700000" algn="tl">
                    <a:srgbClr val="C0C0C0"/>
                  </a:outerShdw>
                </a:effectLst>
              </a:rPr>
              <a:t>v13</a:t>
            </a:r>
            <a:r>
              <a:rPr lang="en-US" sz="2200" i="1" dirty="0" smtClean="0">
                <a:effectLst>
                  <a:outerShdw blurRad="38100" dist="38100" dir="2700000" algn="tl">
                    <a:srgbClr val="C0C0C0"/>
                  </a:outerShdw>
                </a:effectLst>
              </a:rPr>
              <a:t> </a:t>
            </a:r>
            <a:endParaRPr lang="en-US" sz="2200" i="1" dirty="0">
              <a:effectLst>
                <a:outerShdw blurRad="38100" dist="38100" dir="2700000" algn="tl">
                  <a:srgbClr val="C0C0C0"/>
                </a:outerShdw>
              </a:effectLst>
            </a:endParaRPr>
          </a:p>
        </p:txBody>
      </p:sp>
      <p:sp>
        <p:nvSpPr>
          <p:cNvPr id="93192"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ChangeArrowheads="1"/>
          </p:cNvSpPr>
          <p:nvPr/>
        </p:nvSpPr>
        <p:spPr bwMode="auto">
          <a:xfrm>
            <a:off x="4881563" y="1065213"/>
            <a:ext cx="4032250" cy="5330825"/>
          </a:xfrm>
          <a:prstGeom prst="rect">
            <a:avLst/>
          </a:prstGeom>
          <a:noFill/>
          <a:ln w="9525">
            <a:noFill/>
            <a:miter lim="800000"/>
            <a:headEnd/>
            <a:tailEnd/>
          </a:ln>
          <a:effectLst/>
        </p:spPr>
        <p:txBody>
          <a:bodyPr>
            <a:spAutoFit/>
          </a:bodyPr>
          <a:lstStyle/>
          <a:p>
            <a:r>
              <a:rPr lang="en-US" sz="2600" b="1" i="1" u="sng" dirty="0">
                <a:solidFill>
                  <a:srgbClr val="CC0000"/>
                </a:solidFill>
                <a:effectLst>
                  <a:outerShdw blurRad="38100" dist="38100" dir="2700000" algn="tl">
                    <a:srgbClr val="C0C0C0"/>
                  </a:outerShdw>
                </a:effectLst>
              </a:rPr>
              <a:t>Text…</a:t>
            </a:r>
          </a:p>
          <a:p>
            <a:pPr eaLnBrk="0" hangingPunct="0"/>
            <a:endParaRPr lang="en-US" sz="1000" b="1" i="1" u="sng" dirty="0">
              <a:solidFill>
                <a:srgbClr val="CC0000"/>
              </a:solidFill>
              <a:effectLst>
                <a:outerShdw blurRad="38100" dist="38100" dir="2700000" algn="tl">
                  <a:srgbClr val="C0C0C0"/>
                </a:outerShdw>
              </a:effectLst>
              <a:cs typeface="Times New Roman" charset="0"/>
            </a:endParaRPr>
          </a:p>
          <a:p>
            <a:pPr eaLnBrk="0" hangingPunct="0"/>
            <a:r>
              <a:rPr lang="en-US" sz="2200" i="1" baseline="30000" dirty="0">
                <a:effectLst>
                  <a:outerShdw blurRad="38100" dist="38100" dir="2700000" algn="tl">
                    <a:srgbClr val="C0C0C0"/>
                  </a:outerShdw>
                </a:effectLst>
                <a:cs typeface="Times New Roman" charset="0"/>
              </a:rPr>
              <a:t>43</a:t>
            </a:r>
            <a:r>
              <a:rPr lang="en-US" sz="2200" i="1" dirty="0">
                <a:effectLst>
                  <a:outerShdw blurRad="38100" dist="38100" dir="2700000" algn="tl">
                    <a:srgbClr val="C0C0C0"/>
                  </a:outerShdw>
                </a:effectLst>
                <a:cs typeface="Times New Roman" charset="0"/>
              </a:rPr>
              <a:t>  Now when the meeting of the synagogue had broken up, many of the Jews and of the God-fearing proselytes followed Paul and Barnabas, who, speaking to them, were urging them to continue in the grace of God. </a:t>
            </a:r>
            <a:r>
              <a:rPr lang="en-US" sz="2200" i="1" baseline="30000" dirty="0">
                <a:effectLst>
                  <a:outerShdw blurRad="38100" dist="38100" dir="2700000" algn="tl">
                    <a:srgbClr val="C0C0C0"/>
                  </a:outerShdw>
                </a:effectLst>
                <a:cs typeface="Times New Roman" charset="0"/>
              </a:rPr>
              <a:t>46</a:t>
            </a:r>
            <a:r>
              <a:rPr lang="en-US" sz="2200" i="1" dirty="0">
                <a:effectLst>
                  <a:outerShdw blurRad="38100" dist="38100" dir="2700000" algn="tl">
                    <a:srgbClr val="C0C0C0"/>
                  </a:outerShdw>
                </a:effectLst>
                <a:cs typeface="Times New Roman" charset="0"/>
              </a:rPr>
              <a:t> </a:t>
            </a:r>
            <a:r>
              <a:rPr lang="en-US" sz="2200" i="1" u="sng" dirty="0">
                <a:solidFill>
                  <a:schemeClr val="accent2"/>
                </a:solidFill>
                <a:effectLst>
                  <a:outerShdw blurRad="38100" dist="38100" dir="2700000" algn="tl">
                    <a:srgbClr val="C0C0C0"/>
                  </a:outerShdw>
                </a:effectLst>
                <a:cs typeface="Times New Roman" charset="0"/>
              </a:rPr>
              <a:t>And Paul and Barnabas spoke boldly</a:t>
            </a:r>
            <a:r>
              <a:rPr lang="en-US" sz="2200" i="1" dirty="0">
                <a:effectLst>
                  <a:outerShdw blurRad="38100" dist="38100" dir="2700000" algn="tl">
                    <a:srgbClr val="C0C0C0"/>
                  </a:outerShdw>
                </a:effectLst>
                <a:cs typeface="Times New Roman" charset="0"/>
              </a:rPr>
              <a:t> and said, “It was necessary the word of God should be spoken to you first; since you repudiate it, and judge yourselves unworthy of eternal life, behold, we are turning to the Gentiles</a:t>
            </a:r>
          </a:p>
        </p:txBody>
      </p:sp>
      <p:sp>
        <p:nvSpPr>
          <p:cNvPr id="93187"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3189" name="Text Box 1029"/>
          <p:cNvSpPr txBox="1">
            <a:spLocks noChangeArrowheads="1"/>
          </p:cNvSpPr>
          <p:nvPr/>
        </p:nvSpPr>
        <p:spPr bwMode="auto">
          <a:xfrm>
            <a:off x="295275" y="1120775"/>
            <a:ext cx="4461283" cy="5324535"/>
          </a:xfrm>
          <a:prstGeom prst="rect">
            <a:avLst/>
          </a:prstGeom>
          <a:noFill/>
          <a:ln w="9525">
            <a:noFill/>
            <a:miter lim="800000"/>
            <a:headEnd/>
            <a:tailEnd/>
          </a:ln>
          <a:effectLst/>
        </p:spPr>
        <p:txBody>
          <a:bodyPr wrap="square">
            <a:spAutoFit/>
          </a:bodyPr>
          <a:lstStyle/>
          <a:p>
            <a:pPr>
              <a:buFont typeface="Wingdings" pitchFamily="2" charset="2"/>
              <a:buNone/>
            </a:pPr>
            <a:r>
              <a:rPr lang="en-US" sz="2600" b="1" i="1" dirty="0">
                <a:effectLst>
                  <a:outerShdw blurRad="38100" dist="38100" dir="2700000" algn="tl">
                    <a:srgbClr val="C0C0C0"/>
                  </a:outerShdw>
                </a:effectLst>
              </a:rPr>
              <a:t>G.   </a:t>
            </a:r>
            <a:r>
              <a:rPr lang="en-US" sz="2600" b="1" i="1" u="sng" dirty="0">
                <a:solidFill>
                  <a:srgbClr val="CC0000"/>
                </a:solidFill>
                <a:effectLst>
                  <a:outerShdw blurRad="38100" dist="38100" dir="2700000" algn="tl">
                    <a:srgbClr val="C0C0C0"/>
                  </a:outerShdw>
                </a:effectLst>
              </a:rPr>
              <a:t>Acts 13:43, 46</a:t>
            </a:r>
            <a:endParaRPr lang="en-US" i="1" dirty="0">
              <a:effectLst>
                <a:outerShdw blurRad="38100" dist="38100" dir="2700000" algn="tl">
                  <a:srgbClr val="C0C0C0"/>
                </a:outerShdw>
              </a:effectLst>
            </a:endParaRPr>
          </a:p>
          <a:p>
            <a:pPr>
              <a:buFont typeface="Wingdings" pitchFamily="2" charset="2"/>
              <a:buNone/>
            </a:pPr>
            <a:endParaRPr lang="en-US" sz="14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1.  </a:t>
            </a:r>
            <a:r>
              <a:rPr lang="en-US" i="1" u="sng" dirty="0">
                <a:effectLst>
                  <a:outerShdw blurRad="38100" dist="38100" dir="2700000" algn="tl">
                    <a:srgbClr val="C0C0C0"/>
                  </a:outerShdw>
                </a:effectLst>
              </a:rPr>
              <a:t>Background</a:t>
            </a:r>
            <a:r>
              <a:rPr lang="en-US" i="1" dirty="0">
                <a:effectLst>
                  <a:outerShdw blurRad="38100" dist="38100" dir="2700000" algn="tl">
                    <a:srgbClr val="C0C0C0"/>
                  </a:outerShdw>
                </a:effectLst>
              </a:rPr>
              <a:t>:</a:t>
            </a:r>
            <a:r>
              <a:rPr lang="en-US" i="1" dirty="0">
                <a:solidFill>
                  <a:srgbClr val="006699"/>
                </a:solidFill>
                <a:effectLst>
                  <a:outerShdw blurRad="38100" dist="38100" dir="2700000" algn="tl">
                    <a:srgbClr val="C0C0C0"/>
                  </a:outerShdw>
                </a:effectLst>
              </a:rPr>
              <a:t>  </a:t>
            </a:r>
          </a:p>
          <a:p>
            <a:pPr marL="912813" lvl="2" indent="-277813">
              <a:buFontTx/>
              <a:buChar char="•"/>
            </a:pPr>
            <a:r>
              <a:rPr lang="en-US" sz="2200" i="1" dirty="0">
                <a:solidFill>
                  <a:srgbClr val="006699"/>
                </a:solidFill>
                <a:effectLst>
                  <a:outerShdw blurRad="38100" dist="38100" dir="2700000" algn="tl">
                    <a:srgbClr val="C0C0C0"/>
                  </a:outerShdw>
                </a:effectLst>
              </a:rPr>
              <a:t>On the 1st Teaching Journey in Antioch Pisidia</a:t>
            </a:r>
          </a:p>
          <a:p>
            <a:pPr marL="912813" lvl="2" indent="-277813">
              <a:buFontTx/>
              <a:buChar char="•"/>
            </a:pPr>
            <a:endParaRPr lang="en-US" sz="1400" i="1" dirty="0">
              <a:effectLst>
                <a:outerShdw blurRad="38100" dist="38100" dir="2700000" algn="tl">
                  <a:srgbClr val="C0C0C0"/>
                </a:outerShdw>
              </a:effectLst>
            </a:endParaRPr>
          </a:p>
          <a:p>
            <a:pPr marL="225425" lvl="1">
              <a:buFont typeface="Wingdings" pitchFamily="2" charset="2"/>
              <a:buNone/>
            </a:pPr>
            <a:r>
              <a:rPr lang="en-US" i="1" dirty="0">
                <a:effectLst>
                  <a:outerShdw blurRad="38100" dist="38100" dir="2700000" algn="tl">
                    <a:srgbClr val="C0C0C0"/>
                  </a:outerShdw>
                </a:effectLst>
              </a:rPr>
              <a:t>2.  </a:t>
            </a:r>
            <a:r>
              <a:rPr lang="en-US" i="1" u="sng" dirty="0">
                <a:effectLst>
                  <a:outerShdw blurRad="38100" dist="38100" dir="2700000" algn="tl">
                    <a:srgbClr val="C0C0C0"/>
                  </a:outerShdw>
                </a:effectLst>
              </a:rPr>
              <a:t>Observations</a:t>
            </a:r>
            <a:r>
              <a:rPr lang="en-US" i="1" dirty="0">
                <a:effectLst>
                  <a:outerShdw blurRad="38100" dist="38100" dir="2700000" algn="tl">
                    <a:srgbClr val="C0C0C0"/>
                  </a:outerShdw>
                </a:effectLst>
              </a:rPr>
              <a:t>:</a:t>
            </a:r>
          </a:p>
          <a:p>
            <a:pPr marL="225425" lvl="1">
              <a:buFont typeface="Wingdings" pitchFamily="2" charset="2"/>
              <a:buNone/>
            </a:pPr>
            <a:endParaRPr lang="en-US" sz="1000" i="1" dirty="0">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HUMBLE!!</a:t>
            </a:r>
          </a:p>
          <a:p>
            <a:pPr marL="225425" lvl="1">
              <a:buFont typeface="Wingdings" pitchFamily="2" charset="2"/>
              <a:buNone/>
            </a:pPr>
            <a:r>
              <a:rPr lang="en-US" sz="600" i="1" dirty="0">
                <a:solidFill>
                  <a:srgbClr val="006699"/>
                </a:solidFill>
                <a:effectLst>
                  <a:outerShdw blurRad="38100" dist="38100" dir="2700000" algn="tl">
                    <a:srgbClr val="C0C0C0"/>
                  </a:outerShdw>
                </a:effectLst>
              </a:rPr>
              <a:t> </a:t>
            </a:r>
          </a:p>
          <a:p>
            <a:pPr marL="1141413" lvl="3" indent="-227013">
              <a:buFontTx/>
              <a:buChar char="•"/>
            </a:pPr>
            <a:r>
              <a:rPr lang="en-US" sz="2200" i="1" dirty="0">
                <a:effectLst>
                  <a:outerShdw blurRad="38100" dist="38100" dir="2700000" algn="tl">
                    <a:srgbClr val="C0C0C0"/>
                  </a:outerShdw>
                </a:effectLst>
              </a:rPr>
              <a:t>Paul was </a:t>
            </a:r>
            <a:r>
              <a:rPr lang="en-US" sz="2200" i="1" dirty="0" smtClean="0">
                <a:effectLst>
                  <a:outerShdw blurRad="38100" dist="38100" dir="2700000" algn="tl">
                    <a:srgbClr val="C0C0C0"/>
                  </a:outerShdw>
                </a:effectLst>
              </a:rPr>
              <a:t>leading-he’s </a:t>
            </a:r>
            <a:r>
              <a:rPr lang="en-US" sz="2200" i="1" dirty="0">
                <a:effectLst>
                  <a:outerShdw blurRad="38100" dist="38100" dir="2700000" algn="tl">
                    <a:srgbClr val="C0C0C0"/>
                  </a:outerShdw>
                </a:effectLst>
              </a:rPr>
              <a:t>a “chosen instrument” to the Gentiles! </a:t>
            </a:r>
            <a:r>
              <a:rPr lang="en-US" sz="2200" i="1" dirty="0">
                <a:solidFill>
                  <a:srgbClr val="CC0000"/>
                </a:solidFill>
                <a:effectLst>
                  <a:outerShdw blurRad="38100" dist="38100" dir="2700000" algn="tl">
                    <a:srgbClr val="C0C0C0"/>
                  </a:outerShdw>
                </a:effectLst>
              </a:rPr>
              <a:t>Acts 9:15</a:t>
            </a:r>
          </a:p>
          <a:p>
            <a:pPr marL="1141413" lvl="3" indent="-227013">
              <a:buFontTx/>
              <a:buChar char="•"/>
            </a:pPr>
            <a:endParaRPr lang="en-US" sz="800" i="1" dirty="0">
              <a:solidFill>
                <a:srgbClr val="CC0000"/>
              </a:solidFill>
              <a:effectLst>
                <a:outerShdw blurRad="38100" dist="38100" dir="2700000" algn="tl">
                  <a:srgbClr val="C0C0C0"/>
                </a:outerShdw>
              </a:effectLst>
            </a:endParaRPr>
          </a:p>
          <a:p>
            <a:pPr marL="1141413" lvl="3" indent="-227013">
              <a:buFontTx/>
              <a:buChar char="•"/>
            </a:pPr>
            <a:r>
              <a:rPr lang="en-US" sz="2200" i="1" dirty="0">
                <a:effectLst>
                  <a:outerShdw blurRad="38100" dist="38100" dir="2700000" algn="tl">
                    <a:srgbClr val="C0C0C0"/>
                  </a:outerShdw>
                </a:effectLst>
              </a:rPr>
              <a:t>Barnabas </a:t>
            </a:r>
            <a:r>
              <a:rPr lang="en-US" sz="2200" i="1" u="sng" dirty="0">
                <a:effectLst>
                  <a:outerShdw blurRad="38100" dist="38100" dir="2700000" algn="tl">
                    <a:srgbClr val="C0C0C0"/>
                  </a:outerShdw>
                </a:effectLst>
              </a:rPr>
              <a:t>now</a:t>
            </a:r>
            <a:r>
              <a:rPr lang="en-US" sz="2200" i="1" dirty="0">
                <a:effectLst>
                  <a:outerShdw blurRad="38100" dist="38100" dir="2700000" algn="tl">
                    <a:srgbClr val="C0C0C0"/>
                  </a:outerShdw>
                </a:effectLst>
              </a:rPr>
              <a:t> </a:t>
            </a:r>
            <a:r>
              <a:rPr lang="en-US" sz="2200" i="1" dirty="0" smtClean="0">
                <a:effectLst>
                  <a:outerShdw blurRad="38100" dist="38100" dir="2700000" algn="tl">
                    <a:srgbClr val="C0C0C0"/>
                  </a:outerShdw>
                </a:effectLst>
              </a:rPr>
              <a:t>supports </a:t>
            </a:r>
            <a:r>
              <a:rPr lang="en-US" sz="2200" i="1" dirty="0" smtClean="0">
                <a:solidFill>
                  <a:srgbClr val="CC0000"/>
                </a:solidFill>
                <a:effectLst>
                  <a:outerShdw blurRad="38100" dist="38100" dir="2700000" algn="tl">
                    <a:srgbClr val="C0C0C0"/>
                  </a:outerShdw>
                </a:effectLst>
              </a:rPr>
              <a:t>v13</a:t>
            </a:r>
            <a:r>
              <a:rPr lang="en-US" sz="2200" i="1" dirty="0" smtClean="0">
                <a:effectLst>
                  <a:outerShdw blurRad="38100" dist="38100" dir="2700000" algn="tl">
                    <a:srgbClr val="C0C0C0"/>
                  </a:outerShdw>
                </a:effectLst>
              </a:rPr>
              <a:t> </a:t>
            </a:r>
            <a:endParaRPr lang="en-US" sz="2200" i="1" dirty="0">
              <a:effectLst>
                <a:outerShdw blurRad="38100" dist="38100" dir="2700000" algn="tl">
                  <a:srgbClr val="C0C0C0"/>
                </a:outerShdw>
              </a:effectLst>
            </a:endParaRPr>
          </a:p>
          <a:p>
            <a:pPr marL="912813" lvl="2" indent="-277813">
              <a:buFont typeface="Wingdings" pitchFamily="2" charset="2"/>
              <a:buChar char="ü"/>
            </a:pPr>
            <a:endParaRPr lang="en-US" sz="1000" i="1" dirty="0">
              <a:solidFill>
                <a:srgbClr val="006699"/>
              </a:solidFill>
              <a:effectLst>
                <a:outerShdw blurRad="38100" dist="38100" dir="2700000" algn="tl">
                  <a:srgbClr val="C0C0C0"/>
                </a:outerShdw>
              </a:effectLst>
            </a:endParaRPr>
          </a:p>
          <a:p>
            <a:pPr marL="912813" lvl="2" indent="-277813">
              <a:buFont typeface="Wingdings" pitchFamily="2" charset="2"/>
              <a:buChar char="ü"/>
            </a:pPr>
            <a:r>
              <a:rPr lang="en-US" b="1" i="1" dirty="0">
                <a:solidFill>
                  <a:schemeClr val="accent2"/>
                </a:solidFill>
                <a:effectLst>
                  <a:outerShdw blurRad="38100" dist="38100" dir="2700000" algn="tl">
                    <a:srgbClr val="C0C0C0"/>
                  </a:outerShdw>
                </a:effectLst>
              </a:rPr>
              <a:t>Bold in Teaching the Gospel!</a:t>
            </a:r>
          </a:p>
        </p:txBody>
      </p:sp>
      <p:sp>
        <p:nvSpPr>
          <p:cNvPr id="93192"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26"/>
          <p:cNvSpPr>
            <a:spLocks noChangeArrowheads="1"/>
          </p:cNvSpPr>
          <p:nvPr/>
        </p:nvSpPr>
        <p:spPr bwMode="auto">
          <a:xfrm>
            <a:off x="4935538" y="1123950"/>
            <a:ext cx="3992562" cy="4995863"/>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1</a:t>
            </a:r>
            <a:r>
              <a:rPr lang="en-US" sz="2200" i="1">
                <a:effectLst>
                  <a:outerShdw blurRad="38100" dist="38100" dir="2700000" algn="tl">
                    <a:srgbClr val="C0C0C0"/>
                  </a:outerShdw>
                </a:effectLst>
                <a:cs typeface="Times New Roman" charset="0"/>
              </a:rPr>
              <a:t>  And some men came down from Judea and began teaching the brethren, “Unless you are circumcised according to the custom of Moses, you can not be saved.” </a:t>
            </a:r>
            <a:r>
              <a:rPr lang="en-US" sz="2200" i="1" baseline="30000">
                <a:effectLst>
                  <a:outerShdw blurRad="38100" dist="38100" dir="2700000" algn="tl">
                    <a:srgbClr val="C0C0C0"/>
                  </a:outerShdw>
                </a:effectLst>
                <a:cs typeface="Times New Roman" charset="0"/>
              </a:rPr>
              <a:t>2</a:t>
            </a:r>
            <a:r>
              <a:rPr lang="en-US" sz="2200" i="1">
                <a:effectLst>
                  <a:outerShdw blurRad="38100" dist="38100" dir="2700000" algn="tl">
                    <a:srgbClr val="C0C0C0"/>
                  </a:outerShdw>
                </a:effectLst>
                <a:cs typeface="Times New Roman" charset="0"/>
              </a:rPr>
              <a:t>  And when Paul and Barnabas had great dissension and debate with them, the brethren determined that Paul and Barnabas and certain other of them should go up to Jerusalem to the apostles and elders concerning this issue. </a:t>
            </a:r>
          </a:p>
        </p:txBody>
      </p:sp>
      <p:sp>
        <p:nvSpPr>
          <p:cNvPr id="95235"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5237" name="Text Box 1029"/>
          <p:cNvSpPr txBox="1">
            <a:spLocks noChangeArrowheads="1"/>
          </p:cNvSpPr>
          <p:nvPr/>
        </p:nvSpPr>
        <p:spPr bwMode="auto">
          <a:xfrm>
            <a:off x="295275" y="1120775"/>
            <a:ext cx="4257675" cy="210185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H.   </a:t>
            </a:r>
            <a:r>
              <a:rPr lang="en-US" sz="2600" b="1" i="1" u="sng">
                <a:solidFill>
                  <a:srgbClr val="CC0000"/>
                </a:solidFill>
                <a:effectLst>
                  <a:outerShdw blurRad="38100" dist="38100" dir="2700000" algn="tl">
                    <a:srgbClr val="C0C0C0"/>
                  </a:outerShdw>
                </a:effectLst>
              </a:rPr>
              <a:t>Acts 15:1-2</a:t>
            </a:r>
            <a:endParaRPr lang="en-US" i="1">
              <a:effectLst>
                <a:outerShdw blurRad="38100" dist="38100" dir="2700000" algn="tl">
                  <a:srgbClr val="C0C0C0"/>
                </a:outerShdw>
              </a:effectLst>
            </a:endParaRPr>
          </a:p>
          <a:p>
            <a:pPr>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Back in Antioch, False Teachers have arrived!!</a:t>
            </a:r>
          </a:p>
          <a:p>
            <a:pPr marL="225425" lvl="1">
              <a:buFont typeface="Wingdings" pitchFamily="2" charset="2"/>
              <a:buNone/>
            </a:pPr>
            <a:endParaRPr lang="en-US" i="1">
              <a:effectLst>
                <a:outerShdw blurRad="38100" dist="38100" dir="2700000" algn="tl">
                  <a:srgbClr val="C0C0C0"/>
                </a:outerShdw>
              </a:effectLst>
            </a:endParaRPr>
          </a:p>
        </p:txBody>
      </p:sp>
      <p:sp>
        <p:nvSpPr>
          <p:cNvPr id="95240"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935538" y="1123950"/>
            <a:ext cx="3992562" cy="4995863"/>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1</a:t>
            </a:r>
            <a:r>
              <a:rPr lang="en-US" sz="2200" i="1">
                <a:effectLst>
                  <a:outerShdw blurRad="38100" dist="38100" dir="2700000" algn="tl">
                    <a:srgbClr val="C0C0C0"/>
                  </a:outerShdw>
                </a:effectLst>
                <a:cs typeface="Times New Roman" charset="0"/>
              </a:rPr>
              <a:t>  And some men came down from Judea and began teaching the brethren, “Unless you are circumcised according to the custom of Moses, you can not be saved.” </a:t>
            </a:r>
            <a:r>
              <a:rPr lang="en-US" sz="2200" i="1" baseline="30000">
                <a:effectLst>
                  <a:outerShdw blurRad="38100" dist="38100" dir="2700000" algn="tl">
                    <a:srgbClr val="C0C0C0"/>
                  </a:outerShdw>
                </a:effectLst>
                <a:cs typeface="Times New Roman" charset="0"/>
              </a:rPr>
              <a:t>2</a:t>
            </a:r>
            <a:r>
              <a:rPr lang="en-US" sz="2200" i="1">
                <a:effectLst>
                  <a:outerShdw blurRad="38100" dist="38100" dir="2700000" algn="tl">
                    <a:srgbClr val="C0C0C0"/>
                  </a:outerShdw>
                </a:effectLst>
                <a:cs typeface="Times New Roman" charset="0"/>
              </a:rPr>
              <a:t>  </a:t>
            </a:r>
            <a:r>
              <a:rPr lang="en-US" sz="2200" i="1" u="sng">
                <a:solidFill>
                  <a:schemeClr val="accent2"/>
                </a:solidFill>
                <a:effectLst>
                  <a:outerShdw blurRad="38100" dist="38100" dir="2700000" algn="tl">
                    <a:srgbClr val="C0C0C0"/>
                  </a:outerShdw>
                </a:effectLst>
                <a:cs typeface="Times New Roman" charset="0"/>
              </a:rPr>
              <a:t>And when Paul and Barnabas had great dissension and debate with them</a:t>
            </a:r>
            <a:r>
              <a:rPr lang="en-US" sz="2200" i="1">
                <a:effectLst>
                  <a:outerShdw blurRad="38100" dist="38100" dir="2700000" algn="tl">
                    <a:srgbClr val="C0C0C0"/>
                  </a:outerShdw>
                </a:effectLst>
                <a:cs typeface="Times New Roman" charset="0"/>
              </a:rPr>
              <a:t>, the brethren determined that Paul and Barnabas and certain other of them should go up to Jerusalem to the apostles and elders concerning this issue. </a:t>
            </a:r>
          </a:p>
        </p:txBody>
      </p:sp>
      <p:sp>
        <p:nvSpPr>
          <p:cNvPr id="74756"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4758" name="Text Box 6"/>
          <p:cNvSpPr txBox="1">
            <a:spLocks noChangeArrowheads="1"/>
          </p:cNvSpPr>
          <p:nvPr/>
        </p:nvSpPr>
        <p:spPr bwMode="auto">
          <a:xfrm>
            <a:off x="295275" y="1120775"/>
            <a:ext cx="4257675" cy="371475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H.   </a:t>
            </a:r>
            <a:r>
              <a:rPr lang="en-US" sz="2600" b="1" i="1" u="sng">
                <a:solidFill>
                  <a:srgbClr val="CC0000"/>
                </a:solidFill>
                <a:effectLst>
                  <a:outerShdw blurRad="38100" dist="38100" dir="2700000" algn="tl">
                    <a:srgbClr val="C0C0C0"/>
                  </a:outerShdw>
                </a:effectLst>
              </a:rPr>
              <a:t>Acts 15:1-2</a:t>
            </a:r>
            <a:endParaRPr lang="en-US" i="1">
              <a:effectLst>
                <a:outerShdw blurRad="38100" dist="38100" dir="2700000" algn="tl">
                  <a:srgbClr val="C0C0C0"/>
                </a:outerShdw>
              </a:effectLst>
            </a:endParaRPr>
          </a:p>
          <a:p>
            <a:pPr>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Back in Antioch, False Teachers have arrived!!</a:t>
            </a:r>
          </a:p>
          <a:p>
            <a:pPr marL="225425" lvl="1">
              <a:buFont typeface="Wingdings" pitchFamily="2" charset="2"/>
              <a:buNone/>
            </a:pPr>
            <a:endParaRPr lang="en-US"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u="sng">
                <a:solidFill>
                  <a:schemeClr val="accent2"/>
                </a:solidFill>
                <a:effectLst>
                  <a:outerShdw blurRad="38100" dist="38100" dir="2700000" algn="tl">
                    <a:srgbClr val="C0C0C0"/>
                  </a:outerShdw>
                </a:effectLst>
              </a:rPr>
              <a:t>DID NOT</a:t>
            </a:r>
            <a:r>
              <a:rPr lang="en-US" b="1" i="1">
                <a:solidFill>
                  <a:schemeClr val="accent2"/>
                </a:solidFill>
                <a:effectLst>
                  <a:outerShdw blurRad="38100" dist="38100" dir="2700000" algn="tl">
                    <a:srgbClr val="C0C0C0"/>
                  </a:outerShdw>
                </a:effectLst>
              </a:rPr>
              <a:t> Tolerate False Teaching and </a:t>
            </a:r>
            <a:r>
              <a:rPr lang="en-US" b="1" i="1" u="sng">
                <a:solidFill>
                  <a:schemeClr val="accent2"/>
                </a:solidFill>
                <a:effectLst>
                  <a:outerShdw blurRad="38100" dist="38100" dir="2700000" algn="tl">
                    <a:srgbClr val="C0C0C0"/>
                  </a:outerShdw>
                </a:effectLst>
              </a:rPr>
              <a:t>Stood Against</a:t>
            </a:r>
            <a:r>
              <a:rPr lang="en-US" b="1" i="1">
                <a:solidFill>
                  <a:schemeClr val="accent2"/>
                </a:solidFill>
                <a:effectLst>
                  <a:outerShdw blurRad="38100" dist="38100" dir="2700000" algn="tl">
                    <a:srgbClr val="C0C0C0"/>
                  </a:outerShdw>
                </a:effectLst>
              </a:rPr>
              <a:t> them!</a:t>
            </a:r>
          </a:p>
        </p:txBody>
      </p:sp>
      <p:sp>
        <p:nvSpPr>
          <p:cNvPr id="74761" name="Text Box 9"/>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4773613" y="1131888"/>
            <a:ext cx="4098925" cy="4995862"/>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11</a:t>
            </a:r>
            <a:r>
              <a:rPr lang="en-US" sz="2200" i="1">
                <a:effectLst>
                  <a:outerShdw blurRad="38100" dist="38100" dir="2700000" algn="tl">
                    <a:srgbClr val="C0C0C0"/>
                  </a:outerShdw>
                </a:effectLst>
                <a:cs typeface="Times New Roman" charset="0"/>
              </a:rPr>
              <a:t> But when Cephas came to Antioch, I opposed him to his face, because he stood condemned.  </a:t>
            </a:r>
            <a:r>
              <a:rPr lang="en-US" sz="2200" i="1" baseline="30000">
                <a:effectLst>
                  <a:outerShdw blurRad="38100" dist="38100" dir="2700000" algn="tl">
                    <a:srgbClr val="C0C0C0"/>
                  </a:outerShdw>
                </a:effectLst>
                <a:cs typeface="Times New Roman" charset="0"/>
              </a:rPr>
              <a:t>12</a:t>
            </a:r>
            <a:r>
              <a:rPr lang="en-US" sz="2200" i="1">
                <a:effectLst>
                  <a:outerShdw blurRad="38100" dist="38100" dir="2700000" algn="tl">
                    <a:srgbClr val="C0C0C0"/>
                  </a:outerShdw>
                </a:effectLst>
                <a:cs typeface="Times New Roman" charset="0"/>
              </a:rPr>
              <a:t> For prior to the coming of certain men from James, he used to eat with the Gentiles; but when they came, he began to withdraw and hold himself aloof, fearing the party of the circumcision.  </a:t>
            </a:r>
            <a:r>
              <a:rPr lang="en-US" sz="2200" i="1" baseline="30000">
                <a:effectLst>
                  <a:outerShdw blurRad="38100" dist="38100" dir="2700000" algn="tl">
                    <a:srgbClr val="C0C0C0"/>
                  </a:outerShdw>
                </a:effectLst>
                <a:cs typeface="Times New Roman" charset="0"/>
              </a:rPr>
              <a:t>13</a:t>
            </a:r>
            <a:r>
              <a:rPr lang="en-US" sz="2200" i="1">
                <a:effectLst>
                  <a:outerShdw blurRad="38100" dist="38100" dir="2700000" algn="tl">
                    <a:srgbClr val="C0C0C0"/>
                  </a:outerShdw>
                </a:effectLst>
                <a:cs typeface="Times New Roman" charset="0"/>
              </a:rPr>
              <a:t> And the rest of the Jews joined him in hypocrisy, with the result that even Barnabas was carried away by their hypocrisy</a:t>
            </a:r>
          </a:p>
        </p:txBody>
      </p:sp>
      <p:sp>
        <p:nvSpPr>
          <p:cNvPr id="75780"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5782" name="Text Box 6"/>
          <p:cNvSpPr txBox="1">
            <a:spLocks noChangeArrowheads="1"/>
          </p:cNvSpPr>
          <p:nvPr/>
        </p:nvSpPr>
        <p:spPr bwMode="auto">
          <a:xfrm>
            <a:off x="295275" y="1120775"/>
            <a:ext cx="4257675" cy="2406650"/>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I.   </a:t>
            </a:r>
            <a:r>
              <a:rPr lang="en-US" sz="2600" b="1" i="1" u="sng">
                <a:solidFill>
                  <a:srgbClr val="CC0000"/>
                </a:solidFill>
                <a:effectLst>
                  <a:outerShdw blurRad="38100" dist="38100" dir="2700000" algn="tl">
                    <a:srgbClr val="C0C0C0"/>
                  </a:outerShdw>
                </a:effectLst>
              </a:rPr>
              <a:t>Galatians 2:11-13</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An account of events in Antioch, some time after the Jerusalem trip!!</a:t>
            </a:r>
          </a:p>
          <a:p>
            <a:pPr marL="225425" lvl="1">
              <a:buFont typeface="Wingdings" pitchFamily="2" charset="2"/>
              <a:buNone/>
            </a:pPr>
            <a:endParaRPr lang="en-US" sz="2200" i="1">
              <a:effectLst>
                <a:outerShdw blurRad="38100" dist="38100" dir="2700000" algn="tl">
                  <a:srgbClr val="C0C0C0"/>
                </a:outerShdw>
              </a:effectLst>
            </a:endParaRPr>
          </a:p>
        </p:txBody>
      </p:sp>
      <p:sp>
        <p:nvSpPr>
          <p:cNvPr id="75785" name="Text Box 9"/>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4773613" y="1131888"/>
            <a:ext cx="4098925" cy="4995862"/>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p>
          <a:p>
            <a:endParaRPr lang="en-US" sz="1000" b="1" i="1">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11</a:t>
            </a:r>
            <a:r>
              <a:rPr lang="en-US" sz="2200" i="1">
                <a:effectLst>
                  <a:outerShdw blurRad="38100" dist="38100" dir="2700000" algn="tl">
                    <a:srgbClr val="C0C0C0"/>
                  </a:outerShdw>
                </a:effectLst>
                <a:cs typeface="Times New Roman" charset="0"/>
              </a:rPr>
              <a:t> But when Cephas came to Antioch, I opposed him to his face, because he stood condemned.  </a:t>
            </a:r>
            <a:r>
              <a:rPr lang="en-US" sz="2200" i="1" baseline="30000">
                <a:effectLst>
                  <a:outerShdw blurRad="38100" dist="38100" dir="2700000" algn="tl">
                    <a:srgbClr val="C0C0C0"/>
                  </a:outerShdw>
                </a:effectLst>
                <a:cs typeface="Times New Roman" charset="0"/>
              </a:rPr>
              <a:t>12</a:t>
            </a:r>
            <a:r>
              <a:rPr lang="en-US" sz="2200" i="1">
                <a:effectLst>
                  <a:outerShdw blurRad="38100" dist="38100" dir="2700000" algn="tl">
                    <a:srgbClr val="C0C0C0"/>
                  </a:outerShdw>
                </a:effectLst>
                <a:cs typeface="Times New Roman" charset="0"/>
              </a:rPr>
              <a:t> For prior to the coming of certain men from James, he used to eat with the Gentiles; but when they came, he began to withdraw and hold himself aloof, fearing the party of the circumcision.  </a:t>
            </a:r>
            <a:r>
              <a:rPr lang="en-US" sz="2200" i="1" baseline="30000">
                <a:effectLst>
                  <a:outerShdw blurRad="38100" dist="38100" dir="2700000" algn="tl">
                    <a:srgbClr val="C0C0C0"/>
                  </a:outerShdw>
                </a:effectLst>
                <a:cs typeface="Times New Roman" charset="0"/>
              </a:rPr>
              <a:t>13</a:t>
            </a:r>
            <a:r>
              <a:rPr lang="en-US" sz="2200" i="1">
                <a:effectLst>
                  <a:outerShdw blurRad="38100" dist="38100" dir="2700000" algn="tl">
                    <a:srgbClr val="C0C0C0"/>
                  </a:outerShdw>
                </a:effectLst>
                <a:cs typeface="Times New Roman" charset="0"/>
              </a:rPr>
              <a:t> And the rest of the Jews joined him in hypocrisy, </a:t>
            </a:r>
            <a:r>
              <a:rPr lang="en-US" sz="2200" i="1" u="sng">
                <a:solidFill>
                  <a:schemeClr val="accent2"/>
                </a:solidFill>
                <a:effectLst>
                  <a:outerShdw blurRad="38100" dist="38100" dir="2700000" algn="tl">
                    <a:srgbClr val="C0C0C0"/>
                  </a:outerShdw>
                </a:effectLst>
                <a:cs typeface="Times New Roman" charset="0"/>
              </a:rPr>
              <a:t>with the result that even Barnabas was carried away by their hypocrisy</a:t>
            </a:r>
          </a:p>
        </p:txBody>
      </p:sp>
      <p:sp>
        <p:nvSpPr>
          <p:cNvPr id="9625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6261" name="Text Box 5"/>
          <p:cNvSpPr txBox="1">
            <a:spLocks noChangeArrowheads="1"/>
          </p:cNvSpPr>
          <p:nvPr/>
        </p:nvSpPr>
        <p:spPr bwMode="auto">
          <a:xfrm>
            <a:off x="295275" y="1120775"/>
            <a:ext cx="4257675" cy="5451475"/>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I.   </a:t>
            </a:r>
            <a:r>
              <a:rPr lang="en-US" sz="2600" b="1" i="1" u="sng">
                <a:solidFill>
                  <a:srgbClr val="CC0000"/>
                </a:solidFill>
                <a:effectLst>
                  <a:outerShdw blurRad="38100" dist="38100" dir="2700000" algn="tl">
                    <a:srgbClr val="C0C0C0"/>
                  </a:outerShdw>
                </a:effectLst>
              </a:rPr>
              <a:t>Galatians 2:11-13</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An account of events in Antioch, some time after the Jerusalem trip!!</a:t>
            </a:r>
          </a:p>
          <a:p>
            <a:pPr marL="225425" lvl="1">
              <a:buFont typeface="Wingdings" pitchFamily="2" charset="2"/>
              <a:buNone/>
            </a:pPr>
            <a:endParaRPr lang="en-US" sz="22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He Made Mistakes, but  Corrected!</a:t>
            </a:r>
          </a:p>
          <a:p>
            <a:pPr marL="912813" lvl="2" indent="-277813">
              <a:buFont typeface="Wingdings" pitchFamily="2" charset="2"/>
              <a:buChar char="ü"/>
            </a:pPr>
            <a:endParaRPr lang="en-US" sz="800" b="1" i="1">
              <a:solidFill>
                <a:schemeClr val="accent2"/>
              </a:solidFill>
              <a:effectLst>
                <a:outerShdw blurRad="38100" dist="38100" dir="2700000" algn="tl">
                  <a:srgbClr val="C0C0C0"/>
                </a:outerShdw>
              </a:effectLst>
            </a:endParaRPr>
          </a:p>
          <a:p>
            <a:pPr lvl="3" indent="-233363">
              <a:buFontTx/>
              <a:buChar char="•"/>
            </a:pPr>
            <a:r>
              <a:rPr lang="en-US" sz="2200" i="1">
                <a:effectLst>
                  <a:outerShdw blurRad="38100" dist="38100" dir="2700000" algn="tl">
                    <a:srgbClr val="C0C0C0"/>
                  </a:outerShdw>
                </a:effectLst>
              </a:rPr>
              <a:t>This was Wrong</a:t>
            </a:r>
          </a:p>
          <a:p>
            <a:pPr lvl="3" indent="-233363">
              <a:buFontTx/>
              <a:buChar char="•"/>
            </a:pPr>
            <a:r>
              <a:rPr lang="en-US" sz="2200" i="1">
                <a:effectLst>
                  <a:outerShdw blurRad="38100" dist="38100" dir="2700000" algn="tl">
                    <a:srgbClr val="C0C0C0"/>
                  </a:outerShdw>
                </a:effectLst>
              </a:rPr>
              <a:t>This was not his Normal behavior</a:t>
            </a:r>
          </a:p>
          <a:p>
            <a:pPr lvl="3" indent="-233363">
              <a:buFontTx/>
              <a:buChar char="•"/>
            </a:pPr>
            <a:r>
              <a:rPr lang="en-US" sz="2200" i="1">
                <a:effectLst>
                  <a:outerShdw blurRad="38100" dist="38100" dir="2700000" algn="tl">
                    <a:srgbClr val="C0C0C0"/>
                  </a:outerShdw>
                </a:effectLst>
              </a:rPr>
              <a:t>Later, He Taught Gentiles on Cyprus!</a:t>
            </a:r>
          </a:p>
        </p:txBody>
      </p:sp>
      <p:sp>
        <p:nvSpPr>
          <p:cNvPr id="96264"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4546600" y="935038"/>
            <a:ext cx="4419600" cy="551338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endParaRPr lang="en-US" sz="1000" b="1" i="1" u="sng">
              <a:solidFill>
                <a:srgbClr val="CC0000"/>
              </a:solidFill>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36</a:t>
            </a:r>
            <a:r>
              <a:rPr lang="en-US" sz="2200" i="1">
                <a:effectLst>
                  <a:outerShdw blurRad="38100" dist="38100" dir="2700000" algn="tl">
                    <a:srgbClr val="C0C0C0"/>
                  </a:outerShdw>
                </a:effectLst>
                <a:cs typeface="Times New Roman" charset="0"/>
              </a:rPr>
              <a:t> And after some days Paul said to Barnabas, “Let us return and visit the brethren in every city in which we proclaimed the word of the Lord, and see how they are.” </a:t>
            </a:r>
            <a:r>
              <a:rPr lang="en-US" sz="2200" i="1" baseline="30000">
                <a:effectLst>
                  <a:outerShdw blurRad="38100" dist="38100" dir="2700000" algn="tl">
                    <a:srgbClr val="C0C0C0"/>
                  </a:outerShdw>
                </a:effectLst>
                <a:cs typeface="Times New Roman" charset="0"/>
              </a:rPr>
              <a:t>37</a:t>
            </a:r>
            <a:r>
              <a:rPr lang="en-US" sz="2200" i="1">
                <a:effectLst>
                  <a:outerShdw blurRad="38100" dist="38100" dir="2700000" algn="tl">
                    <a:srgbClr val="C0C0C0"/>
                  </a:outerShdw>
                </a:effectLst>
                <a:cs typeface="Times New Roman" charset="0"/>
              </a:rPr>
              <a:t> And Barnabas was desirous of taking John, called Mark, along with them also.  </a:t>
            </a:r>
            <a:r>
              <a:rPr lang="en-US" sz="2200" i="1" baseline="30000">
                <a:effectLst>
                  <a:outerShdw blurRad="38100" dist="38100" dir="2700000" algn="tl">
                    <a:srgbClr val="C0C0C0"/>
                  </a:outerShdw>
                </a:effectLst>
                <a:cs typeface="Times New Roman" charset="0"/>
              </a:rPr>
              <a:t>38</a:t>
            </a:r>
            <a:r>
              <a:rPr lang="en-US" sz="2200" i="1">
                <a:effectLst>
                  <a:outerShdw blurRad="38100" dist="38100" dir="2700000" algn="tl">
                    <a:srgbClr val="C0C0C0"/>
                  </a:outerShdw>
                </a:effectLst>
                <a:cs typeface="Times New Roman" charset="0"/>
              </a:rPr>
              <a:t> But Paul kept insisting that they should not take him along who had deserted them in Pamphylia and not gone with them to the work.  </a:t>
            </a:r>
            <a:r>
              <a:rPr lang="en-US" sz="2200" i="1" baseline="30000">
                <a:effectLst>
                  <a:outerShdw blurRad="38100" dist="38100" dir="2700000" algn="tl">
                    <a:srgbClr val="C0C0C0"/>
                  </a:outerShdw>
                </a:effectLst>
                <a:cs typeface="Times New Roman" charset="0"/>
              </a:rPr>
              <a:t>39</a:t>
            </a:r>
            <a:r>
              <a:rPr lang="en-US" sz="2200" i="1">
                <a:effectLst>
                  <a:outerShdw blurRad="38100" dist="38100" dir="2700000" algn="tl">
                    <a:srgbClr val="C0C0C0"/>
                  </a:outerShdw>
                </a:effectLst>
                <a:cs typeface="Times New Roman" charset="0"/>
              </a:rPr>
              <a:t> And there arose such a sharp disagreement that they separated from one another, and Barnabas took Mark with him and sailed away to Cyprus.</a:t>
            </a:r>
          </a:p>
        </p:txBody>
      </p:sp>
      <p:sp>
        <p:nvSpPr>
          <p:cNvPr id="97283"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7285" name="Text Box 5"/>
          <p:cNvSpPr txBox="1">
            <a:spLocks noChangeArrowheads="1"/>
          </p:cNvSpPr>
          <p:nvPr/>
        </p:nvSpPr>
        <p:spPr bwMode="auto">
          <a:xfrm>
            <a:off x="295275" y="1120775"/>
            <a:ext cx="4257675" cy="1919288"/>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J.   </a:t>
            </a:r>
            <a:r>
              <a:rPr lang="en-US" sz="2600" b="1" i="1" u="sng">
                <a:solidFill>
                  <a:srgbClr val="CC0000"/>
                </a:solidFill>
                <a:effectLst>
                  <a:outerShdw blurRad="38100" dist="38100" dir="2700000" algn="tl">
                    <a:srgbClr val="C0C0C0"/>
                  </a:outerShdw>
                </a:effectLst>
              </a:rPr>
              <a:t>Acts 15:36-39</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Just Prior to a 2nd Preaching trip with Paul</a:t>
            </a:r>
          </a:p>
          <a:p>
            <a:pPr marL="225425" lvl="1">
              <a:buFont typeface="Wingdings" pitchFamily="2" charset="2"/>
              <a:buNone/>
            </a:pPr>
            <a:endParaRPr lang="en-US" sz="1200" i="1">
              <a:effectLst>
                <a:outerShdw blurRad="38100" dist="38100" dir="2700000" algn="tl">
                  <a:srgbClr val="C0C0C0"/>
                </a:outerShdw>
              </a:effectLst>
            </a:endParaRPr>
          </a:p>
        </p:txBody>
      </p:sp>
      <p:sp>
        <p:nvSpPr>
          <p:cNvPr id="97288"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546600" y="935038"/>
            <a:ext cx="4419600" cy="551338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endParaRPr lang="en-US" sz="1000" b="1" i="1" u="sng">
              <a:solidFill>
                <a:srgbClr val="CC0000"/>
              </a:solidFill>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36</a:t>
            </a:r>
            <a:r>
              <a:rPr lang="en-US" sz="2200" i="1">
                <a:effectLst>
                  <a:outerShdw blurRad="38100" dist="38100" dir="2700000" algn="tl">
                    <a:srgbClr val="C0C0C0"/>
                  </a:outerShdw>
                </a:effectLst>
                <a:cs typeface="Times New Roman" charset="0"/>
              </a:rPr>
              <a:t> And after some days Paul said to Barnabas, “</a:t>
            </a:r>
            <a:r>
              <a:rPr lang="en-US" sz="2200" i="1" u="sng">
                <a:solidFill>
                  <a:schemeClr val="accent2"/>
                </a:solidFill>
                <a:effectLst>
                  <a:outerShdw blurRad="38100" dist="38100" dir="2700000" algn="tl">
                    <a:srgbClr val="C0C0C0"/>
                  </a:outerShdw>
                </a:effectLst>
                <a:cs typeface="Times New Roman" charset="0"/>
              </a:rPr>
              <a:t>Let us return and visit the brethren in every city in which we proclaimed the word of the Lord, and see how they are.”</a:t>
            </a:r>
            <a:r>
              <a:rPr lang="en-US" sz="2200" i="1">
                <a:effectLst>
                  <a:outerShdw blurRad="38100" dist="38100" dir="2700000" algn="tl">
                    <a:srgbClr val="C0C0C0"/>
                  </a:outerShdw>
                </a:effectLst>
                <a:cs typeface="Times New Roman" charset="0"/>
              </a:rPr>
              <a:t> </a:t>
            </a:r>
            <a:r>
              <a:rPr lang="en-US" sz="2200" i="1" baseline="30000">
                <a:effectLst>
                  <a:outerShdw blurRad="38100" dist="38100" dir="2700000" algn="tl">
                    <a:srgbClr val="C0C0C0"/>
                  </a:outerShdw>
                </a:effectLst>
                <a:cs typeface="Times New Roman" charset="0"/>
              </a:rPr>
              <a:t>37</a:t>
            </a:r>
            <a:r>
              <a:rPr lang="en-US" sz="2200" i="1">
                <a:effectLst>
                  <a:outerShdw blurRad="38100" dist="38100" dir="2700000" algn="tl">
                    <a:srgbClr val="C0C0C0"/>
                  </a:outerShdw>
                </a:effectLst>
                <a:cs typeface="Times New Roman" charset="0"/>
              </a:rPr>
              <a:t> And Barnabas was desirous of taking John, called Mark, along with them also.  </a:t>
            </a:r>
            <a:r>
              <a:rPr lang="en-US" sz="2200" i="1" baseline="30000">
                <a:effectLst>
                  <a:outerShdw blurRad="38100" dist="38100" dir="2700000" algn="tl">
                    <a:srgbClr val="C0C0C0"/>
                  </a:outerShdw>
                </a:effectLst>
                <a:cs typeface="Times New Roman" charset="0"/>
              </a:rPr>
              <a:t>38</a:t>
            </a:r>
            <a:r>
              <a:rPr lang="en-US" sz="2200" i="1">
                <a:effectLst>
                  <a:outerShdw blurRad="38100" dist="38100" dir="2700000" algn="tl">
                    <a:srgbClr val="C0C0C0"/>
                  </a:outerShdw>
                </a:effectLst>
                <a:cs typeface="Times New Roman" charset="0"/>
              </a:rPr>
              <a:t> But Paul kept insisting that they should not take him along who had deserted them in Pamphylia and not gone with them to the work.  </a:t>
            </a:r>
            <a:r>
              <a:rPr lang="en-US" sz="2200" i="1" baseline="30000">
                <a:effectLst>
                  <a:outerShdw blurRad="38100" dist="38100" dir="2700000" algn="tl">
                    <a:srgbClr val="C0C0C0"/>
                  </a:outerShdw>
                </a:effectLst>
                <a:cs typeface="Times New Roman" charset="0"/>
              </a:rPr>
              <a:t>39</a:t>
            </a:r>
            <a:r>
              <a:rPr lang="en-US" sz="2200" i="1">
                <a:effectLst>
                  <a:outerShdw blurRad="38100" dist="38100" dir="2700000" algn="tl">
                    <a:srgbClr val="C0C0C0"/>
                  </a:outerShdw>
                </a:effectLst>
                <a:cs typeface="Times New Roman" charset="0"/>
              </a:rPr>
              <a:t> And there arose such a sharp disagreement that they separated from one another, and Barnabas took Mark with him and sailed away to Cyprus.</a:t>
            </a:r>
          </a:p>
        </p:txBody>
      </p:sp>
      <p:sp>
        <p:nvSpPr>
          <p:cNvPr id="98307"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8309" name="Text Box 5"/>
          <p:cNvSpPr txBox="1">
            <a:spLocks noChangeArrowheads="1"/>
          </p:cNvSpPr>
          <p:nvPr/>
        </p:nvSpPr>
        <p:spPr bwMode="auto">
          <a:xfrm>
            <a:off x="295275" y="1120775"/>
            <a:ext cx="4257675" cy="3684588"/>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J.   </a:t>
            </a:r>
            <a:r>
              <a:rPr lang="en-US" sz="2600" b="1" i="1" u="sng">
                <a:solidFill>
                  <a:srgbClr val="CC0000"/>
                </a:solidFill>
                <a:effectLst>
                  <a:outerShdw blurRad="38100" dist="38100" dir="2700000" algn="tl">
                    <a:srgbClr val="C0C0C0"/>
                  </a:outerShdw>
                </a:effectLst>
              </a:rPr>
              <a:t>Acts 15:36-39</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Just Prior to a 2nd Preaching trip with Paul</a:t>
            </a:r>
          </a:p>
          <a:p>
            <a:pPr marL="225425" lvl="1">
              <a:buFont typeface="Wingdings" pitchFamily="2" charset="2"/>
              <a:buNone/>
            </a:pPr>
            <a:endParaRPr lang="en-US" sz="12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Was Ready to continue the work!</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endParaRPr lang="en-US" b="1" i="1">
              <a:solidFill>
                <a:schemeClr val="accent2"/>
              </a:solidFill>
              <a:effectLst>
                <a:outerShdw blurRad="38100" dist="38100" dir="2700000" algn="tl">
                  <a:srgbClr val="C0C0C0"/>
                </a:outerShdw>
              </a:effectLst>
            </a:endParaRPr>
          </a:p>
        </p:txBody>
      </p:sp>
      <p:sp>
        <p:nvSpPr>
          <p:cNvPr id="98312"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6"/>
          <p:cNvSpPr>
            <a:spLocks noChangeArrowheads="1"/>
          </p:cNvSpPr>
          <p:nvPr/>
        </p:nvSpPr>
        <p:spPr bwMode="auto">
          <a:xfrm>
            <a:off x="4546600" y="935038"/>
            <a:ext cx="4419600" cy="551338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endParaRPr lang="en-US" sz="1000" b="1" i="1" u="sng">
              <a:solidFill>
                <a:srgbClr val="CC0000"/>
              </a:solidFill>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36</a:t>
            </a:r>
            <a:r>
              <a:rPr lang="en-US" sz="2200" i="1">
                <a:effectLst>
                  <a:outerShdw blurRad="38100" dist="38100" dir="2700000" algn="tl">
                    <a:srgbClr val="C0C0C0"/>
                  </a:outerShdw>
                </a:effectLst>
                <a:cs typeface="Times New Roman" charset="0"/>
              </a:rPr>
              <a:t> And after some days Paul said to Barnabas, “Let us return and visit the brethren in every city in which we proclaimed the word of the Lord, and see how they are.” </a:t>
            </a:r>
            <a:r>
              <a:rPr lang="en-US" sz="2200" i="1" baseline="30000">
                <a:effectLst>
                  <a:outerShdw blurRad="38100" dist="38100" dir="2700000" algn="tl">
                    <a:srgbClr val="C0C0C0"/>
                  </a:outerShdw>
                </a:effectLst>
                <a:cs typeface="Times New Roman" charset="0"/>
              </a:rPr>
              <a:t>37</a:t>
            </a:r>
            <a:r>
              <a:rPr lang="en-US" sz="2200" i="1">
                <a:effectLst>
                  <a:outerShdw blurRad="38100" dist="38100" dir="2700000" algn="tl">
                    <a:srgbClr val="C0C0C0"/>
                  </a:outerShdw>
                </a:effectLst>
                <a:cs typeface="Times New Roman" charset="0"/>
              </a:rPr>
              <a:t> </a:t>
            </a:r>
            <a:r>
              <a:rPr lang="en-US" sz="2200" i="1" u="sng">
                <a:solidFill>
                  <a:schemeClr val="accent2"/>
                </a:solidFill>
                <a:effectLst>
                  <a:outerShdw blurRad="38100" dist="38100" dir="2700000" algn="tl">
                    <a:srgbClr val="C0C0C0"/>
                  </a:outerShdw>
                </a:effectLst>
                <a:cs typeface="Times New Roman" charset="0"/>
              </a:rPr>
              <a:t>And Barnabas was desirous of taking John, called Mark, along with them also</a:t>
            </a:r>
            <a:r>
              <a:rPr lang="en-US" sz="2200" i="1">
                <a:effectLst>
                  <a:outerShdw blurRad="38100" dist="38100" dir="2700000" algn="tl">
                    <a:srgbClr val="C0C0C0"/>
                  </a:outerShdw>
                </a:effectLst>
                <a:cs typeface="Times New Roman" charset="0"/>
              </a:rPr>
              <a:t>.  </a:t>
            </a:r>
            <a:r>
              <a:rPr lang="en-US" sz="2200" i="1" baseline="30000">
                <a:effectLst>
                  <a:outerShdw blurRad="38100" dist="38100" dir="2700000" algn="tl">
                    <a:srgbClr val="C0C0C0"/>
                  </a:outerShdw>
                </a:effectLst>
                <a:cs typeface="Times New Roman" charset="0"/>
              </a:rPr>
              <a:t>38</a:t>
            </a:r>
            <a:r>
              <a:rPr lang="en-US" sz="2200" i="1">
                <a:effectLst>
                  <a:outerShdw blurRad="38100" dist="38100" dir="2700000" algn="tl">
                    <a:srgbClr val="C0C0C0"/>
                  </a:outerShdw>
                </a:effectLst>
                <a:cs typeface="Times New Roman" charset="0"/>
              </a:rPr>
              <a:t> But Paul kept insisting that they should not take him along who had deserted them in Pamphylia and not gone with them to the work.  </a:t>
            </a:r>
            <a:r>
              <a:rPr lang="en-US" sz="2200" i="1" baseline="30000">
                <a:effectLst>
                  <a:outerShdw blurRad="38100" dist="38100" dir="2700000" algn="tl">
                    <a:srgbClr val="C0C0C0"/>
                  </a:outerShdw>
                </a:effectLst>
                <a:cs typeface="Times New Roman" charset="0"/>
              </a:rPr>
              <a:t>39</a:t>
            </a:r>
            <a:r>
              <a:rPr lang="en-US" sz="2200" i="1">
                <a:effectLst>
                  <a:outerShdw blurRad="38100" dist="38100" dir="2700000" algn="tl">
                    <a:srgbClr val="C0C0C0"/>
                  </a:outerShdw>
                </a:effectLst>
                <a:cs typeface="Times New Roman" charset="0"/>
              </a:rPr>
              <a:t> And there arose such a sharp disagreement that they separated from one another, and Barnabas took Mark with him and sailed away to Cyprus.</a:t>
            </a:r>
          </a:p>
        </p:txBody>
      </p:sp>
      <p:sp>
        <p:nvSpPr>
          <p:cNvPr id="99331"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99333" name="Text Box 1029"/>
          <p:cNvSpPr txBox="1">
            <a:spLocks noChangeArrowheads="1"/>
          </p:cNvSpPr>
          <p:nvPr/>
        </p:nvSpPr>
        <p:spPr bwMode="auto">
          <a:xfrm>
            <a:off x="295275" y="1120775"/>
            <a:ext cx="4257675" cy="4932363"/>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J.   </a:t>
            </a:r>
            <a:r>
              <a:rPr lang="en-US" sz="2600" b="1" i="1" u="sng">
                <a:solidFill>
                  <a:srgbClr val="CC0000"/>
                </a:solidFill>
                <a:effectLst>
                  <a:outerShdw blurRad="38100" dist="38100" dir="2700000" algn="tl">
                    <a:srgbClr val="C0C0C0"/>
                  </a:outerShdw>
                </a:effectLst>
              </a:rPr>
              <a:t>Acts 15:36-39</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Just Prior to a 2nd Preaching trip with Paul</a:t>
            </a:r>
          </a:p>
          <a:p>
            <a:pPr marL="225425" lvl="1">
              <a:buFont typeface="Wingdings" pitchFamily="2" charset="2"/>
              <a:buNone/>
            </a:pPr>
            <a:endParaRPr lang="en-US" sz="12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Was Ready to continue the work!</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Forgiving &amp; Did not hold ones past against them</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endParaRPr lang="en-US" b="1" i="1">
              <a:solidFill>
                <a:schemeClr val="accent2"/>
              </a:solidFill>
              <a:effectLst>
                <a:outerShdw blurRad="38100" dist="38100" dir="2700000" algn="tl">
                  <a:srgbClr val="C0C0C0"/>
                </a:outerShdw>
              </a:effectLst>
            </a:endParaRPr>
          </a:p>
        </p:txBody>
      </p:sp>
      <p:sp>
        <p:nvSpPr>
          <p:cNvPr id="99336" name="Text Box 1032"/>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546600" y="935038"/>
            <a:ext cx="4419600" cy="551338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endParaRPr lang="en-US" sz="1000" b="1" i="1" u="sng">
              <a:solidFill>
                <a:srgbClr val="CC0000"/>
              </a:solidFill>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36</a:t>
            </a:r>
            <a:r>
              <a:rPr lang="en-US" sz="2200" i="1">
                <a:effectLst>
                  <a:outerShdw blurRad="38100" dist="38100" dir="2700000" algn="tl">
                    <a:srgbClr val="C0C0C0"/>
                  </a:outerShdw>
                </a:effectLst>
                <a:cs typeface="Times New Roman" charset="0"/>
              </a:rPr>
              <a:t> And after some days Paul said to Barnabas, “Let us return and visit the brethren in every city in which we proclaimed the word of the Lord, and see how they are.” </a:t>
            </a:r>
            <a:r>
              <a:rPr lang="en-US" sz="2200" i="1" baseline="30000">
                <a:effectLst>
                  <a:outerShdw blurRad="38100" dist="38100" dir="2700000" algn="tl">
                    <a:srgbClr val="C0C0C0"/>
                  </a:outerShdw>
                </a:effectLst>
                <a:cs typeface="Times New Roman" charset="0"/>
              </a:rPr>
              <a:t>37</a:t>
            </a:r>
            <a:r>
              <a:rPr lang="en-US" sz="2200" i="1">
                <a:effectLst>
                  <a:outerShdw blurRad="38100" dist="38100" dir="2700000" algn="tl">
                    <a:srgbClr val="C0C0C0"/>
                  </a:outerShdw>
                </a:effectLst>
                <a:cs typeface="Times New Roman" charset="0"/>
              </a:rPr>
              <a:t> And Barnabas was desirous of taking John, called Mark, along with them also.  </a:t>
            </a:r>
            <a:r>
              <a:rPr lang="en-US" sz="2200" i="1" baseline="30000">
                <a:effectLst>
                  <a:outerShdw blurRad="38100" dist="38100" dir="2700000" algn="tl">
                    <a:srgbClr val="C0C0C0"/>
                  </a:outerShdw>
                </a:effectLst>
                <a:cs typeface="Times New Roman" charset="0"/>
              </a:rPr>
              <a:t>38</a:t>
            </a:r>
            <a:r>
              <a:rPr lang="en-US" sz="2200" i="1">
                <a:effectLst>
                  <a:outerShdw blurRad="38100" dist="38100" dir="2700000" algn="tl">
                    <a:srgbClr val="C0C0C0"/>
                  </a:outerShdw>
                </a:effectLst>
                <a:cs typeface="Times New Roman" charset="0"/>
              </a:rPr>
              <a:t> But Paul kept insisting that they should not take him along who had deserted them in Pamphylia and not gone with them to the work.  </a:t>
            </a:r>
            <a:r>
              <a:rPr lang="en-US" sz="2200" i="1" baseline="30000">
                <a:effectLst>
                  <a:outerShdw blurRad="38100" dist="38100" dir="2700000" algn="tl">
                    <a:srgbClr val="C0C0C0"/>
                  </a:outerShdw>
                </a:effectLst>
                <a:cs typeface="Times New Roman" charset="0"/>
              </a:rPr>
              <a:t>39</a:t>
            </a:r>
            <a:r>
              <a:rPr lang="en-US" sz="2200" i="1">
                <a:effectLst>
                  <a:outerShdw blurRad="38100" dist="38100" dir="2700000" algn="tl">
                    <a:srgbClr val="C0C0C0"/>
                  </a:outerShdw>
                </a:effectLst>
                <a:cs typeface="Times New Roman" charset="0"/>
              </a:rPr>
              <a:t> </a:t>
            </a:r>
            <a:r>
              <a:rPr lang="en-US" sz="2200" i="1" u="sng">
                <a:solidFill>
                  <a:schemeClr val="accent2"/>
                </a:solidFill>
                <a:effectLst>
                  <a:outerShdw blurRad="38100" dist="38100" dir="2700000" algn="tl">
                    <a:srgbClr val="C0C0C0"/>
                  </a:outerShdw>
                </a:effectLst>
                <a:cs typeface="Times New Roman" charset="0"/>
              </a:rPr>
              <a:t>And there arose such a sharp disagreement that they separated from one another, </a:t>
            </a:r>
            <a:r>
              <a:rPr lang="en-US" sz="2200" i="1">
                <a:effectLst>
                  <a:outerShdw blurRad="38100" dist="38100" dir="2700000" algn="tl">
                    <a:srgbClr val="C0C0C0"/>
                  </a:outerShdw>
                </a:effectLst>
                <a:cs typeface="Times New Roman" charset="0"/>
              </a:rPr>
              <a:t>and Barnabas took Mark with him and sailed away to Cyprus.</a:t>
            </a:r>
          </a:p>
        </p:txBody>
      </p:sp>
      <p:sp>
        <p:nvSpPr>
          <p:cNvPr id="100355"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100357" name="Text Box 5"/>
          <p:cNvSpPr txBox="1">
            <a:spLocks noChangeArrowheads="1"/>
          </p:cNvSpPr>
          <p:nvPr/>
        </p:nvSpPr>
        <p:spPr bwMode="auto">
          <a:xfrm>
            <a:off x="295275" y="1120775"/>
            <a:ext cx="4257675" cy="5449888"/>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J.   </a:t>
            </a:r>
            <a:r>
              <a:rPr lang="en-US" sz="2600" b="1" i="1" u="sng">
                <a:solidFill>
                  <a:srgbClr val="CC0000"/>
                </a:solidFill>
                <a:effectLst>
                  <a:outerShdw blurRad="38100" dist="38100" dir="2700000" algn="tl">
                    <a:srgbClr val="C0C0C0"/>
                  </a:outerShdw>
                </a:effectLst>
              </a:rPr>
              <a:t>Acts 15:36-39</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Just Prior to a 2nd Preaching trip with Paul</a:t>
            </a:r>
          </a:p>
          <a:p>
            <a:pPr marL="225425" lvl="1">
              <a:buFont typeface="Wingdings" pitchFamily="2" charset="2"/>
              <a:buNone/>
            </a:pPr>
            <a:endParaRPr lang="en-US" sz="12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Was Ready to continue the work!</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Forgiving &amp; Did not hold ones past against them</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Firmly Convicted!</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endParaRPr lang="en-US" b="1" i="1">
              <a:solidFill>
                <a:schemeClr val="accent2"/>
              </a:solidFill>
              <a:effectLst>
                <a:outerShdw blurRad="38100" dist="38100" dir="2700000" algn="tl">
                  <a:srgbClr val="C0C0C0"/>
                </a:outerShdw>
              </a:effectLst>
            </a:endParaRPr>
          </a:p>
        </p:txBody>
      </p:sp>
      <p:sp>
        <p:nvSpPr>
          <p:cNvPr id="100360" name="Text Box 8"/>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44488" y="322263"/>
            <a:ext cx="8516937" cy="6063198"/>
          </a:xfrm>
          <a:prstGeom prst="rect">
            <a:avLst/>
          </a:prstGeom>
          <a:noFill/>
          <a:ln w="9525">
            <a:noFill/>
            <a:miter lim="800000"/>
            <a:headEnd/>
            <a:tailEnd/>
          </a:ln>
          <a:effectLst/>
        </p:spPr>
        <p:txBody>
          <a:bodyPr>
            <a:spAutoFit/>
          </a:bodyPr>
          <a:lstStyle/>
          <a:p>
            <a:pPr marL="515938" indent="-515938"/>
            <a:r>
              <a:rPr lang="en-US" sz="2800" b="1" u="sng" dirty="0">
                <a:effectLst>
                  <a:outerShdw blurRad="38100" dist="38100" dir="2700000" algn="tl">
                    <a:srgbClr val="C0C0C0"/>
                  </a:outerShdw>
                </a:effectLst>
              </a:rPr>
              <a:t>INTRODUCTION:</a:t>
            </a:r>
          </a:p>
          <a:p>
            <a:pPr marL="515938" indent="-515938"/>
            <a:endParaRPr lang="en-US" sz="1600" dirty="0">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1. The Bible is a </a:t>
            </a:r>
            <a:r>
              <a:rPr lang="en-US" sz="2600" u="sng" dirty="0">
                <a:effectLst>
                  <a:outerShdw blurRad="38100" dist="38100" dir="2700000" algn="tl">
                    <a:srgbClr val="C0C0C0"/>
                  </a:outerShdw>
                </a:effectLst>
              </a:rPr>
              <a:t>Perfect guide</a:t>
            </a:r>
            <a:r>
              <a:rPr lang="en-US" sz="2600" dirty="0">
                <a:effectLst>
                  <a:outerShdw blurRad="38100" dist="38100" dir="2700000" algn="tl">
                    <a:srgbClr val="C0C0C0"/>
                  </a:outerShdw>
                </a:effectLst>
              </a:rPr>
              <a:t> for making one acceptable before God!</a:t>
            </a:r>
          </a:p>
          <a:p>
            <a:pPr marL="1084263" lvl="1" indent="-401638"/>
            <a:endParaRPr lang="en-US" sz="800" i="1" dirty="0">
              <a:solidFill>
                <a:srgbClr val="003399"/>
              </a:solidFill>
              <a:effectLst>
                <a:outerShdw blurRad="38100" dist="38100" dir="2700000" algn="tl">
                  <a:srgbClr val="C0C0C0"/>
                </a:outerShdw>
              </a:effectLst>
            </a:endParaRPr>
          </a:p>
          <a:p>
            <a:pPr marL="1084263" lvl="1" indent="-401638"/>
            <a:r>
              <a:rPr lang="en-US" sz="2000" i="1" dirty="0" smtClean="0">
                <a:solidFill>
                  <a:srgbClr val="003399"/>
                </a:solidFill>
                <a:effectLst>
                  <a:outerShdw blurRad="38100" dist="38100" dir="2700000" algn="tl">
                    <a:srgbClr val="C0C0C0"/>
                  </a:outerShdw>
                </a:effectLst>
              </a:rPr>
              <a:t>a.  It has extremely clear instructions/commands!</a:t>
            </a:r>
          </a:p>
          <a:p>
            <a:pPr marL="1084263" lvl="1" indent="-401638"/>
            <a:r>
              <a:rPr lang="en-US" sz="2000" i="1" dirty="0" smtClean="0">
                <a:solidFill>
                  <a:srgbClr val="003399"/>
                </a:solidFill>
                <a:effectLst>
                  <a:outerShdw blurRad="38100" dist="38100" dir="2700000" algn="tl">
                    <a:srgbClr val="C0C0C0"/>
                  </a:outerShdw>
                </a:effectLst>
              </a:rPr>
              <a:t>b.  The Bible is written on a level so that anyone can understand it.  </a:t>
            </a:r>
          </a:p>
          <a:p>
            <a:pPr marL="1084263" lvl="1" indent="-401638"/>
            <a:r>
              <a:rPr lang="en-US" sz="2000" i="1" dirty="0" smtClean="0">
                <a:solidFill>
                  <a:srgbClr val="003399"/>
                </a:solidFill>
                <a:effectLst>
                  <a:outerShdw blurRad="38100" dist="38100" dir="2700000" algn="tl">
                    <a:srgbClr val="C0C0C0"/>
                  </a:outerShdw>
                </a:effectLst>
              </a:rPr>
              <a:t>c.  Its instructions for Godliness are very comprehendible.</a:t>
            </a:r>
          </a:p>
          <a:p>
            <a:pPr marL="1084263" lvl="1" indent="-401638"/>
            <a:endParaRPr lang="en-US" sz="2000" i="1" dirty="0">
              <a:solidFill>
                <a:srgbClr val="006699"/>
              </a:solidFill>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2.  Another one of the fantastic teaching characteristic of the Bible are the </a:t>
            </a:r>
            <a:r>
              <a:rPr lang="en-US" sz="2600" dirty="0" smtClean="0">
                <a:effectLst>
                  <a:outerShdw blurRad="38100" dist="38100" dir="2700000" algn="tl">
                    <a:srgbClr val="C0C0C0"/>
                  </a:outerShdw>
                </a:effectLst>
              </a:rPr>
              <a:t>numerous </a:t>
            </a:r>
            <a:r>
              <a:rPr lang="en-US" sz="2600" u="sng" dirty="0" smtClean="0">
                <a:effectLst>
                  <a:outerShdw blurRad="38100" dist="38100" dir="2700000" algn="tl">
                    <a:srgbClr val="C0C0C0"/>
                  </a:outerShdw>
                </a:effectLst>
              </a:rPr>
              <a:t>Examples</a:t>
            </a:r>
            <a:r>
              <a:rPr lang="en-US" sz="2600" dirty="0">
                <a:effectLst>
                  <a:outerShdw blurRad="38100" dist="38100" dir="2700000" algn="tl">
                    <a:srgbClr val="C0C0C0"/>
                  </a:outerShdw>
                </a:effectLst>
              </a:rPr>
              <a:t>!!</a:t>
            </a:r>
          </a:p>
          <a:p>
            <a:pPr marL="1084263" lvl="1" indent="-401638"/>
            <a:endParaRPr lang="en-US" sz="800" i="1" dirty="0">
              <a:solidFill>
                <a:srgbClr val="003399"/>
              </a:solidFill>
              <a:effectLst>
                <a:outerShdw blurRad="38100" dist="38100" dir="2700000" algn="tl">
                  <a:srgbClr val="C0C0C0"/>
                </a:outerShdw>
              </a:effectLst>
            </a:endParaRPr>
          </a:p>
          <a:p>
            <a:pPr marL="1084263" lvl="1" indent="-401638"/>
            <a:r>
              <a:rPr lang="en-US" sz="2200" i="1" dirty="0">
                <a:solidFill>
                  <a:srgbClr val="003399"/>
                </a:solidFill>
                <a:effectLst>
                  <a:outerShdw blurRad="38100" dist="38100" dir="2700000" algn="tl">
                    <a:srgbClr val="C0C0C0"/>
                  </a:outerShdw>
                </a:effectLst>
              </a:rPr>
              <a:t>a.  Many Examples of what NOT to be Like!</a:t>
            </a:r>
          </a:p>
          <a:p>
            <a:pPr marL="1084263" lvl="1" indent="-401638"/>
            <a:r>
              <a:rPr lang="en-US" sz="2200" i="1" dirty="0">
                <a:solidFill>
                  <a:srgbClr val="003399"/>
                </a:solidFill>
                <a:effectLst>
                  <a:outerShdw blurRad="38100" dist="38100" dir="2700000" algn="tl">
                    <a:srgbClr val="C0C0C0"/>
                  </a:outerShdw>
                </a:effectLst>
              </a:rPr>
              <a:t>b.  Many Example of what TO be Like!</a:t>
            </a:r>
          </a:p>
          <a:p>
            <a:pPr marL="515938" indent="-515938"/>
            <a:endParaRPr lang="en-US" sz="2200" b="1" i="1" dirty="0">
              <a:solidFill>
                <a:srgbClr val="003399"/>
              </a:solidFill>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3.  There are some Excellent examples that really </a:t>
            </a:r>
            <a:r>
              <a:rPr lang="en-US" sz="2600" u="sng" dirty="0">
                <a:effectLst>
                  <a:outerShdw blurRad="38100" dist="38100" dir="2700000" algn="tl">
                    <a:srgbClr val="C0C0C0"/>
                  </a:outerShdw>
                </a:effectLst>
              </a:rPr>
              <a:t>stand out</a:t>
            </a:r>
            <a:r>
              <a:rPr lang="en-US" sz="2600" dirty="0">
                <a:effectLst>
                  <a:outerShdw blurRad="38100" dist="38100" dir="2700000" algn="tl">
                    <a:srgbClr val="C0C0C0"/>
                  </a:outerShdw>
                </a:effectLst>
              </a:rPr>
              <a:t>…</a:t>
            </a:r>
          </a:p>
          <a:p>
            <a:pPr marL="1084263" lvl="1" indent="-401638"/>
            <a:endParaRPr lang="en-US" sz="800" b="1" i="1" dirty="0">
              <a:solidFill>
                <a:srgbClr val="003399"/>
              </a:solidFill>
              <a:effectLst>
                <a:outerShdw blurRad="38100" dist="38100" dir="2700000" algn="tl">
                  <a:srgbClr val="C0C0C0"/>
                </a:outerShdw>
              </a:effectLst>
            </a:endParaRPr>
          </a:p>
          <a:p>
            <a:pPr marL="1084263" lvl="1" indent="-401638"/>
            <a:r>
              <a:rPr lang="en-US" sz="2200" b="1" i="1" dirty="0">
                <a:solidFill>
                  <a:srgbClr val="003399"/>
                </a:solidFill>
                <a:effectLst>
                  <a:outerShdw blurRad="38100" dist="38100" dir="2700000" algn="tl">
                    <a:srgbClr val="C0C0C0"/>
                  </a:outerShdw>
                </a:effectLst>
              </a:rPr>
              <a:t>Christ</a:t>
            </a:r>
            <a:r>
              <a:rPr lang="en-US" sz="2200" i="1" dirty="0">
                <a:solidFill>
                  <a:srgbClr val="006699"/>
                </a:solidFill>
                <a:effectLst>
                  <a:outerShdw blurRad="38100" dist="38100" dir="2700000" algn="tl">
                    <a:srgbClr val="C0C0C0"/>
                  </a:outerShdw>
                </a:effectLst>
              </a:rPr>
              <a:t> </a:t>
            </a:r>
            <a:r>
              <a:rPr lang="en-US" sz="2200" i="1" dirty="0">
                <a:effectLst>
                  <a:outerShdw blurRad="38100" dist="38100" dir="2700000" algn="tl">
                    <a:srgbClr val="C0C0C0"/>
                  </a:outerShdw>
                </a:effectLst>
              </a:rPr>
              <a:t>- </a:t>
            </a:r>
            <a:r>
              <a:rPr lang="en-US" sz="2200" i="1" dirty="0">
                <a:solidFill>
                  <a:srgbClr val="CC0000"/>
                </a:solidFill>
                <a:effectLst>
                  <a:outerShdw blurRad="38100" dist="38100" dir="2700000" algn="tl">
                    <a:srgbClr val="C0C0C0"/>
                  </a:outerShdw>
                </a:effectLst>
              </a:rPr>
              <a:t>1 Pet </a:t>
            </a:r>
            <a:r>
              <a:rPr lang="en-US" sz="2200" i="1" dirty="0" smtClean="0">
                <a:solidFill>
                  <a:srgbClr val="CC0000"/>
                </a:solidFill>
                <a:effectLst>
                  <a:outerShdw blurRad="38100" dist="38100" dir="2700000" algn="tl">
                    <a:srgbClr val="C0C0C0"/>
                  </a:outerShdw>
                </a:effectLst>
              </a:rPr>
              <a:t>2:21, </a:t>
            </a:r>
            <a:r>
              <a:rPr lang="en-US" sz="2200" i="1" dirty="0" err="1" smtClean="0">
                <a:solidFill>
                  <a:srgbClr val="CC0000"/>
                </a:solidFill>
                <a:effectLst>
                  <a:outerShdw blurRad="38100" dist="38100" dir="2700000" algn="tl">
                    <a:srgbClr val="C0C0C0"/>
                  </a:outerShdw>
                </a:effectLst>
              </a:rPr>
              <a:t>Jn</a:t>
            </a:r>
            <a:r>
              <a:rPr lang="en-US" sz="2200" i="1" dirty="0" smtClean="0">
                <a:solidFill>
                  <a:srgbClr val="CC0000"/>
                </a:solidFill>
                <a:effectLst>
                  <a:outerShdw blurRad="38100" dist="38100" dir="2700000" algn="tl">
                    <a:srgbClr val="C0C0C0"/>
                  </a:outerShdw>
                </a:effectLst>
              </a:rPr>
              <a:t> 13:15, Luke 9:23ff</a:t>
            </a:r>
            <a:endParaRPr lang="en-US" sz="2200" i="1" dirty="0" smtClean="0">
              <a:effectLst>
                <a:outerShdw blurRad="38100" dist="38100" dir="2700000" algn="tl">
                  <a:srgbClr val="C0C0C0"/>
                </a:outerShdw>
              </a:effectLst>
            </a:endParaRPr>
          </a:p>
          <a:p>
            <a:pPr marL="1084263" lvl="1" indent="-401638"/>
            <a:r>
              <a:rPr lang="en-US" sz="2200" b="1" i="1" dirty="0" smtClean="0">
                <a:solidFill>
                  <a:srgbClr val="003399"/>
                </a:solidFill>
                <a:effectLst>
                  <a:outerShdw blurRad="38100" dist="38100" dir="2700000" algn="tl">
                    <a:srgbClr val="C0C0C0"/>
                  </a:outerShdw>
                </a:effectLst>
              </a:rPr>
              <a:t>Paul</a:t>
            </a:r>
            <a:r>
              <a:rPr lang="en-US" sz="2200" i="1" dirty="0" smtClean="0">
                <a:solidFill>
                  <a:srgbClr val="003399"/>
                </a:solidFill>
                <a:effectLst>
                  <a:outerShdw blurRad="38100" dist="38100" dir="2700000" algn="tl">
                    <a:srgbClr val="C0C0C0"/>
                  </a:outerShdw>
                </a:effectLst>
              </a:rPr>
              <a:t> </a:t>
            </a:r>
            <a:r>
              <a:rPr lang="en-US" sz="2200" i="1" dirty="0">
                <a:effectLst>
                  <a:outerShdw blurRad="38100" dist="38100" dir="2700000" algn="tl">
                    <a:srgbClr val="C0C0C0"/>
                  </a:outerShdw>
                </a:effectLst>
              </a:rPr>
              <a:t>-</a:t>
            </a:r>
            <a:r>
              <a:rPr lang="en-US" sz="2200" i="1" dirty="0">
                <a:solidFill>
                  <a:srgbClr val="006699"/>
                </a:solidFill>
                <a:effectLst>
                  <a:outerShdw blurRad="38100" dist="38100" dir="2700000" algn="tl">
                    <a:srgbClr val="C0C0C0"/>
                  </a:outerShdw>
                </a:effectLst>
              </a:rPr>
              <a:t> </a:t>
            </a:r>
            <a:r>
              <a:rPr lang="en-US" sz="2200" i="1" dirty="0">
                <a:solidFill>
                  <a:srgbClr val="CC0000"/>
                </a:solidFill>
                <a:effectLst>
                  <a:outerShdw blurRad="38100" dist="38100" dir="2700000" algn="tl">
                    <a:srgbClr val="C0C0C0"/>
                  </a:outerShdw>
                </a:effectLst>
              </a:rPr>
              <a:t>Phil </a:t>
            </a:r>
            <a:r>
              <a:rPr lang="en-US" sz="2200" i="1" dirty="0" smtClean="0">
                <a:solidFill>
                  <a:srgbClr val="CC0000"/>
                </a:solidFill>
                <a:effectLst>
                  <a:outerShdw blurRad="38100" dist="38100" dir="2700000" algn="tl">
                    <a:srgbClr val="C0C0C0"/>
                  </a:outerShdw>
                </a:effectLst>
              </a:rPr>
              <a:t>3:17; </a:t>
            </a:r>
            <a:r>
              <a:rPr lang="en-US" sz="2200" i="1" dirty="0" smtClean="0">
                <a:effectLst>
                  <a:outerShdw blurRad="38100" dist="38100" dir="2700000" algn="tl">
                    <a:srgbClr val="C0C0C0"/>
                  </a:outerShdw>
                </a:effectLst>
              </a:rPr>
              <a:t>those of </a:t>
            </a:r>
            <a:r>
              <a:rPr lang="en-US" sz="2200" i="1" dirty="0" smtClean="0">
                <a:solidFill>
                  <a:srgbClr val="CC0000"/>
                </a:solidFill>
                <a:effectLst>
                  <a:outerShdw blurRad="38100" dist="38100" dir="2700000" algn="tl">
                    <a:srgbClr val="C0C0C0"/>
                  </a:outerShdw>
                </a:effectLst>
              </a:rPr>
              <a:t>Hebrews 11, many of those in the NT</a:t>
            </a:r>
            <a:endParaRPr lang="en-US" sz="2200" i="1" dirty="0">
              <a:solidFill>
                <a:srgbClr val="006699"/>
              </a:solidFill>
              <a:effectLst>
                <a:outerShdw blurRad="38100" dist="38100" dir="2700000" algn="tl">
                  <a:srgbClr val="C0C0C0"/>
                </a:outerShdw>
              </a:effectLst>
            </a:endParaRPr>
          </a:p>
        </p:txBody>
      </p:sp>
      <p:sp>
        <p:nvSpPr>
          <p:cNvPr id="12697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546600" y="935038"/>
            <a:ext cx="4419600" cy="5513387"/>
          </a:xfrm>
          <a:prstGeom prst="rect">
            <a:avLst/>
          </a:prstGeom>
          <a:noFill/>
          <a:ln w="9525">
            <a:noFill/>
            <a:miter lim="800000"/>
            <a:headEnd/>
            <a:tailEnd/>
          </a:ln>
          <a:effectLst/>
        </p:spPr>
        <p:txBody>
          <a:bodyPr>
            <a:spAutoFit/>
          </a:bodyPr>
          <a:lstStyle/>
          <a:p>
            <a:r>
              <a:rPr lang="en-US" sz="2600" b="1" i="1" u="sng">
                <a:solidFill>
                  <a:srgbClr val="CC0000"/>
                </a:solidFill>
                <a:effectLst>
                  <a:outerShdw blurRad="38100" dist="38100" dir="2700000" algn="tl">
                    <a:srgbClr val="C0C0C0"/>
                  </a:outerShdw>
                </a:effectLst>
              </a:rPr>
              <a:t>Text…</a:t>
            </a:r>
            <a:endParaRPr lang="en-US" sz="1000" b="1" i="1" u="sng">
              <a:solidFill>
                <a:srgbClr val="CC0000"/>
              </a:solidFill>
              <a:effectLst>
                <a:outerShdw blurRad="38100" dist="38100" dir="2700000" algn="tl">
                  <a:srgbClr val="C0C0C0"/>
                </a:outerShdw>
              </a:effectLst>
              <a:cs typeface="Times New Roman" charset="0"/>
            </a:endParaRPr>
          </a:p>
          <a:p>
            <a:pPr eaLnBrk="0" hangingPunct="0"/>
            <a:r>
              <a:rPr lang="en-US" sz="2200" i="1" baseline="30000">
                <a:effectLst>
                  <a:outerShdw blurRad="38100" dist="38100" dir="2700000" algn="tl">
                    <a:srgbClr val="C0C0C0"/>
                  </a:outerShdw>
                </a:effectLst>
                <a:cs typeface="Times New Roman" charset="0"/>
              </a:rPr>
              <a:t>36</a:t>
            </a:r>
            <a:r>
              <a:rPr lang="en-US" sz="2200" i="1">
                <a:effectLst>
                  <a:outerShdw blurRad="38100" dist="38100" dir="2700000" algn="tl">
                    <a:srgbClr val="C0C0C0"/>
                  </a:outerShdw>
                </a:effectLst>
                <a:cs typeface="Times New Roman" charset="0"/>
              </a:rPr>
              <a:t> And after some days Paul said to Barnabas, “Let us return and visit the brethren in every city in which we proclaimed the word of the Lord, and see how they are.” </a:t>
            </a:r>
            <a:r>
              <a:rPr lang="en-US" sz="2200" i="1" baseline="30000">
                <a:effectLst>
                  <a:outerShdw blurRad="38100" dist="38100" dir="2700000" algn="tl">
                    <a:srgbClr val="C0C0C0"/>
                  </a:outerShdw>
                </a:effectLst>
                <a:cs typeface="Times New Roman" charset="0"/>
              </a:rPr>
              <a:t>37</a:t>
            </a:r>
            <a:r>
              <a:rPr lang="en-US" sz="2200" i="1">
                <a:effectLst>
                  <a:outerShdw blurRad="38100" dist="38100" dir="2700000" algn="tl">
                    <a:srgbClr val="C0C0C0"/>
                  </a:outerShdw>
                </a:effectLst>
                <a:cs typeface="Times New Roman" charset="0"/>
              </a:rPr>
              <a:t> And Barnabas was desirous of taking John, called Mark, along with them also.  </a:t>
            </a:r>
            <a:r>
              <a:rPr lang="en-US" sz="2200" i="1" baseline="30000">
                <a:effectLst>
                  <a:outerShdw blurRad="38100" dist="38100" dir="2700000" algn="tl">
                    <a:srgbClr val="C0C0C0"/>
                  </a:outerShdw>
                </a:effectLst>
                <a:cs typeface="Times New Roman" charset="0"/>
              </a:rPr>
              <a:t>38</a:t>
            </a:r>
            <a:r>
              <a:rPr lang="en-US" sz="2200" i="1">
                <a:effectLst>
                  <a:outerShdw blurRad="38100" dist="38100" dir="2700000" algn="tl">
                    <a:srgbClr val="C0C0C0"/>
                  </a:outerShdw>
                </a:effectLst>
                <a:cs typeface="Times New Roman" charset="0"/>
              </a:rPr>
              <a:t> But Paul kept insisting that they should not take him along who had deserted them in Pamphylia and not gone with them to the work.  </a:t>
            </a:r>
            <a:r>
              <a:rPr lang="en-US" sz="2200" i="1" baseline="30000">
                <a:effectLst>
                  <a:outerShdw blurRad="38100" dist="38100" dir="2700000" algn="tl">
                    <a:srgbClr val="C0C0C0"/>
                  </a:outerShdw>
                </a:effectLst>
                <a:cs typeface="Times New Roman" charset="0"/>
              </a:rPr>
              <a:t>39</a:t>
            </a:r>
            <a:r>
              <a:rPr lang="en-US" sz="2200" i="1">
                <a:effectLst>
                  <a:outerShdw blurRad="38100" dist="38100" dir="2700000" algn="tl">
                    <a:srgbClr val="C0C0C0"/>
                  </a:outerShdw>
                </a:effectLst>
                <a:cs typeface="Times New Roman" charset="0"/>
              </a:rPr>
              <a:t> And there arose such a sharp disagreement that they separated from one another,</a:t>
            </a:r>
            <a:r>
              <a:rPr lang="en-US" sz="2200" i="1" u="sng">
                <a:solidFill>
                  <a:schemeClr val="accent2"/>
                </a:solidFill>
                <a:effectLst>
                  <a:outerShdw blurRad="38100" dist="38100" dir="2700000" algn="tl">
                    <a:srgbClr val="C0C0C0"/>
                  </a:outerShdw>
                </a:effectLst>
                <a:cs typeface="Times New Roman" charset="0"/>
              </a:rPr>
              <a:t> and Barnabas took Mark with him and sailed away to Cyprus.</a:t>
            </a:r>
          </a:p>
        </p:txBody>
      </p:sp>
      <p:sp>
        <p:nvSpPr>
          <p:cNvPr id="55300" name="Rectangle 4"/>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55302" name="Text Box 6"/>
          <p:cNvSpPr txBox="1">
            <a:spLocks noChangeArrowheads="1"/>
          </p:cNvSpPr>
          <p:nvPr/>
        </p:nvSpPr>
        <p:spPr bwMode="auto">
          <a:xfrm>
            <a:off x="295275" y="1120775"/>
            <a:ext cx="4257675" cy="5449888"/>
          </a:xfrm>
          <a:prstGeom prst="rect">
            <a:avLst/>
          </a:prstGeom>
          <a:noFill/>
          <a:ln w="9525">
            <a:noFill/>
            <a:miter lim="800000"/>
            <a:headEnd/>
            <a:tailEnd/>
          </a:ln>
          <a:effectLst/>
        </p:spPr>
        <p:txBody>
          <a:bodyPr>
            <a:spAutoFit/>
          </a:bodyPr>
          <a:lstStyle/>
          <a:p>
            <a:pPr>
              <a:buFont typeface="Wingdings" pitchFamily="2" charset="2"/>
              <a:buNone/>
            </a:pPr>
            <a:r>
              <a:rPr lang="en-US" sz="2600" b="1" i="1">
                <a:effectLst>
                  <a:outerShdw blurRad="38100" dist="38100" dir="2700000" algn="tl">
                    <a:srgbClr val="C0C0C0"/>
                  </a:outerShdw>
                </a:effectLst>
              </a:rPr>
              <a:t>J.   </a:t>
            </a:r>
            <a:r>
              <a:rPr lang="en-US" sz="2600" b="1" i="1" u="sng">
                <a:solidFill>
                  <a:srgbClr val="CC0000"/>
                </a:solidFill>
                <a:effectLst>
                  <a:outerShdw blurRad="38100" dist="38100" dir="2700000" algn="tl">
                    <a:srgbClr val="C0C0C0"/>
                  </a:outerShdw>
                </a:effectLst>
              </a:rPr>
              <a:t>Acts 15:36-39</a:t>
            </a:r>
            <a:endParaRPr lang="en-US" i="1">
              <a:effectLst>
                <a:outerShdw blurRad="38100" dist="38100" dir="2700000" algn="tl">
                  <a:srgbClr val="C0C0C0"/>
                </a:outerShdw>
              </a:effectLst>
            </a:endParaRPr>
          </a:p>
          <a:p>
            <a:pPr marL="225425" lvl="1">
              <a:buFont typeface="Wingdings" pitchFamily="2" charset="2"/>
              <a:buNone/>
            </a:pPr>
            <a:endParaRPr lang="en-US" sz="14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1.  </a:t>
            </a:r>
            <a:r>
              <a:rPr lang="en-US" i="1" u="sng">
                <a:effectLst>
                  <a:outerShdw blurRad="38100" dist="38100" dir="2700000" algn="tl">
                    <a:srgbClr val="C0C0C0"/>
                  </a:outerShdw>
                </a:effectLst>
              </a:rPr>
              <a:t>Background</a:t>
            </a:r>
            <a:r>
              <a:rPr lang="en-US" i="1">
                <a:effectLst>
                  <a:outerShdw blurRad="38100" dist="38100" dir="2700000" algn="tl">
                    <a:srgbClr val="C0C0C0"/>
                  </a:outerShdw>
                </a:effectLst>
              </a:rPr>
              <a:t>:</a:t>
            </a:r>
            <a:r>
              <a:rPr lang="en-US" i="1">
                <a:solidFill>
                  <a:srgbClr val="006699"/>
                </a:solidFill>
                <a:effectLst>
                  <a:outerShdw blurRad="38100" dist="38100" dir="2700000" algn="tl">
                    <a:srgbClr val="C0C0C0"/>
                  </a:outerShdw>
                </a:effectLst>
              </a:rPr>
              <a:t>  </a:t>
            </a:r>
          </a:p>
          <a:p>
            <a:pPr marL="912813" lvl="2" indent="-277813">
              <a:buFontTx/>
              <a:buChar char="•"/>
            </a:pPr>
            <a:r>
              <a:rPr lang="en-US" sz="2200" i="1">
                <a:solidFill>
                  <a:srgbClr val="006699"/>
                </a:solidFill>
                <a:effectLst>
                  <a:outerShdw blurRad="38100" dist="38100" dir="2700000" algn="tl">
                    <a:srgbClr val="C0C0C0"/>
                  </a:outerShdw>
                </a:effectLst>
              </a:rPr>
              <a:t>Just Prior to a 2nd Preaching trip with Paul</a:t>
            </a:r>
          </a:p>
          <a:p>
            <a:pPr marL="225425" lvl="1">
              <a:buFont typeface="Wingdings" pitchFamily="2" charset="2"/>
              <a:buNone/>
            </a:pPr>
            <a:endParaRPr lang="en-US" sz="1200" i="1">
              <a:effectLst>
                <a:outerShdw blurRad="38100" dist="38100" dir="2700000" algn="tl">
                  <a:srgbClr val="C0C0C0"/>
                </a:outerShdw>
              </a:effectLst>
            </a:endParaRPr>
          </a:p>
          <a:p>
            <a:pPr marL="225425" lvl="1">
              <a:buFont typeface="Wingdings" pitchFamily="2" charset="2"/>
              <a:buNone/>
            </a:pPr>
            <a:r>
              <a:rPr lang="en-US" i="1">
                <a:effectLst>
                  <a:outerShdw blurRad="38100" dist="38100" dir="2700000" algn="tl">
                    <a:srgbClr val="C0C0C0"/>
                  </a:outerShdw>
                </a:effectLst>
              </a:rPr>
              <a:t>2.  </a:t>
            </a:r>
            <a:r>
              <a:rPr lang="en-US" i="1" u="sng">
                <a:effectLst>
                  <a:outerShdw blurRad="38100" dist="38100" dir="2700000" algn="tl">
                    <a:srgbClr val="C0C0C0"/>
                  </a:outerShdw>
                </a:effectLst>
              </a:rPr>
              <a:t>Observations</a:t>
            </a:r>
            <a:r>
              <a:rPr lang="en-US" i="1">
                <a:effectLst>
                  <a:outerShdw blurRad="38100" dist="38100" dir="2700000" algn="tl">
                    <a:srgbClr val="C0C0C0"/>
                  </a:outerShdw>
                </a:effectLst>
              </a:rPr>
              <a:t>:</a:t>
            </a:r>
          </a:p>
          <a:p>
            <a:pPr marL="225425" lvl="1">
              <a:buFont typeface="Wingdings" pitchFamily="2" charset="2"/>
              <a:buNone/>
            </a:pPr>
            <a:endParaRPr lang="en-US" sz="1000" i="1">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Was Ready to continue the work!</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Forgiving &amp; Did not hold ones past against them</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Firmly Convicted!</a:t>
            </a:r>
          </a:p>
          <a:p>
            <a:pPr marL="912813" lvl="2" indent="-277813">
              <a:buFont typeface="Wingdings" pitchFamily="2" charset="2"/>
              <a:buChar char="ü"/>
            </a:pPr>
            <a:endParaRPr lang="en-US" sz="1000" b="1" i="1">
              <a:solidFill>
                <a:schemeClr val="accent2"/>
              </a:solidFill>
              <a:effectLst>
                <a:outerShdw blurRad="38100" dist="38100" dir="2700000" algn="tl">
                  <a:srgbClr val="C0C0C0"/>
                </a:outerShdw>
              </a:effectLst>
            </a:endParaRPr>
          </a:p>
          <a:p>
            <a:pPr marL="912813" lvl="2" indent="-277813">
              <a:buFont typeface="Wingdings" pitchFamily="2" charset="2"/>
              <a:buChar char="ü"/>
            </a:pPr>
            <a:r>
              <a:rPr lang="en-US" b="1" i="1">
                <a:solidFill>
                  <a:schemeClr val="accent2"/>
                </a:solidFill>
                <a:effectLst>
                  <a:outerShdw blurRad="38100" dist="38100" dir="2700000" algn="tl">
                    <a:srgbClr val="C0C0C0"/>
                  </a:outerShdw>
                </a:effectLst>
              </a:rPr>
              <a:t>Continued the work</a:t>
            </a:r>
          </a:p>
        </p:txBody>
      </p:sp>
      <p:sp>
        <p:nvSpPr>
          <p:cNvPr id="55305" name="Text Box 9"/>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1026"/>
          <p:cNvSpPr txBox="1">
            <a:spLocks noChangeArrowheads="1"/>
          </p:cNvSpPr>
          <p:nvPr/>
        </p:nvSpPr>
        <p:spPr bwMode="auto">
          <a:xfrm>
            <a:off x="344488" y="322263"/>
            <a:ext cx="4090987" cy="884237"/>
          </a:xfrm>
          <a:prstGeom prst="rect">
            <a:avLst/>
          </a:prstGeom>
          <a:noFill/>
          <a:ln w="9525">
            <a:noFill/>
            <a:miter lim="800000"/>
            <a:headEnd/>
            <a:tailEnd/>
          </a:ln>
          <a:effectLst/>
        </p:spPr>
        <p:txBody>
          <a:bodyPr>
            <a:spAutoFit/>
          </a:bodyPr>
          <a:lstStyle/>
          <a:p>
            <a:pPr marL="463550" indent="-463550"/>
            <a:r>
              <a:rPr lang="en-US" sz="2800" b="1" u="sng">
                <a:effectLst>
                  <a:outerShdw blurRad="38100" dist="38100" dir="2700000" algn="tl">
                    <a:srgbClr val="C0C0C0"/>
                  </a:outerShdw>
                </a:effectLst>
              </a:rPr>
              <a:t>CONCLUSION:</a:t>
            </a:r>
          </a:p>
          <a:p>
            <a:pPr marL="463550" indent="-463550"/>
            <a:endParaRPr lang="en-US"/>
          </a:p>
        </p:txBody>
      </p:sp>
      <p:sp>
        <p:nvSpPr>
          <p:cNvPr id="121859" name="Rectangle 1027"/>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44488" y="322263"/>
            <a:ext cx="4090987" cy="884237"/>
          </a:xfrm>
          <a:prstGeom prst="rect">
            <a:avLst/>
          </a:prstGeom>
          <a:noFill/>
          <a:ln w="9525">
            <a:noFill/>
            <a:miter lim="800000"/>
            <a:headEnd/>
            <a:tailEnd/>
          </a:ln>
          <a:effectLst/>
        </p:spPr>
        <p:txBody>
          <a:bodyPr>
            <a:spAutoFit/>
          </a:bodyPr>
          <a:lstStyle/>
          <a:p>
            <a:pPr marL="463550" indent="-463550"/>
            <a:r>
              <a:rPr lang="en-US" sz="2800" b="1" u="sng">
                <a:effectLst>
                  <a:outerShdw blurRad="38100" dist="38100" dir="2700000" algn="tl">
                    <a:srgbClr val="C0C0C0"/>
                  </a:outerShdw>
                </a:effectLst>
              </a:rPr>
              <a:t>CONCLUSION:</a:t>
            </a:r>
          </a:p>
          <a:p>
            <a:pPr marL="463550" indent="-463550"/>
            <a:endParaRPr lang="en-US"/>
          </a:p>
        </p:txBody>
      </p:sp>
      <p:sp>
        <p:nvSpPr>
          <p:cNvPr id="10137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101381" name="Text Box 5"/>
          <p:cNvSpPr txBox="1">
            <a:spLocks noChangeArrowheads="1"/>
          </p:cNvSpPr>
          <p:nvPr/>
        </p:nvSpPr>
        <p:spPr bwMode="auto">
          <a:xfrm>
            <a:off x="661988" y="1046163"/>
            <a:ext cx="7789862" cy="4203700"/>
          </a:xfrm>
          <a:prstGeom prst="rect">
            <a:avLst/>
          </a:prstGeom>
          <a:noFill/>
          <a:ln w="9525">
            <a:noFill/>
            <a:miter lim="800000"/>
            <a:headEnd/>
            <a:tailEnd/>
          </a:ln>
          <a:effectLst/>
        </p:spPr>
        <p:txBody>
          <a:bodyPr>
            <a:spAutoFit/>
          </a:bodyPr>
          <a:lstStyle/>
          <a:p>
            <a:r>
              <a:rPr lang="en-US" sz="5400" i="1">
                <a:effectLst>
                  <a:outerShdw blurRad="38100" dist="38100" dir="2700000" algn="tl">
                    <a:srgbClr val="C0C0C0"/>
                  </a:outerShdw>
                </a:effectLst>
              </a:rPr>
              <a:t>Barnabas was… </a:t>
            </a:r>
            <a:r>
              <a:rPr lang="en-US" sz="5400" i="1">
                <a:solidFill>
                  <a:srgbClr val="CC0000"/>
                </a:solidFill>
                <a:effectLst>
                  <a:outerShdw blurRad="38100" dist="38100" dir="2700000" algn="tl">
                    <a:srgbClr val="C0C0C0"/>
                  </a:outerShdw>
                </a:effectLst>
              </a:rPr>
              <a:t>“a Good man, full of the Holy Spirit and the Faith”!</a:t>
            </a:r>
            <a:r>
              <a:rPr lang="en-US" sz="5400" b="1" i="1">
                <a:solidFill>
                  <a:srgbClr val="CC0000"/>
                </a:solidFill>
                <a:effectLst>
                  <a:outerShdw blurRad="38100" dist="38100" dir="2700000" algn="tl">
                    <a:srgbClr val="C0C0C0"/>
                  </a:outerShdw>
                </a:effectLst>
              </a:rPr>
              <a:t> </a:t>
            </a:r>
          </a:p>
          <a:p>
            <a:pPr algn="ctr"/>
            <a:endParaRPr lang="en-US" sz="5400" b="1" i="1">
              <a:solidFill>
                <a:srgbClr val="CC0000"/>
              </a:solidFill>
              <a:effectLst>
                <a:outerShdw blurRad="38100" dist="38100" dir="2700000" algn="tl">
                  <a:srgbClr val="C0C0C0"/>
                </a:outerShdw>
              </a:effectLst>
            </a:endParaRPr>
          </a:p>
          <a:p>
            <a:pPr algn="ctr"/>
            <a:r>
              <a:rPr lang="en-US" sz="5400" b="1" i="1">
                <a:solidFill>
                  <a:srgbClr val="CC0000"/>
                </a:solidFill>
                <a:effectLst>
                  <a:outerShdw blurRad="38100" dist="38100" dir="2700000" algn="tl">
                    <a:srgbClr val="C0C0C0"/>
                  </a:outerShdw>
                </a:effectLst>
              </a:rPr>
              <a:t>How do WE Compare?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44488" y="322263"/>
            <a:ext cx="4090987" cy="6309420"/>
          </a:xfrm>
          <a:prstGeom prst="rect">
            <a:avLst/>
          </a:prstGeom>
          <a:noFill/>
          <a:ln w="9525">
            <a:noFill/>
            <a:miter lim="800000"/>
            <a:headEnd/>
            <a:tailEnd/>
          </a:ln>
          <a:effectLst/>
        </p:spPr>
        <p:txBody>
          <a:bodyPr>
            <a:spAutoFit/>
          </a:bodyPr>
          <a:lstStyle/>
          <a:p>
            <a:pPr marL="463550" indent="-463550"/>
            <a:r>
              <a:rPr lang="en-US" sz="2800" b="1" u="sng" dirty="0">
                <a:effectLst>
                  <a:outerShdw blurRad="38100" dist="38100" dir="2700000" algn="tl">
                    <a:srgbClr val="C0C0C0"/>
                  </a:outerShdw>
                </a:effectLst>
              </a:rPr>
              <a:t>CONCLUSION:</a:t>
            </a:r>
          </a:p>
          <a:p>
            <a:pPr marL="463550" indent="-463550"/>
            <a:endParaRPr lang="en-US" sz="1600" dirty="0"/>
          </a:p>
          <a:p>
            <a:pPr marL="461963" indent="-461963" eaLnBrk="0" hangingPunct="0"/>
            <a:r>
              <a:rPr lang="en-US" b="1" i="1" dirty="0" smtClean="0">
                <a:solidFill>
                  <a:schemeClr val="accent2"/>
                </a:solidFill>
                <a:effectLst>
                  <a:outerShdw blurRad="38100" dist="38100" dir="2700000" algn="tl">
                    <a:srgbClr val="C0C0C0"/>
                  </a:outerShdw>
                </a:effectLst>
              </a:rPr>
              <a:t>1.	Uplifting </a:t>
            </a:r>
            <a:r>
              <a:rPr lang="en-US" b="1" i="1" dirty="0">
                <a:solidFill>
                  <a:schemeClr val="accent2"/>
                </a:solidFill>
                <a:effectLst>
                  <a:outerShdw blurRad="38100" dist="38100" dir="2700000" algn="tl">
                    <a:srgbClr val="C0C0C0"/>
                  </a:outerShdw>
                </a:effectLst>
              </a:rPr>
              <a:t>&amp;  Encouraging</a:t>
            </a:r>
            <a:r>
              <a:rPr lang="en-US" i="1" dirty="0">
                <a:solidFill>
                  <a:schemeClr val="accent2"/>
                </a:solidFill>
                <a:effectLst>
                  <a:outerShdw blurRad="38100" dist="38100" dir="2700000" algn="tl">
                    <a:srgbClr val="C0C0C0"/>
                  </a:outerShdw>
                </a:effectLst>
              </a:rPr>
              <a:t> </a:t>
            </a:r>
          </a:p>
          <a:p>
            <a:pPr marL="461963" indent="-461963" eaLnBrk="0" hangingPunct="0"/>
            <a:r>
              <a:rPr lang="en-US" b="1" i="1" dirty="0" smtClean="0">
                <a:solidFill>
                  <a:schemeClr val="accent2"/>
                </a:solidFill>
                <a:effectLst>
                  <a:outerShdw blurRad="38100" dist="38100" dir="2700000" algn="tl">
                    <a:srgbClr val="C0C0C0"/>
                  </a:outerShdw>
                </a:effectLst>
              </a:rPr>
              <a:t>2.	Generous</a:t>
            </a:r>
            <a:r>
              <a:rPr lang="en-US" b="1" i="1" dirty="0">
                <a:solidFill>
                  <a:schemeClr val="accent2"/>
                </a:solidFill>
                <a:effectLst>
                  <a:outerShdw blurRad="38100" dist="38100" dir="2700000" algn="tl">
                    <a:srgbClr val="C0C0C0"/>
                  </a:outerShdw>
                </a:effectLst>
              </a:rPr>
              <a:t>, not materialistic</a:t>
            </a:r>
            <a:endParaRPr lang="en-US" sz="2600" b="1" i="1" dirty="0">
              <a:solidFill>
                <a:schemeClr val="accent2"/>
              </a:solidFill>
            </a:endParaRPr>
          </a:p>
          <a:p>
            <a:pPr marL="461963" indent="-461963"/>
            <a:r>
              <a:rPr lang="en-US" b="1" i="1" dirty="0" smtClean="0">
                <a:solidFill>
                  <a:schemeClr val="accent2"/>
                </a:solidFill>
                <a:effectLst>
                  <a:outerShdw blurRad="38100" dist="38100" dir="2700000" algn="tl">
                    <a:srgbClr val="C0C0C0"/>
                  </a:outerShdw>
                </a:effectLst>
              </a:rPr>
              <a:t>3.	BRAVE</a:t>
            </a:r>
            <a:r>
              <a:rPr lang="en-US" b="1" i="1" dirty="0">
                <a:solidFill>
                  <a:schemeClr val="accent2"/>
                </a:solidFill>
                <a:effectLst>
                  <a:outerShdw blurRad="38100" dist="38100" dir="2700000" algn="tl">
                    <a:srgbClr val="C0C0C0"/>
                  </a:outerShdw>
                </a:effectLst>
              </a:rPr>
              <a:t>!!</a:t>
            </a:r>
            <a:r>
              <a:rPr lang="en-US" i="1" dirty="0">
                <a:solidFill>
                  <a:schemeClr val="accent2"/>
                </a:solidFill>
                <a:effectLst>
                  <a:outerShdw blurRad="38100" dist="38100" dir="2700000" algn="tl">
                    <a:srgbClr val="C0C0C0"/>
                  </a:outerShdw>
                </a:effectLst>
              </a:rPr>
              <a:t> </a:t>
            </a:r>
          </a:p>
          <a:p>
            <a:pPr marL="461963" indent="-461963"/>
            <a:r>
              <a:rPr lang="en-US" b="1" i="1" dirty="0" smtClean="0">
                <a:solidFill>
                  <a:schemeClr val="accent2"/>
                </a:solidFill>
                <a:effectLst>
                  <a:outerShdw blurRad="38100" dist="38100" dir="2700000" algn="tl">
                    <a:srgbClr val="C0C0C0"/>
                  </a:outerShdw>
                </a:effectLst>
              </a:rPr>
              <a:t>4.	Forgiving</a:t>
            </a:r>
            <a:r>
              <a:rPr lang="en-US" b="1" i="1" dirty="0">
                <a:solidFill>
                  <a:schemeClr val="accent2"/>
                </a:solidFill>
                <a:effectLst>
                  <a:outerShdw blurRad="38100" dist="38100" dir="2700000" algn="tl">
                    <a:srgbClr val="C0C0C0"/>
                  </a:outerShdw>
                </a:effectLst>
              </a:rPr>
              <a:t>!</a:t>
            </a:r>
          </a:p>
          <a:p>
            <a:pPr marL="461963" indent="-461963"/>
            <a:r>
              <a:rPr lang="en-US" b="1" i="1" dirty="0" smtClean="0">
                <a:solidFill>
                  <a:schemeClr val="accent2"/>
                </a:solidFill>
                <a:effectLst>
                  <a:outerShdw blurRad="38100" dist="38100" dir="2700000" algn="tl">
                    <a:srgbClr val="C0C0C0"/>
                  </a:outerShdw>
                </a:effectLst>
              </a:rPr>
              <a:t>5.	Not </a:t>
            </a:r>
            <a:r>
              <a:rPr lang="en-US" b="1" i="1" dirty="0">
                <a:solidFill>
                  <a:schemeClr val="accent2"/>
                </a:solidFill>
                <a:effectLst>
                  <a:outerShdw blurRad="38100" dist="38100" dir="2700000" algn="tl">
                    <a:srgbClr val="C0C0C0"/>
                  </a:outerShdw>
                </a:effectLst>
              </a:rPr>
              <a:t>a Respecter of Persons!</a:t>
            </a:r>
          </a:p>
          <a:p>
            <a:pPr marL="461963" indent="-461963"/>
            <a:r>
              <a:rPr lang="en-US" b="1" i="1" dirty="0" smtClean="0">
                <a:solidFill>
                  <a:schemeClr val="accent2"/>
                </a:solidFill>
                <a:effectLst>
                  <a:outerShdw blurRad="38100" dist="38100" dir="2700000" algn="tl">
                    <a:srgbClr val="C0C0C0"/>
                  </a:outerShdw>
                </a:effectLst>
              </a:rPr>
              <a:t>6.	Hard </a:t>
            </a:r>
            <a:r>
              <a:rPr lang="en-US" b="1" i="1" dirty="0">
                <a:solidFill>
                  <a:schemeClr val="accent2"/>
                </a:solidFill>
                <a:effectLst>
                  <a:outerShdw blurRad="38100" dist="38100" dir="2700000" algn="tl">
                    <a:srgbClr val="C0C0C0"/>
                  </a:outerShdw>
                </a:effectLst>
              </a:rPr>
              <a:t>&amp; Dedicated Worker in the Church!!</a:t>
            </a:r>
            <a:r>
              <a:rPr lang="en-US" i="1" dirty="0">
                <a:solidFill>
                  <a:schemeClr val="accent2"/>
                </a:solidFill>
                <a:effectLst>
                  <a:outerShdw blurRad="38100" dist="38100" dir="2700000" algn="tl">
                    <a:srgbClr val="C0C0C0"/>
                  </a:outerShdw>
                </a:effectLst>
              </a:rPr>
              <a:t> </a:t>
            </a:r>
          </a:p>
          <a:p>
            <a:pPr marL="461963" indent="-461963"/>
            <a:r>
              <a:rPr lang="en-US" b="1" i="1" dirty="0" smtClean="0">
                <a:solidFill>
                  <a:schemeClr val="accent2"/>
                </a:solidFill>
                <a:effectLst>
                  <a:outerShdw blurRad="38100" dist="38100" dir="2700000" algn="tl">
                    <a:srgbClr val="C0C0C0"/>
                  </a:outerShdw>
                </a:effectLst>
              </a:rPr>
              <a:t>7.	Responsible </a:t>
            </a:r>
            <a:r>
              <a:rPr lang="en-US" b="1" i="1" dirty="0">
                <a:solidFill>
                  <a:schemeClr val="accent2"/>
                </a:solidFill>
                <a:effectLst>
                  <a:outerShdw blurRad="38100" dist="38100" dir="2700000" algn="tl">
                    <a:srgbClr val="C0C0C0"/>
                  </a:outerShdw>
                </a:effectLst>
              </a:rPr>
              <a:t>&amp; Reliable</a:t>
            </a:r>
          </a:p>
          <a:p>
            <a:pPr marL="461963" indent="-461963"/>
            <a:r>
              <a:rPr lang="en-US" b="1" i="1" dirty="0" smtClean="0">
                <a:solidFill>
                  <a:schemeClr val="accent2"/>
                </a:solidFill>
                <a:effectLst>
                  <a:outerShdw blurRad="38100" dist="38100" dir="2700000" algn="tl">
                    <a:srgbClr val="C0C0C0"/>
                  </a:outerShdw>
                </a:effectLst>
              </a:rPr>
              <a:t>8.	Spiritual </a:t>
            </a:r>
            <a:r>
              <a:rPr lang="en-US" b="1" i="1" dirty="0">
                <a:solidFill>
                  <a:schemeClr val="accent2"/>
                </a:solidFill>
                <a:effectLst>
                  <a:outerShdw blurRad="38100" dist="38100" dir="2700000" algn="tl">
                    <a:srgbClr val="C0C0C0"/>
                  </a:outerShdw>
                </a:effectLst>
              </a:rPr>
              <a:t>Things brought him Joy!</a:t>
            </a:r>
            <a:r>
              <a:rPr lang="en-US" i="1" dirty="0">
                <a:solidFill>
                  <a:schemeClr val="accent2"/>
                </a:solidFill>
                <a:effectLst>
                  <a:outerShdw blurRad="38100" dist="38100" dir="2700000" algn="tl">
                    <a:srgbClr val="C0C0C0"/>
                  </a:outerShdw>
                </a:effectLst>
              </a:rPr>
              <a:t> </a:t>
            </a:r>
          </a:p>
          <a:p>
            <a:pPr marL="461963" indent="-461963" eaLnBrk="0" hangingPunct="0"/>
            <a:r>
              <a:rPr lang="en-US" b="1" i="1" dirty="0" smtClean="0">
                <a:solidFill>
                  <a:schemeClr val="accent2"/>
                </a:solidFill>
                <a:effectLst>
                  <a:outerShdw blurRad="38100" dist="38100" dir="2700000" algn="tl">
                    <a:srgbClr val="C0C0C0"/>
                  </a:outerShdw>
                </a:effectLst>
              </a:rPr>
              <a:t>9.	He </a:t>
            </a:r>
            <a:r>
              <a:rPr lang="en-US" b="1" i="1" dirty="0">
                <a:solidFill>
                  <a:schemeClr val="accent2"/>
                </a:solidFill>
                <a:effectLst>
                  <a:outerShdw blurRad="38100" dist="38100" dir="2700000" algn="tl">
                    <a:srgbClr val="C0C0C0"/>
                  </a:outerShdw>
                </a:effectLst>
              </a:rPr>
              <a:t>Got Results!</a:t>
            </a:r>
          </a:p>
          <a:p>
            <a:pPr marL="461963" indent="-461963"/>
            <a:r>
              <a:rPr lang="en-US" b="1" i="1" dirty="0" smtClean="0">
                <a:solidFill>
                  <a:schemeClr val="accent2"/>
                </a:solidFill>
                <a:effectLst>
                  <a:outerShdw blurRad="38100" dist="38100" dir="2700000" algn="tl">
                    <a:srgbClr val="C0C0C0"/>
                  </a:outerShdw>
                </a:effectLst>
              </a:rPr>
              <a:t>10.	He </a:t>
            </a:r>
            <a:r>
              <a:rPr lang="en-US" b="1" i="1" dirty="0">
                <a:solidFill>
                  <a:schemeClr val="accent2"/>
                </a:solidFill>
                <a:effectLst>
                  <a:outerShdw blurRad="38100" dist="38100" dir="2700000" algn="tl">
                    <a:srgbClr val="C0C0C0"/>
                  </a:outerShdw>
                </a:effectLst>
              </a:rPr>
              <a:t>Involved Others!</a:t>
            </a:r>
          </a:p>
          <a:p>
            <a:pPr marL="461963" indent="-461963"/>
            <a:r>
              <a:rPr lang="en-US" b="1" i="1" dirty="0" smtClean="0">
                <a:solidFill>
                  <a:schemeClr val="accent2"/>
                </a:solidFill>
                <a:effectLst>
                  <a:outerShdw blurRad="38100" dist="38100" dir="2700000" algn="tl">
                    <a:srgbClr val="C0C0C0"/>
                  </a:outerShdw>
                </a:effectLst>
              </a:rPr>
              <a:t>11.	Was </a:t>
            </a:r>
            <a:r>
              <a:rPr lang="en-US" b="1" i="1" dirty="0">
                <a:solidFill>
                  <a:schemeClr val="accent2"/>
                </a:solidFill>
                <a:effectLst>
                  <a:outerShdw blurRad="38100" dist="38100" dir="2700000" algn="tl">
                    <a:srgbClr val="C0C0C0"/>
                  </a:outerShdw>
                </a:effectLst>
              </a:rPr>
              <a:t>Trustworthy!</a:t>
            </a:r>
          </a:p>
          <a:p>
            <a:pPr marL="461963" indent="-461963"/>
            <a:r>
              <a:rPr lang="en-US" b="1" i="1" dirty="0" smtClean="0">
                <a:solidFill>
                  <a:schemeClr val="accent2"/>
                </a:solidFill>
                <a:effectLst>
                  <a:outerShdw blurRad="38100" dist="38100" dir="2700000" algn="tl">
                    <a:srgbClr val="C0C0C0"/>
                  </a:outerShdw>
                </a:effectLst>
              </a:rPr>
              <a:t>12.	Completed </a:t>
            </a:r>
            <a:r>
              <a:rPr lang="en-US" b="1" i="1" dirty="0">
                <a:solidFill>
                  <a:schemeClr val="accent2"/>
                </a:solidFill>
                <a:effectLst>
                  <a:outerShdw blurRad="38100" dist="38100" dir="2700000" algn="tl">
                    <a:srgbClr val="C0C0C0"/>
                  </a:outerShdw>
                </a:effectLst>
              </a:rPr>
              <a:t>Mission</a:t>
            </a:r>
          </a:p>
        </p:txBody>
      </p:sp>
      <p:sp>
        <p:nvSpPr>
          <p:cNvPr id="29699"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29700" name="Text Box 4"/>
          <p:cNvSpPr txBox="1">
            <a:spLocks noChangeArrowheads="1"/>
          </p:cNvSpPr>
          <p:nvPr/>
        </p:nvSpPr>
        <p:spPr bwMode="auto">
          <a:xfrm>
            <a:off x="4565650" y="442913"/>
            <a:ext cx="4329113" cy="5632311"/>
          </a:xfrm>
          <a:prstGeom prst="rect">
            <a:avLst/>
          </a:prstGeom>
          <a:noFill/>
          <a:ln w="9525">
            <a:noFill/>
            <a:miter lim="800000"/>
            <a:headEnd/>
            <a:tailEnd/>
          </a:ln>
          <a:effectLst/>
        </p:spPr>
        <p:txBody>
          <a:bodyPr>
            <a:spAutoFit/>
          </a:bodyPr>
          <a:lstStyle/>
          <a:p>
            <a:pPr marL="461963" indent="-461963"/>
            <a:r>
              <a:rPr lang="en-US" b="1" i="1" dirty="0" smtClean="0">
                <a:solidFill>
                  <a:schemeClr val="accent2"/>
                </a:solidFill>
                <a:effectLst>
                  <a:outerShdw blurRad="38100" dist="38100" dir="2700000" algn="tl">
                    <a:srgbClr val="C0C0C0"/>
                  </a:outerShdw>
                </a:effectLst>
              </a:rPr>
              <a:t>13.	Taught </a:t>
            </a:r>
            <a:r>
              <a:rPr lang="en-US" b="1" i="1" dirty="0">
                <a:solidFill>
                  <a:schemeClr val="accent2"/>
                </a:solidFill>
                <a:effectLst>
                  <a:outerShdw blurRad="38100" dist="38100" dir="2700000" algn="tl">
                    <a:srgbClr val="C0C0C0"/>
                  </a:outerShdw>
                </a:effectLst>
              </a:rPr>
              <a:t>His Family</a:t>
            </a:r>
          </a:p>
          <a:p>
            <a:pPr marL="461963" indent="-461963"/>
            <a:r>
              <a:rPr lang="en-US" b="1" i="1" dirty="0" smtClean="0">
                <a:solidFill>
                  <a:schemeClr val="accent2"/>
                </a:solidFill>
                <a:effectLst>
                  <a:outerShdw blurRad="38100" dist="38100" dir="2700000" algn="tl">
                    <a:srgbClr val="C0C0C0"/>
                  </a:outerShdw>
                </a:effectLst>
              </a:rPr>
              <a:t>14.	Brought </a:t>
            </a:r>
            <a:r>
              <a:rPr lang="en-US" b="1" i="1" dirty="0">
                <a:solidFill>
                  <a:schemeClr val="accent2"/>
                </a:solidFill>
                <a:effectLst>
                  <a:outerShdw blurRad="38100" dist="38100" dir="2700000" algn="tl">
                    <a:srgbClr val="C0C0C0"/>
                  </a:outerShdw>
                </a:effectLst>
              </a:rPr>
              <a:t>Help and taught the Young in faith!</a:t>
            </a:r>
          </a:p>
          <a:p>
            <a:pPr marL="461963" indent="-461963"/>
            <a:r>
              <a:rPr lang="en-US" b="1" i="1" dirty="0" smtClean="0">
                <a:solidFill>
                  <a:schemeClr val="accent2"/>
                </a:solidFill>
                <a:effectLst>
                  <a:outerShdw blurRad="38100" dist="38100" dir="2700000" algn="tl">
                    <a:srgbClr val="C0C0C0"/>
                  </a:outerShdw>
                </a:effectLst>
              </a:rPr>
              <a:t>15.	Obedient </a:t>
            </a:r>
            <a:r>
              <a:rPr lang="en-US" b="1" i="1" dirty="0">
                <a:solidFill>
                  <a:schemeClr val="accent2"/>
                </a:solidFill>
                <a:effectLst>
                  <a:outerShdw blurRad="38100" dist="38100" dir="2700000" algn="tl">
                    <a:srgbClr val="C0C0C0"/>
                  </a:outerShdw>
                </a:effectLst>
              </a:rPr>
              <a:t>to God!!</a:t>
            </a:r>
          </a:p>
          <a:p>
            <a:pPr marL="461963" indent="-461963"/>
            <a:r>
              <a:rPr lang="en-US" b="1" i="1" dirty="0" smtClean="0">
                <a:solidFill>
                  <a:schemeClr val="accent2"/>
                </a:solidFill>
                <a:effectLst>
                  <a:outerShdw blurRad="38100" dist="38100" dir="2700000" algn="tl">
                    <a:srgbClr val="C0C0C0"/>
                  </a:outerShdw>
                </a:effectLst>
              </a:rPr>
              <a:t>16.	HUMBLE</a:t>
            </a:r>
            <a:r>
              <a:rPr lang="en-US" b="1" i="1" dirty="0">
                <a:solidFill>
                  <a:schemeClr val="accent2"/>
                </a:solidFill>
                <a:effectLst>
                  <a:outerShdw blurRad="38100" dist="38100" dir="2700000" algn="tl">
                    <a:srgbClr val="C0C0C0"/>
                  </a:outerShdw>
                </a:effectLst>
              </a:rPr>
              <a:t>!!</a:t>
            </a:r>
            <a:r>
              <a:rPr lang="en-US" i="1" dirty="0">
                <a:solidFill>
                  <a:schemeClr val="accent2"/>
                </a:solidFill>
                <a:effectLst>
                  <a:outerShdw blurRad="38100" dist="38100" dir="2700000" algn="tl">
                    <a:srgbClr val="C0C0C0"/>
                  </a:outerShdw>
                </a:effectLst>
              </a:rPr>
              <a:t> </a:t>
            </a:r>
          </a:p>
          <a:p>
            <a:pPr marL="461963" indent="-461963"/>
            <a:r>
              <a:rPr lang="en-US" b="1" i="1" dirty="0" smtClean="0">
                <a:solidFill>
                  <a:schemeClr val="accent2"/>
                </a:solidFill>
                <a:effectLst>
                  <a:outerShdw blurRad="38100" dist="38100" dir="2700000" algn="tl">
                    <a:srgbClr val="C0C0C0"/>
                  </a:outerShdw>
                </a:effectLst>
              </a:rPr>
              <a:t>17.	DID </a:t>
            </a:r>
            <a:r>
              <a:rPr lang="en-US" b="1" i="1" dirty="0">
                <a:solidFill>
                  <a:schemeClr val="accent2"/>
                </a:solidFill>
                <a:effectLst>
                  <a:outerShdw blurRad="38100" dist="38100" dir="2700000" algn="tl">
                    <a:srgbClr val="C0C0C0"/>
                  </a:outerShdw>
                </a:effectLst>
              </a:rPr>
              <a:t>NOT Tolerate False Teaching and Stood Against!</a:t>
            </a:r>
          </a:p>
          <a:p>
            <a:pPr marL="461963" indent="-461963"/>
            <a:r>
              <a:rPr lang="en-US" b="1" i="1" dirty="0" smtClean="0">
                <a:solidFill>
                  <a:schemeClr val="accent2"/>
                </a:solidFill>
                <a:effectLst>
                  <a:outerShdw blurRad="38100" dist="38100" dir="2700000" algn="tl">
                    <a:srgbClr val="C0C0C0"/>
                  </a:outerShdw>
                </a:effectLst>
              </a:rPr>
              <a:t>18.	He </a:t>
            </a:r>
            <a:r>
              <a:rPr lang="en-US" b="1" i="1" dirty="0">
                <a:solidFill>
                  <a:schemeClr val="accent2"/>
                </a:solidFill>
                <a:effectLst>
                  <a:outerShdw blurRad="38100" dist="38100" dir="2700000" algn="tl">
                    <a:srgbClr val="C0C0C0"/>
                  </a:outerShdw>
                </a:effectLst>
              </a:rPr>
              <a:t>Made Mistakes but  Corrected!</a:t>
            </a:r>
          </a:p>
          <a:p>
            <a:pPr marL="461963" indent="-461963"/>
            <a:r>
              <a:rPr lang="en-US" b="1" i="1" dirty="0" smtClean="0">
                <a:solidFill>
                  <a:schemeClr val="accent2"/>
                </a:solidFill>
                <a:effectLst>
                  <a:outerShdw blurRad="38100" dist="38100" dir="2700000" algn="tl">
                    <a:srgbClr val="C0C0C0"/>
                  </a:outerShdw>
                </a:effectLst>
              </a:rPr>
              <a:t>19.	Was </a:t>
            </a:r>
            <a:r>
              <a:rPr lang="en-US" b="1" i="1" dirty="0">
                <a:solidFill>
                  <a:schemeClr val="accent2"/>
                </a:solidFill>
                <a:effectLst>
                  <a:outerShdw blurRad="38100" dist="38100" dir="2700000" algn="tl">
                    <a:srgbClr val="C0C0C0"/>
                  </a:outerShdw>
                </a:effectLst>
              </a:rPr>
              <a:t>Ready to continue the work!</a:t>
            </a:r>
          </a:p>
          <a:p>
            <a:pPr marL="461963" indent="-461963"/>
            <a:r>
              <a:rPr lang="en-US" b="1" i="1" dirty="0" smtClean="0">
                <a:solidFill>
                  <a:schemeClr val="accent2"/>
                </a:solidFill>
                <a:effectLst>
                  <a:outerShdw blurRad="38100" dist="38100" dir="2700000" algn="tl">
                    <a:srgbClr val="C0C0C0"/>
                  </a:outerShdw>
                </a:effectLst>
              </a:rPr>
              <a:t>20.	Did </a:t>
            </a:r>
            <a:r>
              <a:rPr lang="en-US" b="1" i="1" dirty="0">
                <a:solidFill>
                  <a:schemeClr val="accent2"/>
                </a:solidFill>
                <a:effectLst>
                  <a:outerShdw blurRad="38100" dist="38100" dir="2700000" algn="tl">
                    <a:srgbClr val="C0C0C0"/>
                  </a:outerShdw>
                </a:effectLst>
              </a:rPr>
              <a:t>not hold ones past against them</a:t>
            </a:r>
          </a:p>
          <a:p>
            <a:pPr marL="461963" indent="-461963"/>
            <a:r>
              <a:rPr lang="en-US" b="1" i="1" dirty="0" smtClean="0">
                <a:solidFill>
                  <a:schemeClr val="accent2"/>
                </a:solidFill>
                <a:effectLst>
                  <a:outerShdw blurRad="38100" dist="38100" dir="2700000" algn="tl">
                    <a:srgbClr val="C0C0C0"/>
                  </a:outerShdw>
                </a:effectLst>
              </a:rPr>
              <a:t>21.	Firmly </a:t>
            </a:r>
            <a:r>
              <a:rPr lang="en-US" b="1" i="1" dirty="0">
                <a:solidFill>
                  <a:schemeClr val="accent2"/>
                </a:solidFill>
                <a:effectLst>
                  <a:outerShdw blurRad="38100" dist="38100" dir="2700000" algn="tl">
                    <a:srgbClr val="C0C0C0"/>
                  </a:outerShdw>
                </a:effectLst>
              </a:rPr>
              <a:t>Convicted!</a:t>
            </a:r>
          </a:p>
          <a:p>
            <a:pPr marL="461963" indent="-461963"/>
            <a:r>
              <a:rPr lang="en-US" b="1" i="1" dirty="0" smtClean="0">
                <a:solidFill>
                  <a:schemeClr val="accent2"/>
                </a:solidFill>
                <a:effectLst>
                  <a:outerShdw blurRad="38100" dist="38100" dir="2700000" algn="tl">
                    <a:srgbClr val="C0C0C0"/>
                  </a:outerShdw>
                </a:effectLst>
              </a:rPr>
              <a:t>22.	Problems </a:t>
            </a:r>
            <a:r>
              <a:rPr lang="en-US" b="1" i="1" dirty="0">
                <a:solidFill>
                  <a:schemeClr val="accent2"/>
                </a:solidFill>
                <a:effectLst>
                  <a:outerShdw blurRad="38100" dist="38100" dir="2700000" algn="tl">
                    <a:srgbClr val="C0C0C0"/>
                  </a:outerShdw>
                </a:effectLst>
              </a:rPr>
              <a:t>did not stop him</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9" name="Text Box 7"/>
          <p:cNvSpPr txBox="1">
            <a:spLocks noChangeArrowheads="1"/>
          </p:cNvSpPr>
          <p:nvPr/>
        </p:nvSpPr>
        <p:spPr bwMode="auto">
          <a:xfrm>
            <a:off x="344488" y="322263"/>
            <a:ext cx="4090987" cy="6240462"/>
          </a:xfrm>
          <a:prstGeom prst="rect">
            <a:avLst/>
          </a:prstGeom>
          <a:noFill/>
          <a:ln w="9525">
            <a:noFill/>
            <a:miter lim="800000"/>
            <a:headEnd/>
            <a:tailEnd/>
          </a:ln>
          <a:effectLst/>
        </p:spPr>
        <p:txBody>
          <a:bodyPr>
            <a:spAutoFit/>
          </a:bodyPr>
          <a:lstStyle/>
          <a:p>
            <a:pPr marL="463550" indent="-463550"/>
            <a:r>
              <a:rPr lang="en-US" sz="28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CONCLUSION:</a:t>
            </a:r>
          </a:p>
          <a:p>
            <a:pPr marL="463550" indent="-463550"/>
            <a:endParaRPr lang="en-US" sz="16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a:p>
            <a:pPr marL="463550" indent="-463550" eaLnBrk="0" hangingPunct="0">
              <a:buFont typeface="Wingdings" pitchFamily="2" charset="2"/>
              <a:buChar char="ü"/>
            </a:pPr>
            <a:r>
              <a:rPr lang="en-US" b="1" i="1"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Uplifting &amp;  Encouraging</a:t>
            </a:r>
            <a:r>
              <a:rPr lang="en-US" i="1"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marL="463550" indent="-463550" eaLnBrk="0" hangingPunct="0">
              <a:buFont typeface="Wingdings" pitchFamily="2" charset="2"/>
              <a:buChar char="ü"/>
            </a:pPr>
            <a:r>
              <a:rPr lang="en-US" b="1" i="1"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Generous</a:t>
            </a: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not materialistic</a:t>
            </a:r>
            <a:endParaRPr lang="en-US" sz="2600"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BRAVE!!</a:t>
            </a:r>
            <a:r>
              <a:rPr lang="en-US"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Forgiving!</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Not a Respecter of Persons!</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Hard &amp; Dedicated Worker in the Church!!</a:t>
            </a:r>
            <a:r>
              <a:rPr lang="en-US"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Responsible &amp; Reliable</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Spiritual Things brought him Joy!</a:t>
            </a:r>
            <a:r>
              <a:rPr lang="en-US"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marL="463550" indent="-463550" eaLnBrk="0" hangingPunct="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He Got Results!</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He Involved Others!</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Was Trustworthy!</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Completed Mission</a:t>
            </a:r>
          </a:p>
        </p:txBody>
      </p:sp>
      <p:sp>
        <p:nvSpPr>
          <p:cNvPr id="79880" name="Text Box 8"/>
          <p:cNvSpPr txBox="1">
            <a:spLocks noChangeArrowheads="1"/>
          </p:cNvSpPr>
          <p:nvPr/>
        </p:nvSpPr>
        <p:spPr bwMode="auto">
          <a:xfrm>
            <a:off x="4565650" y="442913"/>
            <a:ext cx="4329113" cy="5934075"/>
          </a:xfrm>
          <a:prstGeom prst="rect">
            <a:avLst/>
          </a:prstGeom>
          <a:noFill/>
          <a:ln w="9525">
            <a:noFill/>
            <a:miter lim="800000"/>
            <a:headEnd/>
            <a:tailEnd/>
          </a:ln>
          <a:effectLst/>
        </p:spPr>
        <p:txBody>
          <a:bodyPr>
            <a:spAutoFit/>
          </a:bodyPr>
          <a:lstStyle/>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Taught His Family</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Brought Help and taught the Young in faith!</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Obedient to God!!</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HUMBLE!!</a:t>
            </a:r>
            <a:r>
              <a:rPr lang="en-US"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DID NOT Tolerate False Teaching and Stood Against!</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He Made Mistakes but  Corrected!</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Was Ready to continue the work!</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Did not hold ones past against them</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Firmly Convicted!</a:t>
            </a:r>
          </a:p>
          <a:p>
            <a:pPr marL="463550" indent="-463550">
              <a:buFont typeface="Wingdings" pitchFamily="2" charset="2"/>
              <a:buChar char="ü"/>
            </a:pPr>
            <a:r>
              <a:rPr lang="en-US" b="1"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Problems did not stop him</a:t>
            </a:r>
          </a:p>
        </p:txBody>
      </p:sp>
      <p:sp>
        <p:nvSpPr>
          <p:cNvPr id="79875"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79877" name="Text Box 5"/>
          <p:cNvSpPr txBox="1">
            <a:spLocks noChangeArrowheads="1"/>
          </p:cNvSpPr>
          <p:nvPr/>
        </p:nvSpPr>
        <p:spPr bwMode="auto">
          <a:xfrm>
            <a:off x="609600" y="922338"/>
            <a:ext cx="7789863" cy="5457825"/>
          </a:xfrm>
          <a:prstGeom prst="rect">
            <a:avLst/>
          </a:prstGeom>
          <a:noFill/>
          <a:ln w="9525">
            <a:noFill/>
            <a:miter lim="800000"/>
            <a:headEnd/>
            <a:tailEnd/>
          </a:ln>
          <a:effectLst/>
        </p:spPr>
        <p:txBody>
          <a:bodyPr>
            <a:spAutoFit/>
          </a:bodyPr>
          <a:lstStyle/>
          <a:p>
            <a:pPr algn="ctr"/>
            <a:r>
              <a:rPr lang="en-US" sz="5400" b="1" i="1" dirty="0" smtClean="0">
                <a:solidFill>
                  <a:srgbClr val="CC0000"/>
                </a:solidFill>
                <a:effectLst>
                  <a:outerShdw blurRad="38100" dist="38100" dir="2700000" algn="tl">
                    <a:srgbClr val="C0C0C0"/>
                  </a:outerShdw>
                </a:effectLst>
              </a:rPr>
              <a:t>How do WE Compare to this List?</a:t>
            </a:r>
          </a:p>
          <a:p>
            <a:endParaRPr lang="en-US" sz="4000" b="1" i="1" dirty="0">
              <a:solidFill>
                <a:srgbClr val="CC0000"/>
              </a:solidFill>
              <a:effectLst>
                <a:outerShdw blurRad="38100" dist="38100" dir="2700000" algn="tl">
                  <a:srgbClr val="C0C0C0"/>
                </a:outerShdw>
              </a:effectLst>
            </a:endParaRPr>
          </a:p>
          <a:p>
            <a:pPr algn="ctr"/>
            <a:r>
              <a:rPr lang="en-US" sz="3600" b="1" i="1" dirty="0">
                <a:solidFill>
                  <a:srgbClr val="CC0000"/>
                </a:solidFill>
                <a:effectLst>
                  <a:outerShdw blurRad="38100" dist="38100" dir="2700000" algn="tl">
                    <a:srgbClr val="C0C0C0"/>
                  </a:outerShdw>
                </a:effectLst>
              </a:rPr>
              <a:t>If we want the Lord to say of us…</a:t>
            </a:r>
          </a:p>
          <a:p>
            <a:pPr algn="ctr"/>
            <a:endParaRPr lang="en-US" sz="1200" b="1" i="1" dirty="0">
              <a:solidFill>
                <a:srgbClr val="CC0000"/>
              </a:solidFill>
              <a:effectLst>
                <a:outerShdw blurRad="38100" dist="38100" dir="2700000" algn="tl">
                  <a:srgbClr val="C0C0C0"/>
                </a:outerShdw>
              </a:effectLst>
            </a:endParaRPr>
          </a:p>
          <a:p>
            <a:pPr algn="ctr"/>
            <a:r>
              <a:rPr lang="en-US" sz="3600" b="1" i="1" dirty="0">
                <a:solidFill>
                  <a:srgbClr val="CC0000"/>
                </a:solidFill>
                <a:effectLst>
                  <a:outerShdw blurRad="38100" dist="38100" dir="2700000" algn="tl">
                    <a:srgbClr val="C0C0C0"/>
                  </a:outerShdw>
                </a:effectLst>
              </a:rPr>
              <a:t>“</a:t>
            </a:r>
            <a:r>
              <a:rPr lang="en-US" sz="3600" b="1" i="1" u="sng" dirty="0">
                <a:solidFill>
                  <a:srgbClr val="CC0000"/>
                </a:solidFill>
                <a:effectLst>
                  <a:outerShdw blurRad="38100" dist="38100" dir="2700000" algn="tl">
                    <a:srgbClr val="C0C0C0"/>
                  </a:outerShdw>
                </a:effectLst>
              </a:rPr>
              <a:t>we were a good person, full of the Holy Spirit &amp; Faith</a:t>
            </a:r>
            <a:r>
              <a:rPr lang="en-US" sz="3600" b="1" i="1" dirty="0">
                <a:solidFill>
                  <a:srgbClr val="CC0000"/>
                </a:solidFill>
                <a:effectLst>
                  <a:outerShdw blurRad="38100" dist="38100" dir="2700000" algn="tl">
                    <a:srgbClr val="C0C0C0"/>
                  </a:outerShdw>
                </a:effectLst>
              </a:rPr>
              <a:t>” </a:t>
            </a:r>
          </a:p>
          <a:p>
            <a:pPr algn="ctr"/>
            <a:endParaRPr lang="en-US" sz="1200" b="1" i="1" dirty="0">
              <a:solidFill>
                <a:srgbClr val="CC0000"/>
              </a:solidFill>
              <a:effectLst>
                <a:outerShdw blurRad="38100" dist="38100" dir="2700000" algn="tl">
                  <a:srgbClr val="C0C0C0"/>
                </a:outerShdw>
              </a:effectLst>
            </a:endParaRPr>
          </a:p>
          <a:p>
            <a:pPr algn="ctr"/>
            <a:r>
              <a:rPr lang="en-US" sz="3600" b="1" i="1" dirty="0">
                <a:solidFill>
                  <a:srgbClr val="CC0000"/>
                </a:solidFill>
                <a:effectLst>
                  <a:outerShdw blurRad="38100" dist="38100" dir="2700000" algn="tl">
                    <a:srgbClr val="C0C0C0"/>
                  </a:outerShdw>
                </a:effectLst>
              </a:rPr>
              <a:t>we must make these 22 characteristics part of our Character!</a:t>
            </a:r>
          </a:p>
        </p:txBody>
      </p:sp>
      <p:sp>
        <p:nvSpPr>
          <p:cNvPr id="79878" name="Text Box 6"/>
          <p:cNvSpPr txBox="1">
            <a:spLocks noChangeArrowheads="1"/>
          </p:cNvSpPr>
          <p:nvPr/>
        </p:nvSpPr>
        <p:spPr bwMode="auto">
          <a:xfrm>
            <a:off x="344488" y="322263"/>
            <a:ext cx="4090987" cy="884237"/>
          </a:xfrm>
          <a:prstGeom prst="rect">
            <a:avLst/>
          </a:prstGeom>
          <a:noFill/>
          <a:ln w="9525">
            <a:noFill/>
            <a:miter lim="800000"/>
            <a:headEnd/>
            <a:tailEnd/>
          </a:ln>
          <a:effectLst/>
        </p:spPr>
        <p:txBody>
          <a:bodyPr>
            <a:spAutoFit/>
          </a:bodyPr>
          <a:lstStyle/>
          <a:p>
            <a:pPr marL="463550" indent="-463550"/>
            <a:r>
              <a:rPr lang="en-US" sz="2800" b="1" u="sng">
                <a:effectLst>
                  <a:outerShdw blurRad="38100" dist="38100" dir="2700000" algn="tl">
                    <a:srgbClr val="C0C0C0"/>
                  </a:outerShdw>
                </a:effectLst>
              </a:rPr>
              <a:t>CONCLUSION:</a:t>
            </a:r>
          </a:p>
          <a:p>
            <a:pPr marL="463550" indent="-463550"/>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44488" y="322263"/>
            <a:ext cx="8516937" cy="5214937"/>
          </a:xfrm>
          <a:prstGeom prst="rect">
            <a:avLst/>
          </a:prstGeom>
          <a:noFill/>
          <a:ln w="9525">
            <a:noFill/>
            <a:miter lim="800000"/>
            <a:headEnd/>
            <a:tailEnd/>
          </a:ln>
          <a:effectLst/>
        </p:spPr>
        <p:txBody>
          <a:bodyPr>
            <a:spAutoFit/>
          </a:bodyPr>
          <a:lstStyle/>
          <a:p>
            <a:pPr marL="463550" indent="-463550"/>
            <a:r>
              <a:rPr lang="en-US" sz="2800" b="1" u="sng">
                <a:effectLst>
                  <a:outerShdw blurRad="38100" dist="38100" dir="2700000" algn="tl">
                    <a:srgbClr val="C0C0C0"/>
                  </a:outerShdw>
                </a:effectLst>
              </a:rPr>
              <a:t>CONCLUSION:</a:t>
            </a:r>
          </a:p>
          <a:p>
            <a:pPr marL="463550" indent="-463550"/>
            <a:endParaRPr lang="en-US">
              <a:effectLst>
                <a:outerShdw blurRad="38100" dist="38100" dir="2700000" algn="tl">
                  <a:srgbClr val="C0C0C0"/>
                </a:outerShdw>
              </a:effectLst>
            </a:endParaRPr>
          </a:p>
          <a:p>
            <a:pPr marL="463550" indent="-463550"/>
            <a:r>
              <a:rPr lang="en-US" sz="2600">
                <a:effectLst>
                  <a:outerShdw blurRad="38100" dist="38100" dir="2700000" algn="tl">
                    <a:srgbClr val="C0C0C0"/>
                  </a:outerShdw>
                </a:effectLst>
              </a:rPr>
              <a:t>1.  Our Bible is full of Great Examples of Godly Men &amp; Women!</a:t>
            </a:r>
          </a:p>
          <a:p>
            <a:pPr marL="463550" indent="-463550"/>
            <a:endParaRPr lang="en-US">
              <a:effectLst>
                <a:outerShdw blurRad="38100" dist="38100" dir="2700000" algn="tl">
                  <a:srgbClr val="C0C0C0"/>
                </a:outerShdw>
              </a:effectLst>
            </a:endParaRPr>
          </a:p>
          <a:p>
            <a:pPr marL="463550" indent="-463550"/>
            <a:r>
              <a:rPr lang="en-US" sz="2600">
                <a:effectLst>
                  <a:outerShdw blurRad="38100" dist="38100" dir="2700000" algn="tl">
                    <a:srgbClr val="C0C0C0"/>
                  </a:outerShdw>
                </a:effectLst>
              </a:rPr>
              <a:t>2.  One that is Especially Good is the Example of </a:t>
            </a:r>
            <a:r>
              <a:rPr lang="en-US" sz="2600" u="sng">
                <a:effectLst>
                  <a:outerShdw blurRad="38100" dist="38100" dir="2700000" algn="tl">
                    <a:srgbClr val="C0C0C0"/>
                  </a:outerShdw>
                </a:effectLst>
              </a:rPr>
              <a:t>Barnabas</a:t>
            </a:r>
            <a:r>
              <a:rPr lang="en-US" sz="2600">
                <a:effectLst>
                  <a:outerShdw blurRad="38100" dist="38100" dir="2700000" algn="tl">
                    <a:srgbClr val="C0C0C0"/>
                  </a:outerShdw>
                </a:effectLst>
              </a:rPr>
              <a:t>, whom God said was:</a:t>
            </a:r>
          </a:p>
          <a:p>
            <a:pPr marL="463550" indent="-463550"/>
            <a:endParaRPr lang="en-US" sz="1000">
              <a:effectLst>
                <a:outerShdw blurRad="38100" dist="38100" dir="2700000" algn="tl">
                  <a:srgbClr val="C0C0C0"/>
                </a:outerShdw>
              </a:effectLst>
            </a:endParaRPr>
          </a:p>
          <a:p>
            <a:pPr marL="1031875" lvl="1" indent="-349250"/>
            <a:r>
              <a:rPr lang="en-US" i="1">
                <a:solidFill>
                  <a:srgbClr val="CC0000"/>
                </a:solidFill>
                <a:effectLst>
                  <a:outerShdw blurRad="38100" dist="38100" dir="2700000" algn="tl">
                    <a:srgbClr val="C0C0C0"/>
                  </a:outerShdw>
                </a:effectLst>
              </a:rPr>
              <a:t>“…was a good man, and full of the Holy Spirit and of faith.”</a:t>
            </a:r>
            <a:endParaRPr lang="en-US" sz="2600" i="1">
              <a:solidFill>
                <a:srgbClr val="CC0000"/>
              </a:solidFill>
              <a:effectLst>
                <a:outerShdw blurRad="38100" dist="38100" dir="2700000" algn="tl">
                  <a:srgbClr val="C0C0C0"/>
                </a:outerShdw>
              </a:effectLst>
            </a:endParaRPr>
          </a:p>
          <a:p>
            <a:pPr marL="463550" indent="-463550"/>
            <a:endParaRPr lang="en-US" i="1">
              <a:solidFill>
                <a:srgbClr val="CC0000"/>
              </a:solidFill>
              <a:effectLst>
                <a:outerShdw blurRad="38100" dist="38100" dir="2700000" algn="tl">
                  <a:srgbClr val="C0C0C0"/>
                </a:outerShdw>
              </a:effectLst>
            </a:endParaRPr>
          </a:p>
          <a:p>
            <a:pPr marL="463550" indent="-463550"/>
            <a:r>
              <a:rPr lang="en-US" sz="2600">
                <a:effectLst>
                  <a:outerShdw blurRad="38100" dist="38100" dir="2700000" algn="tl">
                    <a:srgbClr val="C0C0C0"/>
                  </a:outerShdw>
                </a:effectLst>
              </a:rPr>
              <a:t>3.  The Reason for this Great Assessment was that he has some Great Christians Characteristics &amp; Qualities!</a:t>
            </a:r>
          </a:p>
          <a:p>
            <a:pPr marL="463550" indent="-463550"/>
            <a:endParaRPr lang="en-US" sz="2000">
              <a:effectLst>
                <a:outerShdw blurRad="38100" dist="38100" dir="2700000" algn="tl">
                  <a:srgbClr val="C0C0C0"/>
                </a:outerShdw>
              </a:effectLst>
            </a:endParaRPr>
          </a:p>
          <a:p>
            <a:pPr marL="463550" indent="-463550"/>
            <a:r>
              <a:rPr lang="en-US" sz="2600">
                <a:effectLst>
                  <a:outerShdw blurRad="38100" dist="38100" dir="2700000" algn="tl">
                    <a:srgbClr val="C0C0C0"/>
                  </a:outerShdw>
                </a:effectLst>
              </a:rPr>
              <a:t>4.  We need more Christians like him today!!</a:t>
            </a:r>
            <a:endParaRPr lang="en-US" sz="2000">
              <a:effectLst>
                <a:outerShdw blurRad="38100" dist="38100" dir="2700000" algn="tl">
                  <a:srgbClr val="C0C0C0"/>
                </a:outerShdw>
              </a:effectLst>
            </a:endParaRPr>
          </a:p>
        </p:txBody>
      </p:sp>
      <p:sp>
        <p:nvSpPr>
          <p:cNvPr id="30723"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344488" y="322263"/>
            <a:ext cx="8516937" cy="1954212"/>
          </a:xfrm>
          <a:prstGeom prst="rect">
            <a:avLst/>
          </a:prstGeom>
          <a:noFill/>
          <a:ln w="9525">
            <a:noFill/>
            <a:miter lim="800000"/>
            <a:headEnd/>
            <a:tailEnd/>
          </a:ln>
          <a:effectLst/>
        </p:spPr>
        <p:txBody>
          <a:bodyPr>
            <a:spAutoFit/>
          </a:bodyPr>
          <a:lstStyle/>
          <a:p>
            <a:pPr marL="515938" indent="-515938"/>
            <a:r>
              <a:rPr lang="en-US" sz="2800" b="1" u="sng" dirty="0">
                <a:effectLst>
                  <a:outerShdw blurRad="38100" dist="38100" dir="2700000" algn="tl">
                    <a:srgbClr val="C0C0C0"/>
                  </a:outerShdw>
                </a:effectLst>
              </a:rPr>
              <a:t>INTRODUCTION:</a:t>
            </a:r>
          </a:p>
          <a:p>
            <a:pPr marL="515938" indent="-515938"/>
            <a:endParaRPr lang="en-US" sz="1600" dirty="0">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4.  Another of these </a:t>
            </a:r>
            <a:r>
              <a:rPr lang="en-US" sz="2600" dirty="0" smtClean="0">
                <a:effectLst>
                  <a:outerShdw blurRad="38100" dist="38100" dir="2700000" algn="tl">
                    <a:srgbClr val="C0C0C0"/>
                  </a:outerShdw>
                </a:effectLst>
              </a:rPr>
              <a:t>outstanding examples that we often </a:t>
            </a:r>
            <a:r>
              <a:rPr lang="en-US" sz="2600" dirty="0">
                <a:effectLst>
                  <a:outerShdw blurRad="38100" dist="38100" dir="2700000" algn="tl">
                    <a:srgbClr val="C0C0C0"/>
                  </a:outerShdw>
                </a:effectLst>
              </a:rPr>
              <a:t>overlooked </a:t>
            </a:r>
            <a:r>
              <a:rPr lang="en-US" sz="2600" dirty="0" smtClean="0">
                <a:effectLst>
                  <a:outerShdw blurRad="38100" dist="38100" dir="2700000" algn="tl">
                    <a:srgbClr val="C0C0C0"/>
                  </a:outerShdw>
                </a:effectLst>
              </a:rPr>
              <a:t>is</a:t>
            </a:r>
            <a:r>
              <a:rPr lang="en-US" sz="2600" dirty="0">
                <a:effectLst>
                  <a:outerShdw blurRad="38100" dist="38100" dir="2700000" algn="tl">
                    <a:srgbClr val="C0C0C0"/>
                  </a:outerShdw>
                </a:effectLst>
              </a:rPr>
              <a:t>: </a:t>
            </a:r>
            <a:r>
              <a:rPr lang="en-US" sz="2600" b="1" dirty="0">
                <a:effectLst>
                  <a:outerShdw blurRad="38100" dist="38100" dir="2700000" algn="tl">
                    <a:srgbClr val="C0C0C0"/>
                  </a:outerShdw>
                </a:effectLst>
              </a:rPr>
              <a:t> </a:t>
            </a:r>
            <a:r>
              <a:rPr lang="en-US" sz="2600" b="1" u="sng" dirty="0">
                <a:effectLst>
                  <a:outerShdw blurRad="38100" dist="38100" dir="2700000" algn="tl">
                    <a:srgbClr val="C0C0C0"/>
                  </a:outerShdw>
                </a:effectLst>
              </a:rPr>
              <a:t>BARNABAS</a:t>
            </a:r>
            <a:r>
              <a:rPr lang="en-US" sz="2600" dirty="0">
                <a:effectLst>
                  <a:outerShdw blurRad="38100" dist="38100" dir="2700000" algn="tl">
                    <a:srgbClr val="C0C0C0"/>
                  </a:outerShdw>
                </a:effectLst>
              </a:rPr>
              <a:t>!</a:t>
            </a:r>
          </a:p>
          <a:p>
            <a:pPr marL="515938" indent="-515938"/>
            <a:endParaRPr lang="en-US" sz="2600" dirty="0">
              <a:effectLst>
                <a:outerShdw blurRad="38100" dist="38100" dir="2700000" algn="tl">
                  <a:srgbClr val="C0C0C0"/>
                </a:outerShdw>
              </a:effectLst>
            </a:endParaRPr>
          </a:p>
        </p:txBody>
      </p:sp>
      <p:sp>
        <p:nvSpPr>
          <p:cNvPr id="128003"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344488" y="322263"/>
            <a:ext cx="8516937" cy="5416868"/>
          </a:xfrm>
          <a:prstGeom prst="rect">
            <a:avLst/>
          </a:prstGeom>
          <a:noFill/>
          <a:ln w="9525">
            <a:noFill/>
            <a:miter lim="800000"/>
            <a:headEnd/>
            <a:tailEnd/>
          </a:ln>
          <a:effectLst/>
        </p:spPr>
        <p:txBody>
          <a:bodyPr>
            <a:spAutoFit/>
          </a:bodyPr>
          <a:lstStyle/>
          <a:p>
            <a:pPr marL="515938" indent="-515938"/>
            <a:r>
              <a:rPr lang="en-US" sz="2800" b="1" u="sng" dirty="0">
                <a:effectLst>
                  <a:outerShdw blurRad="38100" dist="38100" dir="2700000" algn="tl">
                    <a:srgbClr val="C0C0C0"/>
                  </a:outerShdw>
                </a:effectLst>
              </a:rPr>
              <a:t>INTRODUCTION:</a:t>
            </a:r>
          </a:p>
          <a:p>
            <a:pPr marL="515938" indent="-515938"/>
            <a:endParaRPr lang="en-US" sz="1600" dirty="0">
              <a:effectLst>
                <a:outerShdw blurRad="38100" dist="38100" dir="2700000" algn="tl">
                  <a:srgbClr val="C0C0C0"/>
                </a:outerShdw>
              </a:effectLst>
            </a:endParaRPr>
          </a:p>
          <a:p>
            <a:pPr marL="515938" indent="-515938"/>
            <a:r>
              <a:rPr lang="en-US" sz="2600" dirty="0" smtClean="0">
                <a:effectLst>
                  <a:outerShdw blurRad="38100" dist="38100" dir="2700000" algn="tl">
                    <a:srgbClr val="C0C0C0"/>
                  </a:outerShdw>
                </a:effectLst>
              </a:rPr>
              <a:t>4.  Another of these outstanding examples that we often overlooked is: </a:t>
            </a:r>
            <a:r>
              <a:rPr lang="en-US" sz="2600" b="1" dirty="0" smtClean="0">
                <a:effectLst>
                  <a:outerShdw blurRad="38100" dist="38100" dir="2700000" algn="tl">
                    <a:srgbClr val="C0C0C0"/>
                  </a:outerShdw>
                </a:effectLst>
              </a:rPr>
              <a:t> </a:t>
            </a:r>
            <a:r>
              <a:rPr lang="en-US" sz="2600" b="1" u="sng" dirty="0" smtClean="0">
                <a:effectLst>
                  <a:outerShdw blurRad="38100" dist="38100" dir="2700000" algn="tl">
                    <a:srgbClr val="C0C0C0"/>
                  </a:outerShdw>
                </a:effectLst>
              </a:rPr>
              <a:t>BARNABAS</a:t>
            </a:r>
            <a:r>
              <a:rPr lang="en-US" sz="2600" dirty="0" smtClean="0">
                <a:effectLst>
                  <a:outerShdw blurRad="38100" dist="38100" dir="2700000" algn="tl">
                    <a:srgbClr val="C0C0C0"/>
                  </a:outerShdw>
                </a:effectLst>
              </a:rPr>
              <a:t>!</a:t>
            </a:r>
          </a:p>
          <a:p>
            <a:pPr marL="515938" indent="-515938"/>
            <a:endParaRPr lang="en-US" sz="2600" dirty="0">
              <a:effectLst>
                <a:outerShdw blurRad="38100" dist="38100" dir="2700000" algn="tl">
                  <a:srgbClr val="C0C0C0"/>
                </a:outerShdw>
              </a:effectLst>
            </a:endParaRPr>
          </a:p>
          <a:p>
            <a:pPr marL="515938" indent="-515938"/>
            <a:r>
              <a:rPr lang="en-US" sz="2600" dirty="0">
                <a:effectLst>
                  <a:outerShdw blurRad="38100" dist="38100" dir="2700000" algn="tl">
                    <a:srgbClr val="C0C0C0"/>
                  </a:outerShdw>
                </a:effectLst>
              </a:rPr>
              <a:t>5.  We want to examine Barnabas and make the following observations…</a:t>
            </a:r>
          </a:p>
          <a:p>
            <a:pPr marL="1027113" lvl="1" indent="-344488"/>
            <a:endParaRPr lang="en-US" sz="800" i="1" dirty="0">
              <a:solidFill>
                <a:srgbClr val="006699"/>
              </a:solidFill>
              <a:effectLst>
                <a:outerShdw blurRad="38100" dist="38100" dir="2700000" algn="tl">
                  <a:srgbClr val="C0C0C0"/>
                </a:outerShdw>
              </a:effectLst>
            </a:endParaRPr>
          </a:p>
          <a:p>
            <a:pPr marL="1027113" lvl="1" indent="-344488"/>
            <a:r>
              <a:rPr lang="en-US" sz="2200" i="1" dirty="0">
                <a:solidFill>
                  <a:srgbClr val="003399"/>
                </a:solidFill>
                <a:effectLst>
                  <a:outerShdw blurRad="38100" dist="38100" dir="2700000" algn="tl">
                    <a:srgbClr val="C0C0C0"/>
                  </a:outerShdw>
                </a:effectLst>
              </a:rPr>
              <a:t>a.  Overview of Barnabas</a:t>
            </a:r>
          </a:p>
          <a:p>
            <a:pPr marL="1027113" lvl="1" indent="-344488"/>
            <a:endParaRPr lang="en-US" sz="800" i="1" dirty="0">
              <a:solidFill>
                <a:srgbClr val="003399"/>
              </a:solidFill>
              <a:effectLst>
                <a:outerShdw blurRad="38100" dist="38100" dir="2700000" algn="tl">
                  <a:srgbClr val="C0C0C0"/>
                </a:outerShdw>
              </a:effectLst>
            </a:endParaRPr>
          </a:p>
          <a:p>
            <a:pPr marL="1543050" lvl="2" indent="-288925">
              <a:buFontTx/>
              <a:buChar char="•"/>
            </a:pPr>
            <a:r>
              <a:rPr lang="en-US" sz="2200" i="1" dirty="0">
                <a:effectLst>
                  <a:outerShdw blurRad="38100" dist="38100" dir="2700000" algn="tl">
                    <a:srgbClr val="C0C0C0"/>
                  </a:outerShdw>
                </a:effectLst>
              </a:rPr>
              <a:t>What makes him one of theses “Outstanding Examples”; Why should we study him??</a:t>
            </a:r>
          </a:p>
          <a:p>
            <a:pPr marL="1543050" lvl="2" indent="-288925">
              <a:buFontTx/>
              <a:buChar char="•"/>
            </a:pPr>
            <a:r>
              <a:rPr lang="en-US" sz="2200" i="1" dirty="0">
                <a:effectLst>
                  <a:outerShdw blurRad="38100" dist="38100" dir="2700000" algn="tl">
                    <a:srgbClr val="C0C0C0"/>
                  </a:outerShdw>
                </a:effectLst>
              </a:rPr>
              <a:t>Do we really know enough about him?</a:t>
            </a:r>
          </a:p>
          <a:p>
            <a:pPr marL="1543050" lvl="2" indent="-288925">
              <a:buFontTx/>
              <a:buChar char="•"/>
            </a:pPr>
            <a:endParaRPr lang="en-US" sz="2200" i="1" dirty="0">
              <a:effectLst>
                <a:outerShdw blurRad="38100" dist="38100" dir="2700000" algn="tl">
                  <a:srgbClr val="C0C0C0"/>
                </a:outerShdw>
              </a:effectLst>
            </a:endParaRPr>
          </a:p>
          <a:p>
            <a:pPr marL="1027113" lvl="1" indent="-344488"/>
            <a:r>
              <a:rPr lang="en-US" sz="2200" i="1" dirty="0">
                <a:solidFill>
                  <a:srgbClr val="003399"/>
                </a:solidFill>
                <a:effectLst>
                  <a:outerShdw blurRad="38100" dist="38100" dir="2700000" algn="tl">
                    <a:srgbClr val="C0C0C0"/>
                  </a:outerShdw>
                </a:effectLst>
              </a:rPr>
              <a:t>b.  What about Barnabas makes him such a good example?</a:t>
            </a:r>
          </a:p>
          <a:p>
            <a:pPr marL="1027113" lvl="1" indent="-344488"/>
            <a:endParaRPr lang="en-US" i="1" dirty="0">
              <a:solidFill>
                <a:srgbClr val="006699"/>
              </a:solidFill>
              <a:effectLst>
                <a:outerShdw blurRad="38100" dist="38100" dir="2700000" algn="tl">
                  <a:srgbClr val="C0C0C0"/>
                </a:outerShdw>
              </a:effectLst>
            </a:endParaRPr>
          </a:p>
        </p:txBody>
      </p:sp>
      <p:sp>
        <p:nvSpPr>
          <p:cNvPr id="136195"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44487" y="347663"/>
            <a:ext cx="8573009" cy="5940088"/>
          </a:xfrm>
          <a:prstGeom prst="rect">
            <a:avLst/>
          </a:prstGeom>
          <a:noFill/>
          <a:ln w="9525">
            <a:noFill/>
            <a:miter lim="800000"/>
            <a:headEnd/>
            <a:tailEnd/>
          </a:ln>
          <a:effectLst/>
        </p:spPr>
        <p:txBody>
          <a:bodyPr wrap="square">
            <a:spAutoFit/>
          </a:bodyPr>
          <a:lstStyle/>
          <a:p>
            <a:r>
              <a:rPr lang="en-US" sz="2800" b="1" dirty="0">
                <a:effectLst>
                  <a:outerShdw blurRad="38100" dist="38100" dir="2700000" algn="tl">
                    <a:srgbClr val="C0C0C0"/>
                  </a:outerShdw>
                </a:effectLst>
              </a:rPr>
              <a:t>I.  </a:t>
            </a:r>
            <a:r>
              <a:rPr lang="en-US" sz="2800" b="1" u="sng" dirty="0">
                <a:effectLst>
                  <a:outerShdw blurRad="38100" dist="38100" dir="2700000" algn="tl">
                    <a:srgbClr val="C0C0C0"/>
                  </a:outerShdw>
                </a:effectLst>
              </a:rPr>
              <a:t>Overview of Barnabas</a:t>
            </a:r>
          </a:p>
          <a:p>
            <a:endParaRPr lang="en-US" sz="2000" b="1" u="sng" dirty="0">
              <a:effectLst>
                <a:outerShdw blurRad="38100" dist="38100" dir="2700000" algn="tl">
                  <a:srgbClr val="C0C0C0"/>
                </a:outerShdw>
              </a:effectLst>
            </a:endParaRPr>
          </a:p>
          <a:p>
            <a:pPr marL="965200" lvl="1" indent="-508000"/>
            <a:r>
              <a:rPr lang="en-US" sz="2600" dirty="0" smtClean="0">
                <a:effectLst>
                  <a:outerShdw blurRad="38100" dist="38100" dir="2700000" algn="tl">
                    <a:srgbClr val="C0C0C0"/>
                  </a:outerShdw>
                </a:effectLst>
              </a:rPr>
              <a:t>A.  We have a good deal of information about Barnabas</a:t>
            </a:r>
          </a:p>
          <a:p>
            <a:pPr marL="1541463" lvl="2" indent="-395288"/>
            <a:endParaRPr lang="en-US" sz="800" i="1" dirty="0" smtClean="0">
              <a:solidFill>
                <a:srgbClr val="003399"/>
              </a:solidFill>
              <a:effectLst>
                <a:outerShdw blurRad="38100" dist="38100" dir="2700000" algn="tl">
                  <a:srgbClr val="C0C0C0"/>
                </a:outerShdw>
              </a:effectLst>
            </a:endParaRPr>
          </a:p>
          <a:p>
            <a:pPr marL="1541463" lvl="2" indent="-395288">
              <a:buFontTx/>
              <a:buChar char="•"/>
            </a:pPr>
            <a:r>
              <a:rPr lang="en-US" sz="2200" i="1" dirty="0" smtClean="0">
                <a:solidFill>
                  <a:srgbClr val="CC0000"/>
                </a:solidFill>
                <a:effectLst>
                  <a:outerShdw blurRad="38100" dist="38100" dir="2700000" algn="tl">
                    <a:srgbClr val="C0C0C0"/>
                  </a:outerShdw>
                </a:effectLst>
              </a:rPr>
              <a:t>Acts 4 -15</a:t>
            </a:r>
            <a:r>
              <a:rPr lang="en-US" sz="2200" i="1" dirty="0" smtClean="0">
                <a:solidFill>
                  <a:srgbClr val="003399"/>
                </a:solidFill>
                <a:effectLst>
                  <a:outerShdw blurRad="38100" dist="38100" dir="2700000" algn="tl">
                    <a:srgbClr val="C0C0C0"/>
                  </a:outerShdw>
                </a:effectLst>
              </a:rPr>
              <a:t> - covers ~ 9 events that involve Barnabas</a:t>
            </a:r>
          </a:p>
          <a:p>
            <a:pPr marL="965200" lvl="1" indent="-508000"/>
            <a:endParaRPr lang="en-US" sz="2600" dirty="0" smtClean="0">
              <a:effectLst>
                <a:outerShdw blurRad="38100" dist="38100" dir="2700000" algn="tl">
                  <a:srgbClr val="C0C0C0"/>
                </a:outerShdw>
              </a:effectLst>
            </a:endParaRPr>
          </a:p>
          <a:p>
            <a:pPr marL="965200" lvl="1" indent="-508000"/>
            <a:r>
              <a:rPr lang="en-US" sz="2600" dirty="0" smtClean="0">
                <a:effectLst>
                  <a:outerShdw blurRad="38100" dist="38100" dir="2700000" algn="tl">
                    <a:srgbClr val="C0C0C0"/>
                  </a:outerShdw>
                </a:effectLst>
              </a:rPr>
              <a:t>B.  </a:t>
            </a:r>
            <a:r>
              <a:rPr lang="en-US" sz="2600" dirty="0">
                <a:effectLst>
                  <a:outerShdw blurRad="38100" dist="38100" dir="2700000" algn="tl">
                    <a:srgbClr val="C0C0C0"/>
                  </a:outerShdw>
                </a:effectLst>
              </a:rPr>
              <a:t>Barnabas is a “God Approved” Example!</a:t>
            </a:r>
          </a:p>
          <a:p>
            <a:endParaRPr lang="en-US" sz="800" dirty="0">
              <a:effectLst>
                <a:outerShdw blurRad="38100" dist="38100" dir="2700000" algn="tl">
                  <a:srgbClr val="C0C0C0"/>
                </a:outerShdw>
              </a:effectLst>
            </a:endParaRPr>
          </a:p>
          <a:p>
            <a:pPr marL="2863850" lvl="2" indent="-1949450"/>
            <a:r>
              <a:rPr lang="en-US" sz="2200" i="1" dirty="0" smtClean="0">
                <a:solidFill>
                  <a:srgbClr val="CC0000"/>
                </a:solidFill>
                <a:effectLst>
                  <a:outerShdw blurRad="38100" dist="38100" dir="2700000" algn="tl">
                    <a:srgbClr val="C0C0C0"/>
                  </a:outerShdw>
                </a:effectLst>
              </a:rPr>
              <a:t>Acts </a:t>
            </a:r>
            <a:r>
              <a:rPr lang="en-US" sz="2200" i="1" dirty="0">
                <a:solidFill>
                  <a:srgbClr val="CC0000"/>
                </a:solidFill>
                <a:effectLst>
                  <a:outerShdw blurRad="38100" dist="38100" dir="2700000" algn="tl">
                    <a:srgbClr val="C0C0C0"/>
                  </a:outerShdw>
                </a:effectLst>
              </a:rPr>
              <a:t>11:24</a:t>
            </a:r>
            <a:r>
              <a:rPr lang="en-US" sz="2200" i="1" dirty="0">
                <a:solidFill>
                  <a:srgbClr val="003399"/>
                </a:solidFill>
                <a:effectLst>
                  <a:outerShdw blurRad="38100" dist="38100" dir="2700000" algn="tl">
                    <a:srgbClr val="C0C0C0"/>
                  </a:outerShdw>
                </a:effectLst>
              </a:rPr>
              <a:t>  - “…for he was a </a:t>
            </a:r>
            <a:r>
              <a:rPr lang="en-US" sz="2200" i="1" u="sng" dirty="0">
                <a:solidFill>
                  <a:srgbClr val="003399"/>
                </a:solidFill>
                <a:effectLst>
                  <a:outerShdw blurRad="38100" dist="38100" dir="2700000" algn="tl">
                    <a:srgbClr val="C0C0C0"/>
                  </a:outerShdw>
                </a:effectLst>
              </a:rPr>
              <a:t>good</a:t>
            </a:r>
            <a:r>
              <a:rPr lang="en-US" sz="2200" i="1" dirty="0">
                <a:solidFill>
                  <a:srgbClr val="003399"/>
                </a:solidFill>
                <a:effectLst>
                  <a:outerShdw blurRad="38100" dist="38100" dir="2700000" algn="tl">
                    <a:srgbClr val="C0C0C0"/>
                  </a:outerShdw>
                </a:effectLst>
              </a:rPr>
              <a:t> man, and </a:t>
            </a:r>
            <a:r>
              <a:rPr lang="en-US" sz="2200" i="1" u="sng" dirty="0">
                <a:solidFill>
                  <a:srgbClr val="003399"/>
                </a:solidFill>
                <a:effectLst>
                  <a:outerShdw blurRad="38100" dist="38100" dir="2700000" algn="tl">
                    <a:srgbClr val="C0C0C0"/>
                  </a:outerShdw>
                </a:effectLst>
              </a:rPr>
              <a:t>full</a:t>
            </a:r>
            <a:r>
              <a:rPr lang="en-US" sz="2200" i="1" dirty="0">
                <a:solidFill>
                  <a:srgbClr val="003399"/>
                </a:solidFill>
                <a:effectLst>
                  <a:outerShdw blurRad="38100" dist="38100" dir="2700000" algn="tl">
                    <a:srgbClr val="C0C0C0"/>
                  </a:outerShdw>
                </a:effectLst>
              </a:rPr>
              <a:t> of the</a:t>
            </a:r>
          </a:p>
          <a:p>
            <a:pPr marL="2863850" lvl="2" indent="-1949450"/>
            <a:r>
              <a:rPr lang="en-US" sz="2200" i="1" dirty="0">
                <a:solidFill>
                  <a:srgbClr val="003399"/>
                </a:solidFill>
                <a:effectLst>
                  <a:outerShdw blurRad="38100" dist="38100" dir="2700000" algn="tl">
                    <a:srgbClr val="C0C0C0"/>
                  </a:outerShdw>
                </a:effectLst>
              </a:rPr>
              <a:t>                             </a:t>
            </a:r>
            <a:r>
              <a:rPr lang="en-US" sz="2200" i="1" u="sng" dirty="0">
                <a:solidFill>
                  <a:srgbClr val="003399"/>
                </a:solidFill>
                <a:effectLst>
                  <a:outerShdw blurRad="38100" dist="38100" dir="2700000" algn="tl">
                    <a:srgbClr val="C0C0C0"/>
                  </a:outerShdw>
                </a:effectLst>
              </a:rPr>
              <a:t>Holy Spirit</a:t>
            </a:r>
            <a:r>
              <a:rPr lang="en-US" sz="2200" i="1" dirty="0">
                <a:solidFill>
                  <a:srgbClr val="003399"/>
                </a:solidFill>
                <a:effectLst>
                  <a:outerShdw blurRad="38100" dist="38100" dir="2700000" algn="tl">
                    <a:srgbClr val="C0C0C0"/>
                  </a:outerShdw>
                </a:effectLst>
              </a:rPr>
              <a:t> and of </a:t>
            </a:r>
            <a:r>
              <a:rPr lang="en-US" sz="2200" i="1" u="sng" dirty="0">
                <a:solidFill>
                  <a:srgbClr val="003399"/>
                </a:solidFill>
                <a:effectLst>
                  <a:outerShdw blurRad="38100" dist="38100" dir="2700000" algn="tl">
                    <a:srgbClr val="C0C0C0"/>
                  </a:outerShdw>
                </a:effectLst>
              </a:rPr>
              <a:t>faith</a:t>
            </a:r>
            <a:r>
              <a:rPr lang="en-US" sz="2200" i="1" dirty="0">
                <a:solidFill>
                  <a:srgbClr val="003399"/>
                </a:solidFill>
                <a:effectLst>
                  <a:outerShdw blurRad="38100" dist="38100" dir="2700000" algn="tl">
                    <a:srgbClr val="C0C0C0"/>
                  </a:outerShdw>
                </a:effectLst>
              </a:rPr>
              <a:t>.”</a:t>
            </a:r>
          </a:p>
          <a:p>
            <a:pPr marL="2863850" lvl="2" indent="-1949450"/>
            <a:endParaRPr lang="en-US" sz="2200" i="1" dirty="0">
              <a:solidFill>
                <a:srgbClr val="003399"/>
              </a:solidFill>
              <a:effectLst>
                <a:outerShdw blurRad="38100" dist="38100" dir="2700000" algn="tl">
                  <a:srgbClr val="C0C0C0"/>
                </a:outerShdw>
              </a:effectLst>
            </a:endParaRPr>
          </a:p>
          <a:p>
            <a:pPr marL="1141413" lvl="3" indent="-227013">
              <a:spcAft>
                <a:spcPts val="1200"/>
              </a:spcAft>
              <a:buFont typeface="Arial" pitchFamily="34" charset="0"/>
              <a:buChar char="•"/>
            </a:pPr>
            <a:r>
              <a:rPr lang="en-US" sz="2000" b="1" i="1" u="sng" dirty="0" smtClean="0">
                <a:effectLst>
                  <a:outerShdw blurRad="38100" dist="38100" dir="2700000" algn="tl">
                    <a:srgbClr val="C0C0C0"/>
                  </a:outerShdw>
                </a:effectLst>
              </a:rPr>
              <a:t>Good</a:t>
            </a:r>
            <a:r>
              <a:rPr lang="en-US" sz="2000" i="1" dirty="0" smtClean="0">
                <a:effectLst>
                  <a:outerShdw blurRad="38100" dist="38100" dir="2700000" algn="tl">
                    <a:srgbClr val="C0C0C0"/>
                  </a:outerShdw>
                </a:effectLst>
              </a:rPr>
              <a:t> </a:t>
            </a:r>
            <a:r>
              <a:rPr lang="en-US" sz="2000" i="1" dirty="0">
                <a:effectLst>
                  <a:outerShdw blurRad="38100" dist="38100" dir="2700000" algn="tl">
                    <a:srgbClr val="C0C0C0"/>
                  </a:outerShdw>
                </a:effectLst>
              </a:rPr>
              <a:t>- (Vine) Describes that which, being good in character or constitution, is beneficial in its effect; </a:t>
            </a:r>
            <a:r>
              <a:rPr lang="en-US" sz="2000" i="1" u="sng" dirty="0">
                <a:effectLst>
                  <a:outerShdw blurRad="38100" dist="38100" dir="2700000" algn="tl">
                    <a:srgbClr val="C0C0C0"/>
                  </a:outerShdw>
                </a:effectLst>
              </a:rPr>
              <a:t>morally honorable, pleasing to God, therefore beneficial</a:t>
            </a:r>
          </a:p>
          <a:p>
            <a:pPr marL="1141413" lvl="3" indent="-227013">
              <a:spcAft>
                <a:spcPts val="1200"/>
              </a:spcAft>
              <a:buFont typeface="Arial" pitchFamily="34" charset="0"/>
              <a:buChar char="•"/>
            </a:pPr>
            <a:r>
              <a:rPr lang="en-US" sz="2000" b="1" i="1" u="sng" dirty="0" smtClean="0">
                <a:effectLst>
                  <a:outerShdw blurRad="38100" dist="38100" dir="2700000" algn="tl">
                    <a:srgbClr val="C0C0C0"/>
                  </a:outerShdw>
                </a:effectLst>
              </a:rPr>
              <a:t>Full</a:t>
            </a:r>
            <a:r>
              <a:rPr lang="en-US" sz="2000" i="1" dirty="0" smtClean="0">
                <a:effectLst>
                  <a:outerShdw blurRad="38100" dist="38100" dir="2700000" algn="tl">
                    <a:srgbClr val="C0C0C0"/>
                  </a:outerShdw>
                </a:effectLst>
              </a:rPr>
              <a:t> </a:t>
            </a:r>
            <a:r>
              <a:rPr lang="en-US" sz="2000" i="1" dirty="0">
                <a:effectLst>
                  <a:outerShdw blurRad="38100" dist="38100" dir="2700000" algn="tl">
                    <a:srgbClr val="C0C0C0"/>
                  </a:outerShdw>
                </a:effectLst>
              </a:rPr>
              <a:t>- (Thayer) Filled up, covered in every part, </a:t>
            </a:r>
            <a:r>
              <a:rPr lang="en-US" sz="2000" i="1" u="sng" dirty="0">
                <a:effectLst>
                  <a:outerShdw blurRad="38100" dist="38100" dir="2700000" algn="tl">
                    <a:srgbClr val="C0C0C0"/>
                  </a:outerShdw>
                </a:effectLst>
              </a:rPr>
              <a:t>thoroughly </a:t>
            </a:r>
            <a:r>
              <a:rPr lang="en-US" sz="2000" i="1" u="sng" dirty="0" smtClean="0">
                <a:effectLst>
                  <a:outerShdw blurRad="38100" dist="38100" dir="2700000" algn="tl">
                    <a:srgbClr val="C0C0C0"/>
                  </a:outerShdw>
                </a:effectLst>
              </a:rPr>
              <a:t>permeated</a:t>
            </a:r>
            <a:r>
              <a:rPr lang="en-US" sz="2000" dirty="0"/>
              <a:t>. </a:t>
            </a:r>
          </a:p>
          <a:p>
            <a:pPr marL="1141413" lvl="3" indent="-227013">
              <a:spcAft>
                <a:spcPts val="1200"/>
              </a:spcAft>
              <a:buFont typeface="Arial" pitchFamily="34" charset="0"/>
              <a:buChar char="•"/>
            </a:pPr>
            <a:r>
              <a:rPr lang="en-US" sz="2000" b="1" i="1" u="sng" dirty="0" smtClean="0">
                <a:effectLst>
                  <a:outerShdw blurRad="38100" dist="38100" dir="2700000" algn="tl">
                    <a:srgbClr val="C0C0C0"/>
                  </a:outerShdw>
                </a:effectLst>
              </a:rPr>
              <a:t>Holy </a:t>
            </a:r>
            <a:r>
              <a:rPr lang="en-US" sz="2000" b="1" i="1" u="sng" dirty="0">
                <a:effectLst>
                  <a:outerShdw blurRad="38100" dist="38100" dir="2700000" algn="tl">
                    <a:srgbClr val="C0C0C0"/>
                  </a:outerShdw>
                </a:effectLst>
              </a:rPr>
              <a:t>Spirit</a:t>
            </a:r>
            <a:r>
              <a:rPr lang="en-US" sz="2000" b="1" i="1" dirty="0">
                <a:effectLst>
                  <a:outerShdw blurRad="38100" dist="38100" dir="2700000" algn="tl">
                    <a:srgbClr val="C0C0C0"/>
                  </a:outerShdw>
                </a:effectLst>
              </a:rPr>
              <a:t> </a:t>
            </a:r>
            <a:r>
              <a:rPr lang="en-US" sz="2000" i="1" dirty="0">
                <a:effectLst>
                  <a:outerShdw blurRad="38100" dist="38100" dir="2700000" algn="tl">
                    <a:srgbClr val="C0C0C0"/>
                  </a:outerShdw>
                </a:effectLst>
              </a:rPr>
              <a:t>-  Spiritual Gifts/Word of God </a:t>
            </a:r>
          </a:p>
          <a:p>
            <a:pPr marL="1141413" lvl="3" indent="-227013">
              <a:spcAft>
                <a:spcPts val="1200"/>
              </a:spcAft>
              <a:buFont typeface="Arial" pitchFamily="34" charset="0"/>
              <a:buChar char="•"/>
            </a:pPr>
            <a:r>
              <a:rPr lang="en-US" sz="2000" b="1" i="1" u="sng" dirty="0" smtClean="0">
                <a:effectLst>
                  <a:outerShdw blurRad="38100" dist="38100" dir="2700000" algn="tl">
                    <a:srgbClr val="C0C0C0"/>
                  </a:outerShdw>
                </a:effectLst>
              </a:rPr>
              <a:t>Faith</a:t>
            </a:r>
            <a:r>
              <a:rPr lang="en-US" sz="2000" i="1" dirty="0" smtClean="0">
                <a:effectLst>
                  <a:outerShdw blurRad="38100" dist="38100" dir="2700000" algn="tl">
                    <a:srgbClr val="C0C0C0"/>
                  </a:outerShdw>
                </a:effectLst>
              </a:rPr>
              <a:t> </a:t>
            </a:r>
            <a:r>
              <a:rPr lang="en-US" sz="2000" i="1" dirty="0">
                <a:effectLst>
                  <a:outerShdw blurRad="38100" dist="38100" dir="2700000" algn="tl">
                    <a:srgbClr val="C0C0C0"/>
                  </a:outerShdw>
                </a:effectLst>
              </a:rPr>
              <a:t>-  Beliefs &amp; Convictions</a:t>
            </a:r>
          </a:p>
        </p:txBody>
      </p:sp>
      <p:sp>
        <p:nvSpPr>
          <p:cNvPr id="63491"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344488" y="347663"/>
            <a:ext cx="8514286" cy="5601533"/>
          </a:xfrm>
          <a:prstGeom prst="rect">
            <a:avLst/>
          </a:prstGeom>
          <a:noFill/>
          <a:ln w="9525">
            <a:noFill/>
            <a:miter lim="800000"/>
            <a:headEnd/>
            <a:tailEnd/>
          </a:ln>
          <a:effectLst/>
        </p:spPr>
        <p:txBody>
          <a:bodyPr wrap="square">
            <a:spAutoFit/>
          </a:bodyPr>
          <a:lstStyle/>
          <a:p>
            <a:r>
              <a:rPr lang="en-US" sz="2800" b="1" dirty="0">
                <a:effectLst>
                  <a:outerShdw blurRad="38100" dist="38100" dir="2700000" algn="tl">
                    <a:srgbClr val="C0C0C0"/>
                  </a:outerShdw>
                </a:effectLst>
              </a:rPr>
              <a:t>I.  </a:t>
            </a:r>
            <a:r>
              <a:rPr lang="en-US" sz="2800" b="1" u="sng" dirty="0">
                <a:effectLst>
                  <a:outerShdw blurRad="38100" dist="38100" dir="2700000" algn="tl">
                    <a:srgbClr val="C0C0C0"/>
                  </a:outerShdw>
                </a:effectLst>
              </a:rPr>
              <a:t>Overview of Barnabas</a:t>
            </a:r>
          </a:p>
          <a:p>
            <a:endParaRPr lang="en-US" sz="2000" b="1" u="sng" dirty="0">
              <a:effectLst>
                <a:outerShdw blurRad="38100" dist="38100" dir="2700000" algn="tl">
                  <a:srgbClr val="C0C0C0"/>
                </a:outerShdw>
              </a:effectLst>
            </a:endParaRPr>
          </a:p>
          <a:p>
            <a:pPr marL="965200" lvl="1" indent="-508000"/>
            <a:r>
              <a:rPr lang="en-US" sz="2600" dirty="0" smtClean="0">
                <a:effectLst>
                  <a:outerShdw blurRad="38100" dist="38100" dir="2700000" algn="tl">
                    <a:srgbClr val="C0C0C0"/>
                  </a:outerShdw>
                </a:effectLst>
              </a:rPr>
              <a:t>C.  </a:t>
            </a:r>
            <a:r>
              <a:rPr lang="en-US" sz="2600" dirty="0">
                <a:effectLst>
                  <a:outerShdw blurRad="38100" dist="38100" dir="2700000" algn="tl">
                    <a:srgbClr val="C0C0C0"/>
                  </a:outerShdw>
                </a:effectLst>
              </a:rPr>
              <a:t>We </a:t>
            </a:r>
            <a:r>
              <a:rPr lang="en-US" sz="2600" u="sng" dirty="0">
                <a:effectLst>
                  <a:outerShdw blurRad="38100" dist="38100" dir="2700000" algn="tl">
                    <a:srgbClr val="C0C0C0"/>
                  </a:outerShdw>
                </a:effectLst>
              </a:rPr>
              <a:t>also</a:t>
            </a:r>
            <a:r>
              <a:rPr lang="en-US" sz="2600" dirty="0">
                <a:effectLst>
                  <a:outerShdw blurRad="38100" dist="38100" dir="2700000" algn="tl">
                    <a:srgbClr val="C0C0C0"/>
                  </a:outerShdw>
                </a:effectLst>
              </a:rPr>
              <a:t> want to be “God Approved”!!</a:t>
            </a:r>
          </a:p>
          <a:p>
            <a:pPr marL="1541463" lvl="2" indent="-395288"/>
            <a:endParaRPr lang="en-US" sz="800" dirty="0">
              <a:solidFill>
                <a:srgbClr val="006699"/>
              </a:solidFill>
              <a:effectLst>
                <a:outerShdw blurRad="38100" dist="38100" dir="2700000" algn="tl">
                  <a:srgbClr val="C0C0C0"/>
                </a:outerShdw>
              </a:effectLst>
            </a:endParaRPr>
          </a:p>
          <a:p>
            <a:pPr marL="1541463" lvl="2" indent="-395288"/>
            <a:r>
              <a:rPr lang="en-US" sz="2200" i="1" dirty="0">
                <a:solidFill>
                  <a:srgbClr val="003399"/>
                </a:solidFill>
                <a:effectLst>
                  <a:outerShdw blurRad="38100" dist="38100" dir="2700000" algn="tl">
                    <a:srgbClr val="C0C0C0"/>
                  </a:outerShdw>
                </a:effectLst>
              </a:rPr>
              <a:t>1.  All going to stand before God in Judgment! </a:t>
            </a:r>
            <a:r>
              <a:rPr lang="en-US" sz="2000" i="1" dirty="0">
                <a:solidFill>
                  <a:srgbClr val="CC0000"/>
                </a:solidFill>
                <a:effectLst>
                  <a:outerShdw blurRad="38100" dist="38100" dir="2700000" algn="tl">
                    <a:srgbClr val="C0C0C0"/>
                  </a:outerShdw>
                </a:effectLst>
              </a:rPr>
              <a:t>2 </a:t>
            </a:r>
            <a:r>
              <a:rPr lang="en-US" sz="2000" i="1" dirty="0" err="1">
                <a:solidFill>
                  <a:srgbClr val="CC0000"/>
                </a:solidFill>
                <a:effectLst>
                  <a:outerShdw blurRad="38100" dist="38100" dir="2700000" algn="tl">
                    <a:srgbClr val="C0C0C0"/>
                  </a:outerShdw>
                </a:effectLst>
              </a:rPr>
              <a:t>Cor</a:t>
            </a:r>
            <a:r>
              <a:rPr lang="en-US" sz="2000" i="1" dirty="0">
                <a:solidFill>
                  <a:srgbClr val="CC0000"/>
                </a:solidFill>
                <a:effectLst>
                  <a:outerShdw blurRad="38100" dist="38100" dir="2700000" algn="tl">
                    <a:srgbClr val="C0C0C0"/>
                  </a:outerShdw>
                </a:effectLst>
              </a:rPr>
              <a:t> </a:t>
            </a:r>
            <a:r>
              <a:rPr lang="en-US" sz="2000" i="1" dirty="0" smtClean="0">
                <a:solidFill>
                  <a:srgbClr val="CC0000"/>
                </a:solidFill>
                <a:effectLst>
                  <a:outerShdw blurRad="38100" dist="38100" dir="2700000" algn="tl">
                    <a:srgbClr val="C0C0C0"/>
                  </a:outerShdw>
                </a:effectLst>
              </a:rPr>
              <a:t>5:9-11</a:t>
            </a:r>
            <a:endParaRPr lang="en-US" sz="2000" i="1" dirty="0">
              <a:solidFill>
                <a:srgbClr val="CC0000"/>
              </a:solidFill>
              <a:effectLst>
                <a:outerShdw blurRad="38100" dist="38100" dir="2700000" algn="tl">
                  <a:srgbClr val="C0C0C0"/>
                </a:outerShdw>
              </a:effectLst>
            </a:endParaRPr>
          </a:p>
          <a:p>
            <a:pPr marL="1541463" lvl="2" indent="-395288"/>
            <a:endParaRPr lang="en-US" sz="800" i="1" dirty="0">
              <a:solidFill>
                <a:srgbClr val="CC0000"/>
              </a:solidFill>
              <a:effectLst>
                <a:outerShdw blurRad="38100" dist="38100" dir="2700000" algn="tl">
                  <a:srgbClr val="C0C0C0"/>
                </a:outerShdw>
              </a:effectLst>
            </a:endParaRPr>
          </a:p>
          <a:p>
            <a:pPr marL="1541463" lvl="2" indent="-395288"/>
            <a:r>
              <a:rPr lang="en-US" sz="2200" i="1" dirty="0">
                <a:solidFill>
                  <a:srgbClr val="003399"/>
                </a:solidFill>
                <a:effectLst>
                  <a:outerShdw blurRad="38100" dist="38100" dir="2700000" algn="tl">
                    <a:srgbClr val="C0C0C0"/>
                  </a:outerShdw>
                </a:effectLst>
              </a:rPr>
              <a:t>2.  Some will hear… “department from me you who practice lawlessness” </a:t>
            </a:r>
            <a:r>
              <a:rPr lang="en-US" sz="2000" i="1" dirty="0">
                <a:solidFill>
                  <a:srgbClr val="CC0000"/>
                </a:solidFill>
                <a:effectLst>
                  <a:outerShdw blurRad="38100" dist="38100" dir="2700000" algn="tl">
                    <a:srgbClr val="C0C0C0"/>
                  </a:outerShdw>
                </a:effectLst>
              </a:rPr>
              <a:t>Mt 7:23, </a:t>
            </a:r>
            <a:r>
              <a:rPr lang="en-US" sz="2000" i="1" dirty="0" smtClean="0">
                <a:solidFill>
                  <a:srgbClr val="CC0000"/>
                </a:solidFill>
                <a:effectLst>
                  <a:outerShdw blurRad="38100" dist="38100" dir="2700000" algn="tl">
                    <a:srgbClr val="C0C0C0"/>
                  </a:outerShdw>
                </a:effectLst>
              </a:rPr>
              <a:t>25:41,45-46, </a:t>
            </a:r>
            <a:r>
              <a:rPr lang="en-US" sz="2000" i="1" dirty="0" err="1">
                <a:solidFill>
                  <a:srgbClr val="CC0000"/>
                </a:solidFill>
                <a:effectLst>
                  <a:outerShdw blurRad="38100" dist="38100" dir="2700000" algn="tl">
                    <a:srgbClr val="C0C0C0"/>
                  </a:outerShdw>
                </a:effectLst>
              </a:rPr>
              <a:t>Lk</a:t>
            </a:r>
            <a:r>
              <a:rPr lang="en-US" sz="2000" i="1" dirty="0">
                <a:solidFill>
                  <a:srgbClr val="CC0000"/>
                </a:solidFill>
                <a:effectLst>
                  <a:outerShdw blurRad="38100" dist="38100" dir="2700000" algn="tl">
                    <a:srgbClr val="C0C0C0"/>
                  </a:outerShdw>
                </a:effectLst>
              </a:rPr>
              <a:t> 13:27</a:t>
            </a:r>
          </a:p>
          <a:p>
            <a:pPr marL="1541463" lvl="2" indent="-395288"/>
            <a:endParaRPr lang="en-US" sz="800" i="1" dirty="0">
              <a:solidFill>
                <a:srgbClr val="003399"/>
              </a:solidFill>
              <a:effectLst>
                <a:outerShdw blurRad="38100" dist="38100" dir="2700000" algn="tl">
                  <a:srgbClr val="C0C0C0"/>
                </a:outerShdw>
              </a:effectLst>
            </a:endParaRPr>
          </a:p>
          <a:p>
            <a:pPr marL="1541463" lvl="2" indent="-395288"/>
            <a:r>
              <a:rPr lang="en-US" sz="2200" i="1" dirty="0">
                <a:solidFill>
                  <a:srgbClr val="003399"/>
                </a:solidFill>
                <a:effectLst>
                  <a:outerShdw blurRad="38100" dist="38100" dir="2700000" algn="tl">
                    <a:srgbClr val="C0C0C0"/>
                  </a:outerShdw>
                </a:effectLst>
              </a:rPr>
              <a:t>3.  </a:t>
            </a:r>
            <a:r>
              <a:rPr lang="en-US" sz="2200" i="1" u="sng" dirty="0">
                <a:solidFill>
                  <a:srgbClr val="003399"/>
                </a:solidFill>
                <a:effectLst>
                  <a:outerShdw blurRad="38100" dist="38100" dir="2700000" algn="tl">
                    <a:srgbClr val="C0C0C0"/>
                  </a:outerShdw>
                </a:effectLst>
              </a:rPr>
              <a:t>What we want to hear is</a:t>
            </a:r>
            <a:r>
              <a:rPr lang="en-US" sz="2200" i="1" dirty="0">
                <a:solidFill>
                  <a:srgbClr val="003399"/>
                </a:solidFill>
                <a:effectLst>
                  <a:outerShdw blurRad="38100" dist="38100" dir="2700000" algn="tl">
                    <a:srgbClr val="C0C0C0"/>
                  </a:outerShdw>
                </a:effectLst>
              </a:rPr>
              <a:t>… “you were a good person, full of the Holy Spirit and of Faith”</a:t>
            </a:r>
          </a:p>
          <a:p>
            <a:pPr marL="1541463" lvl="2" indent="-395288"/>
            <a:endParaRPr lang="en-US" sz="800" i="1" dirty="0">
              <a:solidFill>
                <a:srgbClr val="003399"/>
              </a:solidFill>
              <a:effectLst>
                <a:outerShdw blurRad="38100" dist="38100" dir="2700000" algn="tl">
                  <a:srgbClr val="C0C0C0"/>
                </a:outerShdw>
              </a:effectLst>
            </a:endParaRPr>
          </a:p>
          <a:p>
            <a:pPr marL="1541463" lvl="2" indent="-395288"/>
            <a:r>
              <a:rPr lang="en-US" sz="2200" i="1" dirty="0">
                <a:solidFill>
                  <a:srgbClr val="003399"/>
                </a:solidFill>
                <a:effectLst>
                  <a:outerShdw blurRad="38100" dist="38100" dir="2700000" algn="tl">
                    <a:srgbClr val="C0C0C0"/>
                  </a:outerShdw>
                </a:effectLst>
              </a:rPr>
              <a:t>4.  Follow </a:t>
            </a:r>
            <a:r>
              <a:rPr lang="en-US" sz="2200" i="1" dirty="0" smtClean="0">
                <a:solidFill>
                  <a:srgbClr val="003399"/>
                </a:solidFill>
                <a:effectLst>
                  <a:outerShdw blurRad="38100" dist="38100" dir="2700000" algn="tl">
                    <a:srgbClr val="C0C0C0"/>
                  </a:outerShdw>
                </a:effectLst>
              </a:rPr>
              <a:t>Barnabas’ </a:t>
            </a:r>
            <a:r>
              <a:rPr lang="en-US" sz="2200" i="1" dirty="0">
                <a:solidFill>
                  <a:srgbClr val="003399"/>
                </a:solidFill>
                <a:effectLst>
                  <a:outerShdw blurRad="38100" dist="38100" dir="2700000" algn="tl">
                    <a:srgbClr val="C0C0C0"/>
                  </a:outerShdw>
                </a:effectLst>
              </a:rPr>
              <a:t>example, and then we may hear this!!</a:t>
            </a:r>
          </a:p>
          <a:p>
            <a:pPr marL="1541463" lvl="2" indent="-395288"/>
            <a:endParaRPr lang="en-US" sz="2200" i="1" dirty="0">
              <a:solidFill>
                <a:srgbClr val="003399"/>
              </a:solidFill>
              <a:effectLst>
                <a:outerShdw blurRad="38100" dist="38100" dir="2700000" algn="tl">
                  <a:srgbClr val="C0C0C0"/>
                </a:outerShdw>
              </a:effectLst>
            </a:endParaRPr>
          </a:p>
          <a:p>
            <a:pPr marL="1541463" lvl="2" indent="-395288"/>
            <a:endParaRPr lang="en-US" sz="2000" i="1" dirty="0">
              <a:solidFill>
                <a:srgbClr val="003399"/>
              </a:solidFill>
              <a:effectLst>
                <a:outerShdw blurRad="38100" dist="38100" dir="2700000" algn="tl">
                  <a:srgbClr val="C0C0C0"/>
                </a:outerShdw>
              </a:effectLst>
            </a:endParaRPr>
          </a:p>
          <a:p>
            <a:pPr marL="965200" lvl="1" indent="-508000"/>
            <a:r>
              <a:rPr lang="en-US" dirty="0"/>
              <a:t> </a:t>
            </a:r>
            <a:r>
              <a:rPr lang="en-US" sz="2600" dirty="0">
                <a:effectLst>
                  <a:outerShdw blurRad="38100" dist="38100" dir="2700000" algn="tl">
                    <a:srgbClr val="C0C0C0"/>
                  </a:outerShdw>
                </a:effectLst>
              </a:rPr>
              <a:t>D.  </a:t>
            </a:r>
            <a:r>
              <a:rPr lang="en-US" sz="2600" dirty="0" smtClean="0">
                <a:effectLst>
                  <a:outerShdw blurRad="38100" dist="38100" dir="2700000" algn="tl">
                    <a:srgbClr val="C0C0C0"/>
                  </a:outerShdw>
                </a:effectLst>
              </a:rPr>
              <a:t>What attributes is Barnabas possess that </a:t>
            </a:r>
            <a:r>
              <a:rPr lang="en-US" sz="2600" dirty="0">
                <a:effectLst>
                  <a:outerShdw blurRad="38100" dist="38100" dir="2700000" algn="tl">
                    <a:srgbClr val="C0C0C0"/>
                  </a:outerShdw>
                </a:effectLst>
              </a:rPr>
              <a:t>deserved a </a:t>
            </a:r>
            <a:r>
              <a:rPr lang="en-US" sz="2600" u="sng" dirty="0">
                <a:effectLst>
                  <a:outerShdw blurRad="38100" dist="38100" dir="2700000" algn="tl">
                    <a:srgbClr val="C0C0C0"/>
                  </a:outerShdw>
                </a:effectLst>
              </a:rPr>
              <a:t>wonderful appraisal</a:t>
            </a:r>
            <a:r>
              <a:rPr lang="en-US" sz="2600" dirty="0">
                <a:effectLst>
                  <a:outerShdw blurRad="38100" dist="38100" dir="2700000" algn="tl">
                    <a:srgbClr val="C0C0C0"/>
                  </a:outerShdw>
                </a:effectLst>
              </a:rPr>
              <a:t> from God</a:t>
            </a:r>
            <a:r>
              <a:rPr lang="en-US" sz="2600" dirty="0" smtClean="0">
                <a:effectLst>
                  <a:outerShdw blurRad="38100" dist="38100" dir="2700000" algn="tl">
                    <a:srgbClr val="C0C0C0"/>
                  </a:outerShdw>
                </a:effectLst>
              </a:rPr>
              <a:t>….</a:t>
            </a:r>
          </a:p>
          <a:p>
            <a:pPr marL="965200" lvl="1" indent="-508000"/>
            <a:r>
              <a:rPr lang="en-US" sz="2600" dirty="0" smtClean="0">
                <a:effectLst>
                  <a:outerShdw blurRad="38100" dist="38100" dir="2700000" algn="tl">
                    <a:srgbClr val="C0C0C0"/>
                  </a:outerShdw>
                </a:effectLst>
              </a:rPr>
              <a:t>					     </a:t>
            </a:r>
            <a:r>
              <a:rPr lang="en-US" sz="2600" b="1" dirty="0" smtClean="0">
                <a:effectLst>
                  <a:outerShdw blurRad="38100" dist="38100" dir="2700000" algn="tl">
                    <a:srgbClr val="C0C0C0"/>
                  </a:outerShdw>
                </a:effectLst>
              </a:rPr>
              <a:t>so </a:t>
            </a:r>
            <a:r>
              <a:rPr lang="en-US" sz="2600" b="1" dirty="0">
                <a:effectLst>
                  <a:outerShdw blurRad="38100" dist="38100" dir="2700000" algn="tl">
                    <a:srgbClr val="C0C0C0"/>
                  </a:outerShdw>
                </a:effectLst>
              </a:rPr>
              <a:t>we can do the same!</a:t>
            </a:r>
          </a:p>
        </p:txBody>
      </p:sp>
      <p:sp>
        <p:nvSpPr>
          <p:cNvPr id="139267"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ChangeArrowheads="1"/>
          </p:cNvSpPr>
          <p:nvPr/>
        </p:nvSpPr>
        <p:spPr bwMode="auto">
          <a:xfrm>
            <a:off x="198438" y="225425"/>
            <a:ext cx="8759825" cy="6348413"/>
          </a:xfrm>
          <a:prstGeom prst="rect">
            <a:avLst/>
          </a:prstGeom>
          <a:noFill/>
          <a:ln w="57150" cmpd="thinThick">
            <a:solidFill>
              <a:schemeClr val="tx1"/>
            </a:solidFill>
            <a:miter lim="800000"/>
            <a:headEnd/>
            <a:tailEnd/>
          </a:ln>
          <a:effectLst/>
        </p:spPr>
        <p:txBody>
          <a:bodyPr wrap="none" anchor="ctr"/>
          <a:lstStyle/>
          <a:p>
            <a:endParaRPr lang="en-US"/>
          </a:p>
        </p:txBody>
      </p:sp>
      <p:sp>
        <p:nvSpPr>
          <p:cNvPr id="124932" name="Text Box 4"/>
          <p:cNvSpPr txBox="1">
            <a:spLocks noChangeArrowheads="1"/>
          </p:cNvSpPr>
          <p:nvPr/>
        </p:nvSpPr>
        <p:spPr bwMode="auto">
          <a:xfrm>
            <a:off x="212725" y="339725"/>
            <a:ext cx="7424738" cy="519113"/>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II.  </a:t>
            </a:r>
            <a:r>
              <a:rPr lang="en-US" sz="2800" b="1" u="sng">
                <a:effectLst>
                  <a:outerShdw blurRad="38100" dist="38100" dir="2700000" algn="tl">
                    <a:srgbClr val="C0C0C0"/>
                  </a:outerShdw>
                </a:effectLst>
              </a:rPr>
              <a:t>Observations and Lessons from Barnabas…</a:t>
            </a:r>
            <a:endParaRPr lang="en-US" sz="2000" b="1" u="sng">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4573</Words>
  <Application>Microsoft Office PowerPoint</Application>
  <PresentationFormat>On-screen Show (4:3)</PresentationFormat>
  <Paragraphs>572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Sony Customer</dc:creator>
  <cp:lastModifiedBy>Johnson</cp:lastModifiedBy>
  <cp:revision>61</cp:revision>
  <dcterms:created xsi:type="dcterms:W3CDTF">2000-03-26T03:00:36Z</dcterms:created>
  <dcterms:modified xsi:type="dcterms:W3CDTF">2015-09-15T01:55:21Z</dcterms:modified>
</cp:coreProperties>
</file>