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2" r:id="rId2"/>
    <p:sldId id="258" r:id="rId3"/>
    <p:sldId id="259" r:id="rId4"/>
    <p:sldId id="261" r:id="rId5"/>
    <p:sldId id="279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81" r:id="rId16"/>
    <p:sldId id="280" r:id="rId17"/>
    <p:sldId id="273" r:id="rId18"/>
    <p:sldId id="274" r:id="rId19"/>
    <p:sldId id="276" r:id="rId20"/>
    <p:sldId id="275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FFFFCC"/>
    <a:srgbClr val="C0C0C0"/>
    <a:srgbClr val="FFFF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94" d="100"/>
          <a:sy n="94" d="100"/>
        </p:scale>
        <p:origin x="-9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1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71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71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71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71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71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71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71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71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59A1E88-AC18-45BC-A9C9-3B26D37F175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1C44D9-139A-4A4D-B46D-305F6C15BF4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5799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257A3B-941F-47FE-9BDA-390C2D22D35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1489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3B8708-7991-494F-80CF-2F673447B31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5577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51CC19-C981-462F-8458-10A29E9C73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761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AC348A-526D-4A40-B389-45026CB00CC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5389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3A00CE-57A3-4B7F-BB74-8275EE15EAA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6125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0B3C2D-A8B6-43A4-A032-AB16E391CCA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7232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BADA58-0CA6-4E23-AE99-A357FBDAD83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9039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749644-6473-4937-816B-2A791737B11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1081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71767D-A447-4E32-96BB-002BEA32BAB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2821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015B7E26-D314-4E65-A3CE-0C0F2D93856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1828800"/>
            <a:ext cx="5334000" cy="2209800"/>
          </a:xfrm>
        </p:spPr>
        <p:txBody>
          <a:bodyPr/>
          <a:lstStyle/>
          <a:p>
            <a:r>
              <a:rPr lang="en-US" dirty="0" smtClean="0"/>
              <a:t>Marriage, Divorce &amp; Remarriage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algn="ctr"/>
            <a:r>
              <a:rPr lang="en-US" altLang="en-US" sz="4000" b="1" dirty="0"/>
              <a:t>Jesus’ reply (4)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marL="406400" indent="-406400"/>
            <a:r>
              <a:rPr lang="en-US" altLang="en-US" b="1" dirty="0"/>
              <a:t>Appeals to </a:t>
            </a:r>
            <a:r>
              <a:rPr lang="en-US" altLang="en-US" b="1" dirty="0" smtClean="0"/>
              <a:t>Gn.1:27 – creation principle</a:t>
            </a:r>
            <a:endParaRPr lang="en-US" altLang="en-US" b="1" i="1" dirty="0"/>
          </a:p>
          <a:p>
            <a:pPr marL="973138" lvl="1" indent="-452438"/>
            <a:r>
              <a:rPr lang="en-US" altLang="en-US" sz="3100" b="1" i="1" dirty="0"/>
              <a:t>Have you not </a:t>
            </a:r>
            <a:r>
              <a:rPr lang="en-US" altLang="en-US" sz="3100" b="1" i="1" dirty="0">
                <a:solidFill>
                  <a:srgbClr val="800000"/>
                </a:solidFill>
              </a:rPr>
              <a:t>read</a:t>
            </a:r>
            <a:r>
              <a:rPr lang="en-US" altLang="en-US" sz="3100" b="1" i="1" dirty="0" smtClean="0"/>
              <a:t>…? </a:t>
            </a:r>
            <a:endParaRPr lang="en-US" altLang="en-US" sz="3100" b="1" i="1" dirty="0"/>
          </a:p>
          <a:p>
            <a:pPr marL="973138" lvl="1" indent="-452438"/>
            <a:r>
              <a:rPr lang="en-US" altLang="en-US" sz="3100" b="1" i="1" dirty="0"/>
              <a:t>At the </a:t>
            </a:r>
            <a:r>
              <a:rPr lang="en-US" altLang="en-US" sz="3100" b="1" i="1" dirty="0">
                <a:solidFill>
                  <a:srgbClr val="800000"/>
                </a:solidFill>
              </a:rPr>
              <a:t>beginning</a:t>
            </a:r>
            <a:r>
              <a:rPr lang="en-US" altLang="en-US" sz="3100" b="1" i="1" dirty="0"/>
              <a:t>…</a:t>
            </a:r>
            <a:r>
              <a:rPr lang="en-US" altLang="en-US" sz="3100" b="1" dirty="0"/>
              <a:t>  </a:t>
            </a:r>
          </a:p>
          <a:p>
            <a:pPr marL="973138" lvl="1" indent="-452438"/>
            <a:r>
              <a:rPr lang="en-US" altLang="en-US" sz="3100" b="1" i="1" dirty="0">
                <a:solidFill>
                  <a:srgbClr val="800000"/>
                </a:solidFill>
              </a:rPr>
              <a:t>Male</a:t>
            </a:r>
            <a:r>
              <a:rPr lang="en-US" altLang="en-US" sz="3100" b="1" i="1" dirty="0"/>
              <a:t> </a:t>
            </a:r>
            <a:r>
              <a:rPr lang="en-US" altLang="en-US" sz="3100" b="1" i="1" dirty="0">
                <a:solidFill>
                  <a:srgbClr val="800000"/>
                </a:solidFill>
              </a:rPr>
              <a:t>and</a:t>
            </a:r>
            <a:r>
              <a:rPr lang="en-US" altLang="en-US" sz="3100" b="1" i="1" dirty="0"/>
              <a:t> </a:t>
            </a:r>
            <a:r>
              <a:rPr lang="en-US" altLang="en-US" sz="3100" b="1" i="1" dirty="0">
                <a:solidFill>
                  <a:srgbClr val="800000"/>
                </a:solidFill>
              </a:rPr>
              <a:t>Female</a:t>
            </a:r>
            <a:r>
              <a:rPr lang="en-US" altLang="en-US" sz="3100" b="1" dirty="0"/>
              <a:t>:  one has </a:t>
            </a:r>
            <a:r>
              <a:rPr lang="en-US" altLang="en-US" sz="3100" b="1" dirty="0" smtClean="0"/>
              <a:t>one. </a:t>
            </a:r>
            <a:endParaRPr lang="en-US" altLang="en-US" sz="3100" b="1" dirty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5800" y="3886200"/>
            <a:ext cx="7772400" cy="2133600"/>
          </a:xfrm>
          <a:prstGeom prst="rect">
            <a:avLst/>
          </a:prstGeom>
          <a:solidFill>
            <a:srgbClr val="FFFFCC"/>
          </a:solidFill>
          <a:ln w="3175">
            <a:solidFill>
              <a:schemeClr val="bg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000" b="1" dirty="0">
                <a:solidFill>
                  <a:schemeClr val="bg2"/>
                </a:solidFill>
              </a:rPr>
              <a:t>“If it had been His will that he should put </a:t>
            </a:r>
            <a:br>
              <a:rPr lang="en-US" altLang="en-US" sz="3000" b="1" dirty="0">
                <a:solidFill>
                  <a:schemeClr val="bg2"/>
                </a:solidFill>
              </a:rPr>
            </a:br>
            <a:r>
              <a:rPr lang="en-US" altLang="en-US" sz="3000" b="1" dirty="0">
                <a:solidFill>
                  <a:schemeClr val="bg2"/>
                </a:solidFill>
              </a:rPr>
              <a:t>this one away and bring in another, when </a:t>
            </a:r>
            <a:br>
              <a:rPr lang="en-US" altLang="en-US" sz="3000" b="1" dirty="0">
                <a:solidFill>
                  <a:schemeClr val="bg2"/>
                </a:solidFill>
              </a:rPr>
            </a:br>
            <a:r>
              <a:rPr lang="en-US" altLang="en-US" sz="3000" b="1" dirty="0">
                <a:solidFill>
                  <a:schemeClr val="bg2"/>
                </a:solidFill>
              </a:rPr>
              <a:t>He had made one man, He would have </a:t>
            </a:r>
            <a:br>
              <a:rPr lang="en-US" altLang="en-US" sz="3000" b="1" dirty="0">
                <a:solidFill>
                  <a:schemeClr val="bg2"/>
                </a:solidFill>
              </a:rPr>
            </a:br>
            <a:r>
              <a:rPr lang="en-US" altLang="en-US" sz="3000" b="1" dirty="0">
                <a:solidFill>
                  <a:schemeClr val="bg2"/>
                </a:solidFill>
              </a:rPr>
              <a:t>formed many women” </a:t>
            </a:r>
            <a:r>
              <a:rPr lang="en-US" altLang="en-US" sz="2000" dirty="0"/>
              <a:t>– Chrysostom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704"/>
            <a:ext cx="8229600" cy="990600"/>
          </a:xfrm>
        </p:spPr>
        <p:txBody>
          <a:bodyPr/>
          <a:lstStyle/>
          <a:p>
            <a:pPr algn="ctr"/>
            <a:r>
              <a:rPr lang="en-US" altLang="en-US" sz="4000" b="1" dirty="0"/>
              <a:t>Jesus’ reply (5)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marL="406400" indent="-406400"/>
            <a:r>
              <a:rPr lang="en-US" altLang="en-US" sz="3100" b="1" dirty="0"/>
              <a:t>Appeals to Gn.2:24, creation ordinance  </a:t>
            </a:r>
            <a:endParaRPr lang="en-US" altLang="en-US" sz="3100" b="1" i="1" dirty="0"/>
          </a:p>
          <a:p>
            <a:pPr marL="973138" lvl="1" indent="-452438"/>
            <a:r>
              <a:rPr lang="en-US" altLang="en-US" sz="31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Leave</a:t>
            </a:r>
            <a:r>
              <a:rPr lang="en-US" altLang="en-US" sz="3100" b="1" dirty="0"/>
              <a:t> father and mother</a:t>
            </a:r>
            <a:endParaRPr lang="en-US" altLang="en-US" sz="3100" b="1" i="1" dirty="0"/>
          </a:p>
          <a:p>
            <a:pPr marL="973138" lvl="1" indent="-452438"/>
            <a:r>
              <a:rPr lang="en-US" altLang="en-US" sz="31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Joined</a:t>
            </a:r>
            <a:r>
              <a:rPr lang="en-US" altLang="en-US" sz="3100" b="1" i="1" dirty="0"/>
              <a:t> </a:t>
            </a:r>
            <a:r>
              <a:rPr lang="en-US" altLang="en-US" sz="3100" b="1" dirty="0"/>
              <a:t>to wife.  Unity of soul:  sympathy, interest, purpose</a:t>
            </a:r>
            <a:endParaRPr lang="en-US" altLang="en-US" sz="3100" b="1" i="1" dirty="0"/>
          </a:p>
          <a:p>
            <a:pPr marL="973138" lvl="1" indent="-452438"/>
            <a:r>
              <a:rPr lang="en-US" altLang="en-US" sz="31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Two…</a:t>
            </a:r>
            <a:r>
              <a:rPr lang="en-US" altLang="en-US" sz="3100" b="1" i="1" dirty="0"/>
              <a:t>become </a:t>
            </a:r>
            <a:r>
              <a:rPr lang="en-US" altLang="en-US" sz="31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one</a:t>
            </a:r>
            <a:r>
              <a:rPr lang="en-US" altLang="en-US" sz="3100" b="1" i="1" dirty="0"/>
              <a:t> flesh</a:t>
            </a:r>
            <a:endParaRPr lang="en-US" altLang="en-US" sz="3100" b="1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4419600"/>
            <a:ext cx="4800600" cy="1447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 cmpd="tri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chemeClr val="bg2"/>
                </a:solidFill>
              </a:rPr>
              <a:t>No longer two singles</a:t>
            </a:r>
          </a:p>
          <a:p>
            <a:pPr algn="ctr"/>
            <a:r>
              <a:rPr lang="en-US" altLang="en-US" sz="3200" b="1">
                <a:solidFill>
                  <a:schemeClr val="bg2"/>
                </a:solidFill>
              </a:rPr>
              <a:t>A married oneness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algn="ctr"/>
            <a:r>
              <a:rPr lang="en-US" altLang="en-US" sz="4000" b="1"/>
              <a:t>Jesus’ reply (6)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406400" indent="-406400"/>
            <a:r>
              <a:rPr lang="en-US" altLang="en-US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 then</a:t>
            </a:r>
            <a:r>
              <a:rPr lang="en-US" altLang="en-US" b="1" i="1" dirty="0"/>
              <a:t>…</a:t>
            </a:r>
            <a:r>
              <a:rPr lang="en-US" altLang="en-US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 longer</a:t>
            </a:r>
            <a:r>
              <a:rPr lang="en-US" altLang="en-US" b="1" dirty="0"/>
              <a:t> what they were (two separate individuals)</a:t>
            </a:r>
          </a:p>
          <a:p>
            <a:pPr marL="406400" indent="-406400"/>
            <a:r>
              <a:rPr lang="en-US" altLang="en-US" b="1" dirty="0"/>
              <a:t>Now bound in closest, most intimate relationship . . . </a:t>
            </a:r>
            <a:r>
              <a:rPr lang="en-US" altLang="en-US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Therefore</a:t>
            </a:r>
            <a:r>
              <a:rPr lang="en-US" altLang="en-US" b="1" dirty="0"/>
              <a:t> . . .</a:t>
            </a:r>
            <a:endParaRPr lang="en-US" altLang="en-US" b="1" i="1" dirty="0"/>
          </a:p>
          <a:p>
            <a:pPr marL="806450" lvl="1" indent="-406400"/>
            <a:r>
              <a:rPr lang="en-US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What</a:t>
            </a:r>
            <a:r>
              <a:rPr lang="en-US" altLang="en-US" sz="3200" b="1" i="1" dirty="0"/>
              <a:t> </a:t>
            </a:r>
            <a:r>
              <a:rPr lang="en-US" altLang="en-US" sz="3200" b="1" dirty="0"/>
              <a:t>(not </a:t>
            </a:r>
            <a:r>
              <a:rPr lang="en-US" altLang="en-US" sz="3200" b="1" i="1" dirty="0"/>
              <a:t>whom</a:t>
            </a:r>
            <a:r>
              <a:rPr lang="en-US" altLang="en-US" sz="3200" b="1" dirty="0"/>
              <a:t>) </a:t>
            </a:r>
          </a:p>
          <a:p>
            <a:pPr marL="806450" lvl="1" indent="-406400"/>
            <a:r>
              <a:rPr lang="en-US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God joined</a:t>
            </a:r>
            <a:r>
              <a:rPr lang="en-US" altLang="en-US" sz="3200" b="1" dirty="0"/>
              <a:t>:  God-cemented unity</a:t>
            </a:r>
            <a:endParaRPr lang="en-US" altLang="en-US" sz="3200" b="1" i="1" dirty="0"/>
          </a:p>
          <a:p>
            <a:pPr marL="806450" lvl="1" indent="-406400"/>
            <a:r>
              <a:rPr lang="en-US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Let not man separate</a:t>
            </a:r>
            <a:r>
              <a:rPr lang="en-US" altLang="en-US" sz="3200" b="1" dirty="0"/>
              <a:t>.  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905000" y="5334000"/>
            <a:ext cx="2590800" cy="914400"/>
          </a:xfrm>
          <a:prstGeom prst="rect">
            <a:avLst/>
          </a:prstGeom>
          <a:solidFill>
            <a:srgbClr val="000066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chemeClr val="bg1"/>
                </a:solidFill>
              </a:rPr>
              <a:t>Unnatural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634552" y="5334000"/>
            <a:ext cx="2590800" cy="914400"/>
          </a:xfrm>
          <a:prstGeom prst="rect">
            <a:avLst/>
          </a:prstGeom>
          <a:solidFill>
            <a:srgbClr val="000066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</a:rPr>
              <a:t>Rebellion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1"/>
              <a:t>But Moses said… (7)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pPr marL="406400" indent="-406400"/>
            <a:r>
              <a:rPr lang="en-US" altLang="en-US" b="1" dirty="0"/>
              <a:t>“Moses supported divorce”</a:t>
            </a:r>
          </a:p>
          <a:p>
            <a:pPr marL="406400" indent="-406400"/>
            <a:r>
              <a:rPr lang="en-US" altLang="en-US" b="1" dirty="0"/>
              <a:t>Actually: Moses limited its evils</a:t>
            </a:r>
            <a:endParaRPr lang="en-US" altLang="en-US" b="1" i="1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295400" y="3048000"/>
            <a:ext cx="3048000" cy="2438400"/>
          </a:xfrm>
          <a:prstGeom prst="rect">
            <a:avLst/>
          </a:prstGeom>
          <a:solidFill>
            <a:srgbClr val="C0C0C0"/>
          </a:solidFill>
          <a:ln w="28575" cmpd="tri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000" b="1" dirty="0"/>
              <a:t>Not</a:t>
            </a:r>
            <a:br>
              <a:rPr lang="en-US" altLang="en-US" sz="3000" b="1" dirty="0"/>
            </a:br>
            <a:r>
              <a:rPr lang="en-US" altLang="en-US" sz="3000" b="1" dirty="0"/>
              <a:t>“command”</a:t>
            </a:r>
            <a:br>
              <a:rPr lang="en-US" altLang="en-US" sz="3000" b="1" dirty="0"/>
            </a:br>
            <a:r>
              <a:rPr lang="en-US" altLang="en-US" sz="3000" b="1" dirty="0"/>
              <a:t>but</a:t>
            </a:r>
            <a:br>
              <a:rPr lang="en-US" altLang="en-US" sz="3000" b="1" dirty="0"/>
            </a:br>
            <a:r>
              <a:rPr lang="en-US" altLang="en-US" sz="3000" b="1" dirty="0"/>
              <a:t>concession</a:t>
            </a:r>
            <a:br>
              <a:rPr lang="en-US" altLang="en-US" sz="3000" b="1" dirty="0"/>
            </a:br>
            <a:r>
              <a:rPr lang="en-US" altLang="en-US" sz="3000" b="1" dirty="0"/>
              <a:t>(Mal.2:16)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800600" y="3048000"/>
            <a:ext cx="3048000" cy="2438400"/>
          </a:xfrm>
          <a:prstGeom prst="rect">
            <a:avLst/>
          </a:prstGeom>
          <a:solidFill>
            <a:srgbClr val="C0C0C0"/>
          </a:solidFill>
          <a:ln w="28575" cmpd="tri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000" b="1" dirty="0"/>
              <a:t>Certificate:</a:t>
            </a:r>
          </a:p>
          <a:p>
            <a:pPr algn="ctr"/>
            <a:r>
              <a:rPr lang="en-US" altLang="en-US" sz="3000" b="1" dirty="0"/>
              <a:t>Drawn up</a:t>
            </a:r>
          </a:p>
          <a:p>
            <a:pPr algn="ctr"/>
            <a:r>
              <a:rPr lang="en-US" altLang="en-US" sz="3000" b="1" dirty="0"/>
              <a:t>Witnessed</a:t>
            </a:r>
          </a:p>
          <a:p>
            <a:pPr algn="ctr"/>
            <a:r>
              <a:rPr lang="en-US" altLang="en-US" sz="3000" b="1" dirty="0"/>
              <a:t>Served</a:t>
            </a:r>
          </a:p>
          <a:p>
            <a:pPr algn="ctr"/>
            <a:r>
              <a:rPr lang="en-US" altLang="en-US" sz="3000" b="1" dirty="0" smtClean="0"/>
              <a:t>“made it right”</a:t>
            </a:r>
            <a:endParaRPr lang="en-US" altLang="en-US" sz="3000" b="1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6629400" y="4999704"/>
            <a:ext cx="83820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6673644" y="4999704"/>
            <a:ext cx="60960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/>
          <p:cNvSpPr/>
          <p:nvPr/>
        </p:nvSpPr>
        <p:spPr bwMode="auto">
          <a:xfrm>
            <a:off x="6280356" y="5486400"/>
            <a:ext cx="15240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legal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uiExpand="1" build="allAtOnce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1"/>
              <a:t>Jesus’ final reply (8)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7663" indent="-347663"/>
            <a:r>
              <a:rPr lang="en-US" altLang="en-US" b="1" i="1" dirty="0"/>
              <a:t>Hardness</a:t>
            </a:r>
            <a:r>
              <a:rPr lang="en-US" altLang="en-US" b="1" dirty="0"/>
              <a:t> = Israel rebelled against God</a:t>
            </a:r>
            <a:endParaRPr lang="en-US" altLang="en-US" b="1" i="1" dirty="0"/>
          </a:p>
          <a:p>
            <a:pPr marL="347663" indent="-347663"/>
            <a:r>
              <a:rPr lang="en-US" altLang="en-US" b="1" i="1" dirty="0"/>
              <a:t>Permitted</a:t>
            </a:r>
            <a:r>
              <a:rPr lang="en-US" altLang="en-US" b="1" dirty="0"/>
              <a:t> (corrects </a:t>
            </a:r>
            <a:r>
              <a:rPr lang="en-US" altLang="en-US" b="1" i="1" dirty="0"/>
              <a:t>command, </a:t>
            </a:r>
            <a:r>
              <a:rPr lang="en-US" altLang="en-US" b="1" dirty="0"/>
              <a:t>v.7) </a:t>
            </a:r>
            <a:endParaRPr lang="en-US" altLang="en-US" b="1" dirty="0" smtClean="0"/>
          </a:p>
          <a:p>
            <a:pPr marL="747713" lvl="1" indent="-347663"/>
            <a:r>
              <a:rPr lang="en-US" altLang="en-US" sz="3200" b="1" dirty="0" smtClean="0"/>
              <a:t>True command:  Mt.14:4</a:t>
            </a:r>
            <a:r>
              <a:rPr lang="en-US" altLang="en-US" b="1" dirty="0" smtClean="0"/>
              <a:t> </a:t>
            </a:r>
            <a:endParaRPr lang="en-US" altLang="en-US" b="1" dirty="0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2438400" y="3810000"/>
            <a:ext cx="4267200" cy="18288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000066"/>
                </a:solidFill>
              </a:rPr>
              <a:t>Sin </a:t>
            </a:r>
            <a:r>
              <a:rPr lang="en-US" altLang="en-US" sz="3200" b="1" dirty="0" smtClean="0">
                <a:solidFill>
                  <a:srgbClr val="000066"/>
                </a:solidFill>
              </a:rPr>
              <a:t>can </a:t>
            </a:r>
            <a:r>
              <a:rPr lang="en-US" altLang="en-US" sz="3200" b="1" dirty="0">
                <a:solidFill>
                  <a:srgbClr val="000066"/>
                </a:solidFill>
              </a:rPr>
              <a:t>be so vile</a:t>
            </a:r>
            <a:br>
              <a:rPr lang="en-US" altLang="en-US" sz="3200" b="1" dirty="0">
                <a:solidFill>
                  <a:srgbClr val="000066"/>
                </a:solidFill>
              </a:rPr>
            </a:br>
            <a:r>
              <a:rPr lang="en-US" altLang="en-US" sz="3200" b="1" dirty="0">
                <a:solidFill>
                  <a:srgbClr val="000066"/>
                </a:solidFill>
              </a:rPr>
              <a:t>that divorce </a:t>
            </a:r>
            <a:r>
              <a:rPr lang="en-US" altLang="en-US" sz="3200" b="1" dirty="0" smtClean="0">
                <a:solidFill>
                  <a:srgbClr val="000066"/>
                </a:solidFill>
              </a:rPr>
              <a:t>is </a:t>
            </a:r>
            <a:r>
              <a:rPr lang="en-US" altLang="en-US" sz="3200" b="1" dirty="0">
                <a:solidFill>
                  <a:srgbClr val="000066"/>
                </a:solidFill>
              </a:rPr>
              <a:t>a</a:t>
            </a:r>
            <a:br>
              <a:rPr lang="en-US" altLang="en-US" sz="3200" b="1" dirty="0">
                <a:solidFill>
                  <a:srgbClr val="000066"/>
                </a:solidFill>
              </a:rPr>
            </a:br>
            <a:r>
              <a:rPr lang="en-US" altLang="en-US" sz="3200" b="1" dirty="0">
                <a:solidFill>
                  <a:srgbClr val="000066"/>
                </a:solidFill>
              </a:rPr>
              <a:t>lesser of two evils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/>
            <a:r>
              <a:rPr lang="en-US" altLang="en-US" sz="3800" b="1" dirty="0"/>
              <a:t>Concerning Dt.24:1-4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3112"/>
            <a:ext cx="8229600" cy="5029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b="1" dirty="0" smtClean="0"/>
              <a:t>Without Dt.24, husband can divorce wife, put her out…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 smtClean="0"/>
              <a:t>If she tries to remarry, “she’s my wife!”</a:t>
            </a:r>
            <a:endParaRPr lang="en-US" altLang="en-US" b="1" dirty="0"/>
          </a:p>
        </p:txBody>
      </p:sp>
      <p:sp>
        <p:nvSpPr>
          <p:cNvPr id="2" name="Rectangle 1"/>
          <p:cNvSpPr/>
          <p:nvPr/>
        </p:nvSpPr>
        <p:spPr bwMode="auto">
          <a:xfrm>
            <a:off x="457200" y="3077496"/>
            <a:ext cx="8229600" cy="33528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contrast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en-US" sz="3200" b="1" baseline="30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don’t want your wife, divorce.</a:t>
            </a:r>
          </a:p>
          <a:p>
            <a:pPr marL="236538" marR="0" indent="-2365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8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want a divorce, you must give</a:t>
            </a:r>
            <a:r>
              <a:rPr kumimoji="0" lang="en-US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her divorce notice…but think about it.  Once she remarries, you can’t get her back.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99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2448"/>
            <a:ext cx="8229600" cy="3886200"/>
          </a:xfrm>
        </p:spPr>
        <p:txBody>
          <a:bodyPr/>
          <a:lstStyle/>
          <a:p>
            <a:pPr marL="406400" indent="-406400">
              <a:spcAft>
                <a:spcPts val="300"/>
              </a:spcAft>
              <a:buFont typeface="Wingdings" pitchFamily="2" charset="2"/>
              <a:buNone/>
            </a:pPr>
            <a:r>
              <a:rPr lang="en-US" altLang="en-US" dirty="0"/>
              <a:t>	He said to them, "Moses, because of the hardness of your hearts, permitted you to divorce your wives, but from the </a:t>
            </a:r>
            <a:r>
              <a:rPr lang="en-US" altLang="en-US" dirty="0" smtClean="0"/>
              <a:t>beginning </a:t>
            </a:r>
            <a:r>
              <a:rPr lang="en-US" altLang="en-US" b="1" dirty="0" smtClean="0"/>
              <a:t>it was not so</a:t>
            </a:r>
            <a:r>
              <a:rPr lang="en-US" altLang="en-US" dirty="0" smtClean="0"/>
              <a:t>.</a:t>
            </a:r>
          </a:p>
          <a:p>
            <a:pPr marL="341313" indent="-341313">
              <a:buFont typeface="Wingdings" pitchFamily="2" charset="2"/>
              <a:buNone/>
            </a:pPr>
            <a:r>
              <a:rPr lang="en-US" altLang="en-US" sz="2000" b="1" dirty="0" smtClean="0"/>
              <a:t>1.</a:t>
            </a:r>
            <a:r>
              <a:rPr lang="en-US" altLang="en-US" b="1" dirty="0" smtClean="0"/>
              <a:t> Divorce departed from God’s original plan</a:t>
            </a:r>
          </a:p>
          <a:p>
            <a:pPr marL="341313" indent="-341313">
              <a:buFont typeface="Wingdings" pitchFamily="2" charset="2"/>
              <a:buNone/>
            </a:pPr>
            <a:r>
              <a:rPr lang="en-US" altLang="en-US" sz="2000" b="1" dirty="0" smtClean="0"/>
              <a:t>2</a:t>
            </a:r>
            <a:r>
              <a:rPr lang="en-US" altLang="en-US" sz="2000" b="1" dirty="0"/>
              <a:t>. </a:t>
            </a:r>
            <a:r>
              <a:rPr lang="en-US" altLang="en-US" b="1" dirty="0"/>
              <a:t>It ‘</a:t>
            </a:r>
            <a:r>
              <a:rPr lang="en-US" altLang="en-US" b="1" i="1" dirty="0"/>
              <a:t>has not been so</a:t>
            </a:r>
            <a:r>
              <a:rPr lang="en-US" altLang="en-US" b="1" dirty="0"/>
              <a:t>’ continuously from the beginning to the present 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altLang="en-US" sz="3800" b="1" i="1"/>
              <a:t>Back to the beginning </a:t>
            </a:r>
            <a:r>
              <a:rPr lang="en-US" altLang="en-US" sz="3800" b="1"/>
              <a:t>(8)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5121892" y="3311856"/>
            <a:ext cx="3564908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914400" y="3352800"/>
            <a:ext cx="2590800" cy="533400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6705600" y="3352800"/>
            <a:ext cx="533400" cy="7620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>
            <a:off x="3200400" y="3886200"/>
            <a:ext cx="1752600" cy="184244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337339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altLang="en-US" sz="4000" b="1"/>
              <a:t>Jesus’ final reply (9)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r>
              <a:rPr lang="en-US" altLang="en-US"/>
              <a:t>“And I say to you, whoever divorces his wife, except for sexual immorality, and marries another, commits adultery; and whoever marries her who is divorced commits adultery.”</a:t>
            </a:r>
          </a:p>
          <a:p>
            <a:r>
              <a:rPr lang="en-US" altLang="en-US" b="1"/>
              <a:t>Only one lawful divorce: </a:t>
            </a:r>
            <a:r>
              <a:rPr lang="en-US" altLang="en-US" b="1" i="1"/>
              <a:t>for fornication</a:t>
            </a:r>
          </a:p>
          <a:p>
            <a:pPr>
              <a:buFont typeface="Wingdings" pitchFamily="2" charset="2"/>
              <a:buNone/>
            </a:pPr>
            <a:endParaRPr lang="en-US" altLang="en-US" b="1"/>
          </a:p>
          <a:p>
            <a:pPr>
              <a:buFont typeface="Wingdings" pitchFamily="2" charset="2"/>
              <a:buNone/>
            </a:pPr>
            <a:endParaRPr lang="en-US" altLang="en-US" b="1"/>
          </a:p>
          <a:p>
            <a:pPr>
              <a:buFont typeface="Wingdings" pitchFamily="2" charset="2"/>
              <a:buNone/>
            </a:pPr>
            <a:endParaRPr lang="en-US" altLang="en-US" b="1"/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1649104" y="1945944"/>
            <a:ext cx="5410200" cy="762000"/>
          </a:xfrm>
          <a:prstGeom prst="ellipse">
            <a:avLst/>
          </a:prstGeom>
          <a:solidFill>
            <a:srgbClr val="C0C0C0">
              <a:alpha val="40000"/>
            </a:srgbClr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57200" y="4724400"/>
            <a:ext cx="3886200" cy="1524000"/>
          </a:xfrm>
          <a:prstGeom prst="rect">
            <a:avLst/>
          </a:prstGeom>
          <a:solidFill>
            <a:schemeClr val="accent3">
              <a:lumMod val="65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algn="ctr"/>
            <a:r>
              <a:rPr lang="en-US" altLang="en-US" sz="3200" b="1" dirty="0" smtClean="0"/>
              <a:t>Mt.5:31-32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3200" b="1" dirty="0"/>
              <a:t>Wife’s adultery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800600" y="4724400"/>
            <a:ext cx="3886200" cy="1524000"/>
          </a:xfrm>
          <a:prstGeom prst="rect">
            <a:avLst/>
          </a:prstGeom>
          <a:solidFill>
            <a:schemeClr val="accent3">
              <a:lumMod val="65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algn="ctr"/>
            <a:r>
              <a:rPr lang="en-US" altLang="en-US" sz="3200" b="1" dirty="0" smtClean="0"/>
              <a:t>Mt.19:9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3200" b="1" dirty="0"/>
              <a:t>Husband’s adultery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 sz="4000" b="1"/>
              <a:t>The disciples’ dilemma (10-12)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marL="347663" indent="-347663"/>
            <a:r>
              <a:rPr lang="en-US" altLang="en-US" b="1"/>
              <a:t>10-11, </a:t>
            </a:r>
            <a:r>
              <a:rPr lang="en-US" altLang="en-US" b="1" i="1"/>
              <a:t>this saying </a:t>
            </a:r>
            <a:r>
              <a:rPr lang="en-US" altLang="en-US" b="1"/>
              <a:t> </a:t>
            </a:r>
          </a:p>
          <a:p>
            <a:pPr marL="347663" indent="-347663">
              <a:buFont typeface="Wingdings" pitchFamily="2" charset="2"/>
              <a:buNone/>
            </a:pPr>
            <a:endParaRPr lang="en-US" altLang="en-US" b="1"/>
          </a:p>
          <a:p>
            <a:pPr marL="347663" indent="-347663">
              <a:buFont typeface="Wingdings" pitchFamily="2" charset="2"/>
              <a:buNone/>
            </a:pPr>
            <a:endParaRPr lang="en-US" altLang="en-US" b="1"/>
          </a:p>
          <a:p>
            <a:pPr marL="347663" indent="-347663">
              <a:buFont typeface="Wingdings" pitchFamily="2" charset="2"/>
              <a:buNone/>
            </a:pPr>
            <a:endParaRPr lang="en-US" altLang="en-US" b="1"/>
          </a:p>
          <a:p>
            <a:pPr marL="347663" indent="-347663">
              <a:buFont typeface="Wingdings" pitchFamily="2" charset="2"/>
              <a:buNone/>
            </a:pPr>
            <a:endParaRPr lang="en-US" altLang="en-US" b="1"/>
          </a:p>
          <a:p>
            <a:pPr marL="347663" indent="-347663"/>
            <a:r>
              <a:rPr lang="en-US" altLang="en-US" b="1"/>
              <a:t>12, three kinds of eunuchs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85800" y="2286000"/>
            <a:ext cx="3733800" cy="2057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</a:rPr>
              <a:t>Jesus’ words:</a:t>
            </a:r>
          </a:p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Do not apply</a:t>
            </a:r>
            <a:br>
              <a:rPr lang="en-US" altLang="en-US" sz="3200" b="1" dirty="0">
                <a:solidFill>
                  <a:srgbClr val="FFFF00"/>
                </a:solidFill>
              </a:rPr>
            </a:br>
            <a:r>
              <a:rPr lang="en-US" altLang="en-US" sz="3200" b="1" dirty="0">
                <a:solidFill>
                  <a:srgbClr val="FFFF00"/>
                </a:solidFill>
              </a:rPr>
              <a:t>to eunuchs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724400" y="2286000"/>
            <a:ext cx="3733800" cy="2057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</a:rPr>
              <a:t>Disciples’ words:</a:t>
            </a:r>
          </a:p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Not all should</a:t>
            </a:r>
            <a:br>
              <a:rPr lang="en-US" altLang="en-US" sz="3200" b="1" dirty="0">
                <a:solidFill>
                  <a:srgbClr val="FFFF00"/>
                </a:solidFill>
              </a:rPr>
            </a:br>
            <a:r>
              <a:rPr lang="en-US" altLang="en-US" sz="3200" b="1" dirty="0">
                <a:solidFill>
                  <a:srgbClr val="FFFF00"/>
                </a:solidFill>
              </a:rPr>
              <a:t>live as eunuchs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457200" y="762000"/>
            <a:ext cx="8229600" cy="609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I. Why Study MDR?</a:t>
            </a: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457200" y="1524000"/>
            <a:ext cx="8229600" cy="609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II. What Did Jesus Say?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457200" y="2300748"/>
            <a:ext cx="8229600" cy="12192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 b="1" dirty="0">
                <a:solidFill>
                  <a:srgbClr val="FFFF00"/>
                </a:solidFill>
              </a:rPr>
              <a:t>III. So 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457200" y="1295400"/>
            <a:ext cx="8229600" cy="12192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 b="1" dirty="0">
                <a:solidFill>
                  <a:srgbClr val="FFFF00"/>
                </a:solidFill>
              </a:rPr>
              <a:t>I. Why Study MDR?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153400" cy="4953000"/>
          </a:xfrm>
        </p:spPr>
        <p:txBody>
          <a:bodyPr/>
          <a:lstStyle/>
          <a:p>
            <a:pPr marL="406400" indent="-406400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Preachers still look for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loopholes</a:t>
            </a:r>
          </a:p>
          <a:p>
            <a:pPr marL="406400" indent="-406400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Unhappily married want a way out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6400" indent="-406400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Marriage and family are basis of healthy society and church</a:t>
            </a:r>
          </a:p>
          <a:p>
            <a:pPr marL="406400" indent="-406400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family is wrong, nothing is right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algn="ctr"/>
            <a:r>
              <a:rPr lang="en-US" altLang="en-US" sz="3800" b="1" dirty="0" smtClean="0"/>
              <a:t>To avoid MDR:</a:t>
            </a:r>
            <a:endParaRPr lang="en-US" altLang="en-US" sz="3800" b="1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b="1" baseline="30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Respect Scripture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b="1" baseline="30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Healthy marriage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400" b="1" dirty="0" smtClean="0">
                <a:solidFill>
                  <a:schemeClr val="bg2">
                    <a:lumMod val="75000"/>
                  </a:schemeClr>
                </a:solidFill>
              </a:rPr>
              <a:t>A healthy marriage requires . . .</a:t>
            </a:r>
          </a:p>
          <a:p>
            <a:pPr marL="406400" indent="-406400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en-US" b="1" dirty="0" smtClean="0"/>
              <a:t>Biblical </a:t>
            </a:r>
            <a:r>
              <a:rPr lang="en-US" altLang="en-US" b="1" dirty="0"/>
              <a:t>foundation.  </a:t>
            </a:r>
            <a:r>
              <a:rPr lang="en-US" altLang="en-US" b="1" dirty="0" smtClean="0"/>
              <a:t>Mt.19:9 – eligible?   </a:t>
            </a:r>
            <a:endParaRPr lang="en-US" altLang="en-US" b="1" dirty="0"/>
          </a:p>
          <a:p>
            <a:pPr marL="406400" indent="-406400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en-US" b="1" dirty="0"/>
              <a:t>Vigilant selection.   </a:t>
            </a:r>
            <a:r>
              <a:rPr lang="en-US" altLang="en-US" b="1" dirty="0" smtClean="0"/>
              <a:t>Mt.19:4-6</a:t>
            </a:r>
            <a:endParaRPr lang="en-US" altLang="en-US" b="1" dirty="0"/>
          </a:p>
          <a:p>
            <a:pPr marL="406400" indent="-406400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en-US" b="1" dirty="0"/>
              <a:t>Diligent preparation.  </a:t>
            </a:r>
            <a:r>
              <a:rPr lang="en-US" altLang="en-US" b="1" dirty="0" smtClean="0"/>
              <a:t>Tit.2.  Mature?</a:t>
            </a:r>
            <a:endParaRPr lang="en-US" altLang="en-US" b="1" dirty="0"/>
          </a:p>
          <a:p>
            <a:pPr marL="406400" indent="-406400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en-US" b="1" dirty="0" smtClean="0"/>
              <a:t>Godly exertion</a:t>
            </a:r>
            <a:r>
              <a:rPr lang="en-US" altLang="en-US" b="1" dirty="0"/>
              <a:t>.   Ep.5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09600"/>
            <a:ext cx="8153400" cy="5715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/>
              <a:t>1. Evil influences on young people 	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en-US" altLang="en-US" b="1" dirty="0"/>
          </a:p>
          <a:p>
            <a:pPr marL="457200" indent="-457200">
              <a:lnSpc>
                <a:spcPct val="80000"/>
              </a:lnSpc>
            </a:pPr>
            <a:endParaRPr lang="en-US" altLang="en-US" b="1" dirty="0"/>
          </a:p>
          <a:p>
            <a:pPr marL="457200" indent="-457200">
              <a:lnSpc>
                <a:spcPct val="80000"/>
              </a:lnSpc>
            </a:pPr>
            <a:endParaRPr lang="en-US" altLang="en-US" b="1" dirty="0"/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b="1" dirty="0"/>
              <a:t>2. Unmarried people must be reminded to choose </a:t>
            </a:r>
            <a:r>
              <a:rPr lang="en-US" altLang="en-US" b="1" dirty="0" smtClean="0"/>
              <a:t>with </a:t>
            </a:r>
            <a:r>
              <a:rPr lang="en-US" altLang="en-US" b="1" dirty="0"/>
              <a:t>care; agree on basics  </a:t>
            </a:r>
          </a:p>
          <a:p>
            <a:pPr marL="457200" indent="-457200">
              <a:lnSpc>
                <a:spcPct val="8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b="1" dirty="0"/>
              <a:t>3. Married people often look for way out 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/>
              <a:t>4. Every marriage </a:t>
            </a:r>
            <a:r>
              <a:rPr lang="en-US" altLang="en-US" b="1" dirty="0" smtClean="0"/>
              <a:t>can improve</a:t>
            </a:r>
            <a:endParaRPr lang="en-US" altLang="en-US" sz="2800" b="1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1283112"/>
            <a:ext cx="2514600" cy="990600"/>
          </a:xfrm>
          <a:prstGeom prst="rect">
            <a:avLst/>
          </a:prstGeom>
          <a:solidFill>
            <a:srgbClr val="FFFFCC"/>
          </a:solidFill>
          <a:ln w="3175" cmpd="dbl">
            <a:solidFill>
              <a:schemeClr val="bg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chemeClr val="bg2"/>
                </a:solidFill>
              </a:rPr>
              <a:t>Society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276600" y="1283112"/>
            <a:ext cx="2514600" cy="990600"/>
          </a:xfrm>
          <a:prstGeom prst="rect">
            <a:avLst/>
          </a:prstGeom>
          <a:solidFill>
            <a:srgbClr val="FFFFCC"/>
          </a:solidFill>
          <a:ln w="3175" cmpd="dbl">
            <a:solidFill>
              <a:schemeClr val="bg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chemeClr val="bg2"/>
                </a:solidFill>
              </a:rPr>
              <a:t>Peers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867400" y="1283112"/>
            <a:ext cx="2514600" cy="990600"/>
          </a:xfrm>
          <a:prstGeom prst="rect">
            <a:avLst/>
          </a:prstGeom>
          <a:solidFill>
            <a:srgbClr val="FFFFCC"/>
          </a:solidFill>
          <a:ln w="3175" cmpd="dbl">
            <a:solidFill>
              <a:schemeClr val="bg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chemeClr val="bg2"/>
                </a:solidFill>
              </a:rPr>
              <a:t>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457200" y="990600"/>
            <a:ext cx="8229600" cy="762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I. Why Study MDR?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457200" y="1919748"/>
            <a:ext cx="8229600" cy="12192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 b="1" dirty="0">
                <a:solidFill>
                  <a:srgbClr val="FFFF00"/>
                </a:solidFill>
              </a:rPr>
              <a:t>II. What Did Jesus Say?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1" dirty="0"/>
              <a:t>The issue is not: </a:t>
            </a:r>
            <a:br>
              <a:rPr lang="en-US" altLang="en-US" sz="4000" b="1" dirty="0"/>
            </a:br>
            <a:r>
              <a:rPr lang="en-US" altLang="en-US" sz="4000" b="1" dirty="0"/>
              <a:t>is divorce possible? </a:t>
            </a:r>
            <a:r>
              <a:rPr lang="en-US" altLang="en-US" sz="4000" b="1" dirty="0" smtClean="0"/>
              <a:t>(Mt.19:3</a:t>
            </a:r>
            <a:r>
              <a:rPr lang="en-US" altLang="en-US" sz="4000" b="1" dirty="0"/>
              <a:t>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3886200"/>
          </a:xfrm>
        </p:spPr>
        <p:txBody>
          <a:bodyPr/>
          <a:lstStyle/>
          <a:p>
            <a:r>
              <a:rPr lang="en-US" altLang="en-US" b="1" dirty="0"/>
              <a:t>The </a:t>
            </a:r>
            <a:r>
              <a:rPr lang="en-US" altLang="en-US" b="1" dirty="0" smtClean="0"/>
              <a:t>debate:  </a:t>
            </a:r>
            <a:r>
              <a:rPr lang="en-US" altLang="en-US" b="1" dirty="0"/>
              <a:t>on what grounds?</a:t>
            </a:r>
          </a:p>
          <a:p>
            <a:r>
              <a:rPr lang="en-US" altLang="en-US" b="1" dirty="0"/>
              <a:t>The </a:t>
            </a:r>
            <a:r>
              <a:rPr lang="en-US" altLang="en-US" b="1" dirty="0" smtClean="0"/>
              <a:t>desire: </a:t>
            </a:r>
            <a:r>
              <a:rPr lang="en-US" altLang="en-US" b="1" i="1" dirty="0"/>
              <a:t>testing Him  </a:t>
            </a:r>
          </a:p>
          <a:p>
            <a:r>
              <a:rPr lang="en-US" altLang="en-US" b="1" dirty="0"/>
              <a:t>The </a:t>
            </a:r>
            <a:r>
              <a:rPr lang="en-US" altLang="en-US" b="1" dirty="0" smtClean="0"/>
              <a:t>danger:</a:t>
            </a:r>
            <a:endParaRPr lang="en-US" altLang="en-US" sz="3500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461448" y="3886200"/>
            <a:ext cx="6193808" cy="533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bg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algn="ctr"/>
            <a:r>
              <a:rPr lang="en-US" altLang="en-US" sz="3100" b="1" dirty="0" smtClean="0">
                <a:solidFill>
                  <a:schemeClr val="bg2"/>
                </a:solidFill>
              </a:rPr>
              <a:t>Controversy among scholars </a:t>
            </a:r>
            <a:endParaRPr lang="en-US" altLang="en-US" sz="3100" b="1" dirty="0">
              <a:solidFill>
                <a:schemeClr val="bg2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61448" y="4572000"/>
            <a:ext cx="6193808" cy="533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bg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algn="ctr"/>
            <a:r>
              <a:rPr lang="en-US" altLang="en-US" sz="3100" b="1" dirty="0" smtClean="0">
                <a:solidFill>
                  <a:schemeClr val="bg2"/>
                </a:solidFill>
              </a:rPr>
              <a:t>Contradiction of Scriptures </a:t>
            </a:r>
            <a:endParaRPr lang="en-US" altLang="en-US" sz="3100" b="1" dirty="0">
              <a:solidFill>
                <a:schemeClr val="bg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55760" y="5257800"/>
            <a:ext cx="6193808" cy="533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bg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algn="ctr"/>
            <a:r>
              <a:rPr lang="en-US" altLang="en-US" sz="3100" b="1" dirty="0" smtClean="0">
                <a:solidFill>
                  <a:schemeClr val="bg2"/>
                </a:solidFill>
              </a:rPr>
              <a:t>Condemnation by spiteful</a:t>
            </a:r>
            <a:endParaRPr lang="en-US" altLang="en-US" sz="31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141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algn="ctr"/>
            <a:r>
              <a:rPr lang="en-US" altLang="en-US" sz="3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Controversy among scholars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371600"/>
            <a:ext cx="8229600" cy="4610100"/>
          </a:xfrm>
        </p:spPr>
        <p:txBody>
          <a:bodyPr/>
          <a:lstStyle/>
          <a:p>
            <a:pPr marL="398463" indent="-398463"/>
            <a:r>
              <a:rPr lang="en-US" altLang="en-US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Shammai</a:t>
            </a:r>
            <a:r>
              <a:rPr lang="en-US" altLang="en-US" b="1" dirty="0"/>
              <a:t>:  Cannot divorce wife unless he finds </a:t>
            </a:r>
            <a:r>
              <a:rPr lang="en-US" altLang="en-US" b="1" dirty="0" err="1"/>
              <a:t>unchastity</a:t>
            </a:r>
            <a:r>
              <a:rPr lang="en-US" altLang="en-US" b="1" dirty="0"/>
              <a:t> in her. . . </a:t>
            </a:r>
            <a:r>
              <a:rPr lang="en-US" altLang="en-US" sz="3000" b="1" dirty="0"/>
              <a:t>(not necessarily adultery) </a:t>
            </a:r>
          </a:p>
          <a:p>
            <a:pPr marL="398463" indent="-398463">
              <a:spcAft>
                <a:spcPts val="0"/>
              </a:spcAft>
            </a:pPr>
            <a:r>
              <a:rPr lang="en-US" alt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Hillel</a:t>
            </a:r>
            <a:r>
              <a:rPr lang="en-US" altLang="en-US" b="1" dirty="0"/>
              <a:t>:  </a:t>
            </a:r>
            <a:r>
              <a:rPr lang="en-US" altLang="en-US" b="1" dirty="0" smtClean="0"/>
              <a:t>Trivial divorce </a:t>
            </a:r>
          </a:p>
          <a:p>
            <a:pPr marL="798513" lvl="1" indent="-398463">
              <a:spcAft>
                <a:spcPts val="0"/>
              </a:spcAft>
            </a:pPr>
            <a:r>
              <a:rPr lang="en-US" altLang="en-US" sz="3200" b="1" dirty="0" smtClean="0"/>
              <a:t>Spoils dish </a:t>
            </a:r>
            <a:r>
              <a:rPr lang="en-US" altLang="en-US" sz="3200" b="1" dirty="0"/>
              <a:t>for </a:t>
            </a:r>
            <a:r>
              <a:rPr lang="en-US" altLang="en-US" sz="3200" b="1" dirty="0" smtClean="0"/>
              <a:t>him</a:t>
            </a:r>
          </a:p>
          <a:p>
            <a:pPr marL="798513" lvl="1" indent="-398463">
              <a:spcAft>
                <a:spcPts val="600"/>
              </a:spcAft>
            </a:pPr>
            <a:r>
              <a:rPr lang="en-US" altLang="en-US" sz="3200" b="1" dirty="0" smtClean="0"/>
              <a:t>Talks too </a:t>
            </a:r>
            <a:r>
              <a:rPr lang="en-US" altLang="en-US" sz="3200" b="1" dirty="0"/>
              <a:t>loud </a:t>
            </a:r>
          </a:p>
          <a:p>
            <a:pPr marL="1373188" lvl="2" indent="-457200"/>
            <a:r>
              <a:rPr lang="en-US" altLang="en-US" sz="32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Akiba</a:t>
            </a:r>
            <a:r>
              <a:rPr lang="en-US" altLang="en-US" sz="3200" b="1" dirty="0"/>
              <a:t>:  even if he found another fairer than she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Josephus</a:t>
            </a:r>
            <a:r>
              <a:rPr lang="en-US" altLang="en-US" sz="3800" b="1" dirty="0"/>
              <a:t> (a Pharisee)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 marL="406400" indent="-406400"/>
            <a:r>
              <a:rPr lang="en-US" altLang="en-US" b="1" dirty="0"/>
              <a:t>“I divorced my wife, being displeased at her behavior” </a:t>
            </a:r>
            <a:r>
              <a:rPr lang="en-US" altLang="en-US" sz="2400" b="1" dirty="0"/>
              <a:t>(</a:t>
            </a:r>
            <a:r>
              <a:rPr lang="en-US" altLang="en-US" sz="2400" b="1" i="1" dirty="0"/>
              <a:t>Life</a:t>
            </a:r>
            <a:r>
              <a:rPr lang="en-US" altLang="en-US" sz="2400" b="1" dirty="0"/>
              <a:t>, </a:t>
            </a:r>
            <a:r>
              <a:rPr lang="en-US" altLang="en-US" sz="2400" b="1" dirty="0" smtClean="0"/>
              <a:t>76</a:t>
            </a:r>
            <a:r>
              <a:rPr lang="en-US" altLang="en-US" sz="2400" b="1" dirty="0"/>
              <a:t>)</a:t>
            </a:r>
            <a:r>
              <a:rPr lang="en-US" altLang="en-US" b="1" dirty="0"/>
              <a:t>  </a:t>
            </a:r>
          </a:p>
          <a:p>
            <a:pPr marL="406400" indent="-406400"/>
            <a:r>
              <a:rPr lang="en-US" altLang="en-US" b="1" dirty="0"/>
              <a:t>“He who desires to be divorced from the wife who is living with him </a:t>
            </a:r>
            <a:r>
              <a:rPr lang="en-US" altLang="en-US" b="1" u="sng" dirty="0">
                <a:solidFill>
                  <a:schemeClr val="bg2">
                    <a:lumMod val="50000"/>
                  </a:schemeClr>
                </a:solidFill>
              </a:rPr>
              <a:t>for</a:t>
            </a: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en-US" b="1" u="sng" dirty="0" smtClean="0">
                <a:solidFill>
                  <a:schemeClr val="bg2">
                    <a:lumMod val="50000"/>
                  </a:schemeClr>
                </a:solidFill>
              </a:rPr>
              <a:t>any</a:t>
            </a:r>
            <a:r>
              <a:rPr lang="en-US" altLang="en-US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en-US" b="1" u="sng" dirty="0" smtClean="0">
                <a:solidFill>
                  <a:schemeClr val="bg2">
                    <a:lumMod val="50000"/>
                  </a:schemeClr>
                </a:solidFill>
              </a:rPr>
              <a:t>cause</a:t>
            </a:r>
            <a:r>
              <a:rPr lang="en-US" altLang="en-US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en-US" b="1" u="sng" dirty="0" smtClean="0">
                <a:solidFill>
                  <a:schemeClr val="bg2">
                    <a:lumMod val="50000"/>
                  </a:schemeClr>
                </a:solidFill>
              </a:rPr>
              <a:t>whatsoever</a:t>
            </a:r>
            <a:r>
              <a:rPr lang="en-US" altLang="en-US" b="1" dirty="0" smtClean="0"/>
              <a:t> – </a:t>
            </a:r>
            <a:r>
              <a:rPr lang="en-US" altLang="en-US" b="1" dirty="0"/>
              <a:t>and with mortals </a:t>
            </a:r>
            <a:r>
              <a:rPr lang="en-US" altLang="en-US" b="1" u="sng" dirty="0"/>
              <a:t>many</a:t>
            </a:r>
            <a:r>
              <a:rPr lang="en-US" altLang="en-US" b="1" dirty="0"/>
              <a:t> such may arise…” </a:t>
            </a:r>
            <a:r>
              <a:rPr lang="en-US" altLang="en-US" sz="2400" b="1" dirty="0"/>
              <a:t>(</a:t>
            </a:r>
            <a:r>
              <a:rPr lang="en-US" altLang="en-US" sz="2400" b="1" i="1" dirty="0"/>
              <a:t>Ant</a:t>
            </a:r>
            <a:r>
              <a:rPr lang="en-US" altLang="en-US" sz="2400" b="1" dirty="0"/>
              <a:t>. </a:t>
            </a:r>
            <a:r>
              <a:rPr lang="en-US" altLang="en-US" sz="2400" b="1" dirty="0" smtClean="0"/>
              <a:t>4.8.23</a:t>
            </a:r>
            <a:r>
              <a:rPr lang="en-US" altLang="en-US" sz="2400" b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 1.  Controversy among scholars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3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Contradiction of scripture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 marL="914400" lvl="1" indent="-457200"/>
            <a:r>
              <a:rPr lang="en-US" altLang="en-US" sz="3200" b="1" dirty="0"/>
              <a:t>If Jesus </a:t>
            </a:r>
            <a:r>
              <a:rPr lang="en-US" altLang="en-US" sz="3200" b="1" dirty="0" smtClean="0"/>
              <a:t>dismisses / denies Dt</a:t>
            </a:r>
            <a:r>
              <a:rPr lang="en-US" altLang="en-US" sz="3200" b="1" dirty="0"/>
              <a:t>. 24, or condemns divorce, He will </a:t>
            </a:r>
            <a:r>
              <a:rPr lang="en-US" altLang="en-US" sz="3200" b="1" dirty="0" smtClean="0"/>
              <a:t>lose . . .</a:t>
            </a:r>
          </a:p>
          <a:p>
            <a:pPr marL="1314450" lvl="2" indent="-457200"/>
            <a:r>
              <a:rPr lang="en-US" altLang="en-US" sz="3200" b="1" dirty="0" smtClean="0"/>
              <a:t>Many followers</a:t>
            </a:r>
          </a:p>
          <a:p>
            <a:pPr marL="1314450" lvl="2" indent="-457200"/>
            <a:r>
              <a:rPr lang="en-US" altLang="en-US" sz="3200" b="1" dirty="0" smtClean="0"/>
              <a:t>Much credibility</a:t>
            </a:r>
            <a:endParaRPr lang="en-US" altLang="en-US" sz="3200" b="1" dirty="0"/>
          </a:p>
          <a:p>
            <a:pPr>
              <a:buFont typeface="Wingdings" pitchFamily="2" charset="2"/>
              <a:buNone/>
            </a:pPr>
            <a:endParaRPr lang="en-US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524000"/>
          </a:xfrm>
        </p:spPr>
        <p:txBody>
          <a:bodyPr/>
          <a:lstStyle/>
          <a:p>
            <a:r>
              <a:rPr lang="en-US" altLang="en-US" sz="2400" b="1" dirty="0"/>
              <a:t> </a:t>
            </a:r>
            <a:r>
              <a:rPr lang="en-US" altLang="en-US" sz="2400" dirty="0"/>
              <a:t>1.  Controversy among scholars</a:t>
            </a:r>
            <a:br>
              <a:rPr lang="en-US" altLang="en-US" sz="2400" dirty="0"/>
            </a:br>
            <a:r>
              <a:rPr lang="en-US" altLang="en-US" sz="2400" dirty="0"/>
              <a:t> 2.  Contradiction of scripture</a:t>
            </a:r>
            <a:r>
              <a:rPr lang="en-US" altLang="en-US" sz="2400" b="1" dirty="0"/>
              <a:t/>
            </a:r>
            <a:br>
              <a:rPr lang="en-US" altLang="en-US" sz="2400" b="1" dirty="0"/>
            </a:br>
            <a:r>
              <a:rPr lang="en-US" altLang="en-US" sz="3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Condemnation by </a:t>
            </a:r>
            <a:r>
              <a:rPr lang="en-US" altLang="en-US" sz="3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spiteful</a:t>
            </a:r>
            <a:endParaRPr lang="en-US" altLang="en-US" sz="3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981200"/>
            <a:ext cx="8229600" cy="3429000"/>
          </a:xfrm>
        </p:spPr>
        <p:txBody>
          <a:bodyPr/>
          <a:lstStyle/>
          <a:p>
            <a:pPr marL="990600" lvl="1" indent="-533400"/>
            <a:r>
              <a:rPr lang="en-US" altLang="en-US" sz="32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it lawful?</a:t>
            </a:r>
            <a:r>
              <a:rPr lang="en-US" altLang="en-US" sz="3200" b="1" dirty="0"/>
              <a:t> </a:t>
            </a:r>
            <a:r>
              <a:rPr lang="en-US" altLang="en-US" sz="3200" b="1" dirty="0" smtClean="0">
                <a:latin typeface="Arial"/>
                <a:cs typeface="Arial"/>
              </a:rPr>
              <a:t>→</a:t>
            </a:r>
            <a:r>
              <a:rPr lang="en-US" altLang="en-US" sz="3200" b="1" dirty="0" smtClean="0"/>
              <a:t> </a:t>
            </a:r>
            <a:r>
              <a:rPr lang="en-US" altLang="en-US" sz="3200" b="1" dirty="0"/>
              <a:t>Mt.14:4</a:t>
            </a:r>
          </a:p>
          <a:p>
            <a:pPr marL="1009650" lvl="1" indent="-609600"/>
            <a:r>
              <a:rPr lang="en-US" altLang="en-US" sz="3200" b="1" dirty="0" smtClean="0"/>
              <a:t>Led to John’s execution; perhaps…</a:t>
            </a:r>
            <a:endParaRPr lang="en-US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371</TotalTime>
  <Words>605</Words>
  <Application>Microsoft Office PowerPoint</Application>
  <PresentationFormat>On-screen Show (4:3)</PresentationFormat>
  <Paragraphs>115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Pixel</vt:lpstr>
      <vt:lpstr>Marriage, Divorce &amp; Remarriage</vt:lpstr>
      <vt:lpstr>Slide 2</vt:lpstr>
      <vt:lpstr>Slide 3</vt:lpstr>
      <vt:lpstr>Slide 4</vt:lpstr>
      <vt:lpstr>The issue is not:  is divorce possible? (Mt.19:3)</vt:lpstr>
      <vt:lpstr>1. Controversy among scholars</vt:lpstr>
      <vt:lpstr>Josephus (a Pharisee)</vt:lpstr>
      <vt:lpstr> 1.  Controversy among scholars 2. Contradiction of scripture</vt:lpstr>
      <vt:lpstr> 1.  Controversy among scholars  2.  Contradiction of scripture 3. Condemnation by spiteful</vt:lpstr>
      <vt:lpstr>Jesus’ reply (4)</vt:lpstr>
      <vt:lpstr>Jesus’ reply (5)</vt:lpstr>
      <vt:lpstr>Jesus’ reply (6)</vt:lpstr>
      <vt:lpstr>But Moses said… (7)</vt:lpstr>
      <vt:lpstr>Jesus’ final reply (8)</vt:lpstr>
      <vt:lpstr>Concerning Dt.24:1-4</vt:lpstr>
      <vt:lpstr>Back to the beginning (8)</vt:lpstr>
      <vt:lpstr>Jesus’ final reply (9)</vt:lpstr>
      <vt:lpstr>The disciples’ dilemma (10-12)</vt:lpstr>
      <vt:lpstr>Slide 19</vt:lpstr>
      <vt:lpstr>Slide 20</vt:lpstr>
      <vt:lpstr>To avoid MDR:</vt:lpstr>
    </vt:vector>
  </TitlesOfParts>
  <Company>Catspaw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Johnson</cp:lastModifiedBy>
  <cp:revision>50</cp:revision>
  <dcterms:created xsi:type="dcterms:W3CDTF">2010-04-09T18:49:44Z</dcterms:created>
  <dcterms:modified xsi:type="dcterms:W3CDTF">2015-09-22T02:23:07Z</dcterms:modified>
</cp:coreProperties>
</file>