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</p:sldMasterIdLst>
  <p:sldIdLst>
    <p:sldId id="275" r:id="rId3"/>
    <p:sldId id="264" r:id="rId4"/>
    <p:sldId id="309" r:id="rId5"/>
    <p:sldId id="282" r:id="rId6"/>
    <p:sldId id="289" r:id="rId7"/>
    <p:sldId id="290" r:id="rId8"/>
    <p:sldId id="291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10" r:id="rId17"/>
    <p:sldId id="283" r:id="rId18"/>
    <p:sldId id="269" r:id="rId19"/>
    <p:sldId id="300" r:id="rId20"/>
    <p:sldId id="308" r:id="rId21"/>
    <p:sldId id="302" r:id="rId22"/>
    <p:sldId id="303" r:id="rId23"/>
    <p:sldId id="304" r:id="rId24"/>
    <p:sldId id="305" r:id="rId25"/>
    <p:sldId id="306" r:id="rId26"/>
    <p:sldId id="307" r:id="rId27"/>
    <p:sldId id="31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800000"/>
    <a:srgbClr val="66FFFF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996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1734-9D2E-4555-B4E0-499E36486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8663-243D-4021-8FB1-A5B8AD704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BCF5C-39E6-43D4-858E-850A4ED100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739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52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07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9773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366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185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340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14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2569-46C7-4A04-9FF8-8E8869805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254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181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90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BB87D-9397-40FB-84BF-9CFF0B4B2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7B4F1-F06B-4CD7-AF1E-A4D7ED11A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0C7D-4A1F-4D99-8982-2F86CD4A2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532D7-2625-4210-99F9-B03C9A7B6E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7625A-F73F-424B-98AA-517D47E80A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FF39D-1765-4590-AAC7-FF137EB2F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D178235B-AA77-4E7C-A549-8BD0AC491B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AAE1865-9472-4EB4-B6A5-96D681CD4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36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r>
              <a:rPr lang="en-US" sz="4800" dirty="0" smtClean="0"/>
              <a:t>Abortion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77200" cy="1728216"/>
          </a:xfrm>
        </p:spPr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America’s  scrambled  values</a:t>
            </a:r>
          </a:p>
        </p:txBody>
      </p:sp>
    </p:spTree>
    <p:extLst>
      <p:ext uri="{BB962C8B-B14F-4D97-AF65-F5344CB8AC3E}">
        <p14:creationId xmlns:p14="http://schemas.microsoft.com/office/powerpoint/2010/main" xmlns="" val="263431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“You do not know…” </a:t>
            </a:r>
            <a:r>
              <a:rPr lang="en-US" sz="4000" dirty="0" smtClean="0">
                <a:solidFill>
                  <a:schemeClr val="bg1"/>
                </a:solidFill>
              </a:rPr>
              <a:t>– Eccl.11:5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altLang="en-US" sz="3400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8686800" cy="2895600"/>
          </a:xfrm>
          <a:prstGeom prst="rect">
            <a:avLst/>
          </a:prstGeom>
          <a:solidFill>
            <a:srgbClr val="FFFFCC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>
                <a:solidFill>
                  <a:srgbClr val="000066"/>
                </a:solidFill>
              </a:rPr>
              <a:t>As you do not know what is the way of the wind</a:t>
            </a:r>
            <a:r>
              <a:rPr lang="en-US" sz="3600" dirty="0" smtClean="0">
                <a:solidFill>
                  <a:srgbClr val="000066"/>
                </a:solidFill>
              </a:rPr>
              <a:t>,  Or </a:t>
            </a:r>
            <a:r>
              <a:rPr lang="en-US" sz="3600" dirty="0">
                <a:solidFill>
                  <a:srgbClr val="000066"/>
                </a:solidFill>
              </a:rPr>
              <a:t>how the bones grow in the womb of her who is with child</a:t>
            </a:r>
            <a:r>
              <a:rPr lang="en-US" sz="3600" dirty="0" smtClean="0">
                <a:solidFill>
                  <a:srgbClr val="000066"/>
                </a:solidFill>
              </a:rPr>
              <a:t>,  So </a:t>
            </a:r>
            <a:r>
              <a:rPr lang="en-US" sz="3600" dirty="0">
                <a:solidFill>
                  <a:srgbClr val="000066"/>
                </a:solidFill>
              </a:rPr>
              <a:t>you do not know the works of God who makes everything</a:t>
            </a:r>
            <a:r>
              <a:rPr lang="en-US" sz="3600" dirty="0" smtClean="0">
                <a:solidFill>
                  <a:srgbClr val="000066"/>
                </a:solidFill>
              </a:rPr>
              <a:t>.</a:t>
            </a:r>
            <a:endParaRPr lang="en-US" sz="3600" dirty="0">
              <a:solidFill>
                <a:srgbClr val="00006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5372" y="1919514"/>
            <a:ext cx="3276600" cy="533400"/>
          </a:xfrm>
          <a:prstGeom prst="rect">
            <a:avLst/>
          </a:prstGeom>
          <a:solidFill>
            <a:schemeClr val="accent2">
              <a:alpha val="18000"/>
            </a:schemeClr>
          </a:solidFill>
          <a:ln w="127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47492" y="2968170"/>
            <a:ext cx="3976908" cy="533400"/>
          </a:xfrm>
          <a:prstGeom prst="rect">
            <a:avLst/>
          </a:prstGeom>
          <a:solidFill>
            <a:schemeClr val="accent2">
              <a:alpha val="18000"/>
            </a:schemeClr>
          </a:solidFill>
          <a:ln w="127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7236" y="2438400"/>
            <a:ext cx="2587164" cy="533400"/>
          </a:xfrm>
          <a:prstGeom prst="rect">
            <a:avLst/>
          </a:prstGeom>
          <a:solidFill>
            <a:schemeClr val="accent2">
              <a:alpha val="18000"/>
            </a:schemeClr>
          </a:solidFill>
          <a:ln w="1270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8857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dirty="0" smtClean="0"/>
              <a:t>“You do not know…” </a:t>
            </a:r>
            <a:r>
              <a:rPr lang="en-US" sz="3600" dirty="0" smtClean="0">
                <a:solidFill>
                  <a:schemeClr val="bg1"/>
                </a:solidFill>
              </a:rPr>
              <a:t>– Eccl.11:5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4600" dirty="0" smtClean="0">
                <a:solidFill>
                  <a:srgbClr val="FFC000"/>
                </a:solidFill>
              </a:rPr>
              <a:t>“God knows…” </a:t>
            </a:r>
            <a:r>
              <a:rPr lang="en-US" sz="4600" dirty="0" smtClean="0">
                <a:solidFill>
                  <a:schemeClr val="bg1"/>
                </a:solidFill>
              </a:rPr>
              <a:t>– Jer.1:5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rgbClr val="000066"/>
                </a:solidFill>
              </a:rPr>
              <a:t>“If we don’t know, then shouldn’t we morally opt on the side that is life?  If you came upon an immobile body and you yourself could not determine whether it was dead or alive, I think that you would decide to consider it alive until someone could prove it was dead.  You wouldn’t get a shovel and start covering it up.   And I think we should do the same thing with regard to abortion” </a:t>
            </a:r>
            <a:r>
              <a:rPr lang="en-US" altLang="en-US" sz="2200" dirty="0"/>
              <a:t>– R. Reagan 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05409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Luke 1-2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347663" indent="-347663"/>
            <a:r>
              <a:rPr lang="en-US" altLang="en-US" sz="3800" dirty="0" smtClean="0"/>
              <a:t>Luke 1:36 </a:t>
            </a:r>
          </a:p>
          <a:p>
            <a:pPr marL="640271" lvl="1" indent="-347663"/>
            <a:r>
              <a:rPr lang="en-US" altLang="en-US" sz="3600" dirty="0" smtClean="0"/>
              <a:t>conceived </a:t>
            </a:r>
            <a:r>
              <a:rPr lang="en-US" altLang="en-US" sz="36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</a:t>
            </a:r>
            <a:r>
              <a:rPr lang="en-US" altLang="en-US" sz="3600" dirty="0"/>
              <a:t>; 41, </a:t>
            </a:r>
            <a:r>
              <a:rPr lang="en-US" altLang="en-US" sz="3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babe</a:t>
            </a:r>
            <a:r>
              <a:rPr lang="en-US" altLang="en-US" sz="3600" dirty="0"/>
              <a:t> </a:t>
            </a:r>
            <a:endParaRPr lang="en-US" altLang="en-US" sz="3600" dirty="0" smtClean="0"/>
          </a:p>
          <a:p>
            <a:pPr marL="905447" lvl="2" indent="-347663">
              <a:spcBef>
                <a:spcPts val="600"/>
              </a:spcBef>
            </a:pPr>
            <a:r>
              <a:rPr lang="en-US" altLang="en-US" sz="3600" dirty="0" smtClean="0"/>
              <a:t>an 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unborn</a:t>
            </a:r>
            <a:r>
              <a:rPr lang="en-US" altLang="en-US" sz="3600" dirty="0"/>
              <a:t> child, 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embryo</a:t>
            </a:r>
            <a:r>
              <a:rPr lang="en-US" altLang="en-US" sz="3600" dirty="0"/>
              <a:t>, 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fetus</a:t>
            </a:r>
            <a:r>
              <a:rPr lang="en-US" altLang="en-US" sz="3600" dirty="0"/>
              <a:t>;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a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newborn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child, an 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infant</a:t>
            </a:r>
            <a:r>
              <a:rPr lang="en-US" altLang="en-US" sz="3600" dirty="0"/>
              <a:t>, a 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babe</a:t>
            </a:r>
            <a:r>
              <a:rPr lang="en-US" altLang="en-US" sz="3200" dirty="0"/>
              <a:t>”</a:t>
            </a:r>
            <a:r>
              <a:rPr lang="en-US" altLang="en-US" sz="3000" dirty="0"/>
              <a:t> </a:t>
            </a:r>
            <a:r>
              <a:rPr lang="en-US" altLang="en-US" sz="2000" dirty="0"/>
              <a:t>(Th.,105) </a:t>
            </a:r>
          </a:p>
          <a:p>
            <a:pPr marL="347663" indent="-347663"/>
            <a:r>
              <a:rPr lang="en-US" altLang="en-US" sz="3800" dirty="0"/>
              <a:t>Lk.2:12, 16 </a:t>
            </a:r>
            <a:endParaRPr lang="en-US" altLang="en-US" sz="3800" dirty="0" smtClean="0"/>
          </a:p>
          <a:p>
            <a:pPr marL="640271" lvl="1" indent="-347663"/>
            <a:r>
              <a:rPr lang="en-US" altLang="en-US" sz="3600" dirty="0" smtClean="0"/>
              <a:t>the </a:t>
            </a:r>
            <a:r>
              <a:rPr lang="en-US" altLang="en-US" sz="3600" dirty="0"/>
              <a:t>difference between an unborn and a newborn is </a:t>
            </a:r>
            <a:r>
              <a:rPr lang="en-US" altLang="en-US" sz="3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altLang="en-US" sz="3600" dirty="0"/>
              <a:t>, not </a:t>
            </a:r>
            <a:r>
              <a:rPr lang="en-US" altLang="en-US" sz="3600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worth</a:t>
            </a:r>
            <a:r>
              <a:rPr lang="en-US" altLang="en-US" sz="3600" dirty="0" smtClean="0">
                <a:solidFill>
                  <a:srgbClr val="003366"/>
                </a:solidFill>
              </a:rPr>
              <a:t> </a:t>
            </a:r>
            <a:br>
              <a:rPr lang="en-US" altLang="en-US" sz="3600" dirty="0" smtClean="0">
                <a:solidFill>
                  <a:srgbClr val="003366"/>
                </a:solidFill>
              </a:rPr>
            </a:br>
            <a:r>
              <a:rPr lang="en-US" altLang="en-US" sz="3600" dirty="0" smtClean="0"/>
              <a:t>[Lk.18:15, infants; Ac.7:19, babies]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7663" indent="-347663">
              <a:lnSpc>
                <a:spcPct val="90000"/>
              </a:lnSpc>
            </a:pP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659902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Mt.7:12, the basic principle 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334000"/>
          </a:xfrm>
        </p:spPr>
        <p:txBody>
          <a:bodyPr>
            <a:normAutofit/>
          </a:bodyPr>
          <a:lstStyle/>
          <a:p>
            <a:pPr marL="347663" indent="-347663">
              <a:spcAft>
                <a:spcPts val="200"/>
              </a:spcAft>
            </a:pPr>
            <a:r>
              <a:rPr lang="en-US" altLang="en-US" sz="36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Hysterotomy</a:t>
            </a:r>
            <a:r>
              <a:rPr lang="en-US" altLang="en-US" sz="3600" dirty="0" smtClean="0"/>
              <a:t> (C-section):  baby left to die</a:t>
            </a:r>
          </a:p>
          <a:p>
            <a:pPr marL="347663" indent="-347663">
              <a:spcAft>
                <a:spcPts val="200"/>
              </a:spcAft>
            </a:pPr>
            <a:r>
              <a:rPr lang="en-US" alt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Salt poisoning</a:t>
            </a:r>
            <a:r>
              <a:rPr lang="en-US" altLang="en-US" sz="3600" dirty="0" smtClean="0"/>
              <a:t>:  takes </a:t>
            </a:r>
            <a:r>
              <a:rPr lang="en-US" altLang="en-US" sz="3600" dirty="0"/>
              <a:t>about 1 hour; burns off outer layer of baby’s </a:t>
            </a:r>
            <a:r>
              <a:rPr lang="en-US" altLang="en-US" sz="3600" dirty="0" smtClean="0"/>
              <a:t>skin</a:t>
            </a:r>
          </a:p>
          <a:p>
            <a:pPr marL="347663" indent="-347663">
              <a:spcAft>
                <a:spcPts val="200"/>
              </a:spcAft>
            </a:pPr>
            <a:r>
              <a:rPr lang="en-US" alt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C (dilation and curettage</a:t>
            </a:r>
            <a:r>
              <a:rPr lang="en-US" alt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altLang="en-US" sz="3600" dirty="0" smtClean="0"/>
              <a:t>:  sharp</a:t>
            </a:r>
            <a:r>
              <a:rPr lang="en-US" altLang="en-US" sz="3600" dirty="0"/>
              <a:t>, loop-shaped knife cuts piece by </a:t>
            </a:r>
            <a:r>
              <a:rPr lang="en-US" altLang="en-US" sz="3600" dirty="0" smtClean="0"/>
              <a:t>piece</a:t>
            </a:r>
          </a:p>
          <a:p>
            <a:pPr marL="347663" indent="-347663">
              <a:spcAft>
                <a:spcPts val="200"/>
              </a:spcAft>
            </a:pPr>
            <a:r>
              <a:rPr lang="en-US" alt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Suction</a:t>
            </a:r>
            <a:r>
              <a:rPr lang="en-US" altLang="en-US" sz="3600" dirty="0" smtClean="0"/>
              <a:t>:  ripped apart by suction machine</a:t>
            </a:r>
          </a:p>
          <a:p>
            <a:pPr marL="347663" indent="-347663">
              <a:spcAft>
                <a:spcPts val="200"/>
              </a:spcAft>
            </a:pPr>
            <a:r>
              <a:rPr lang="en-US" alt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Partial </a:t>
            </a:r>
            <a:r>
              <a:rPr lang="en-US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birth </a:t>
            </a:r>
            <a:r>
              <a:rPr lang="en-US" alt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abortion</a:t>
            </a:r>
            <a:r>
              <a:rPr lang="en-US" altLang="en-US" sz="3600" dirty="0" smtClean="0"/>
              <a:t>:  all </a:t>
            </a:r>
            <a:r>
              <a:rPr lang="en-US" altLang="en-US" sz="3600" dirty="0"/>
              <a:t>of baby except head is delivered; doctor inserts scissors into base of skull, sucks out brains </a:t>
            </a:r>
          </a:p>
          <a:p>
            <a:pPr marL="347663" indent="-347663">
              <a:spcAft>
                <a:spcPts val="200"/>
              </a:spcAft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753047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Ro.1:31, without</a:t>
            </a:r>
            <a:br>
              <a:rPr lang="en-US" dirty="0" smtClean="0"/>
            </a:br>
            <a:r>
              <a:rPr lang="en-US" dirty="0" smtClean="0"/>
              <a:t>natural affection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347663" indent="-347663">
              <a:spcAft>
                <a:spcPts val="1200"/>
              </a:spcAft>
            </a:pPr>
            <a:r>
              <a:rPr lang="en-US" altLang="en-US" sz="3600" dirty="0" smtClean="0"/>
              <a:t>‘Unfeeling</a:t>
            </a:r>
            <a:r>
              <a:rPr lang="en-US" altLang="en-US" sz="3600" dirty="0"/>
              <a:t>’ </a:t>
            </a:r>
            <a:r>
              <a:rPr lang="en-US" altLang="en-US" sz="2000" dirty="0"/>
              <a:t>(BDAG); </a:t>
            </a:r>
            <a:r>
              <a:rPr lang="en-US" altLang="en-US" sz="3600" dirty="0"/>
              <a:t>without normal human </a:t>
            </a:r>
            <a:r>
              <a:rPr lang="en-US" altLang="en-US" sz="3600" dirty="0" smtClean="0"/>
              <a:t>affection, without </a:t>
            </a:r>
            <a:r>
              <a:rPr lang="en-US" altLang="en-US" sz="3600" dirty="0"/>
              <a:t>love for others </a:t>
            </a:r>
            <a:r>
              <a:rPr lang="en-US" altLang="en-US" sz="2000" dirty="0"/>
              <a:t>(L-N). </a:t>
            </a:r>
          </a:p>
          <a:p>
            <a:pPr marL="347663" indent="-347663"/>
            <a:r>
              <a:rPr lang="en-US" altLang="en-US" sz="3600" dirty="0" smtClean="0"/>
              <a:t>Abortion, exposure, infanticide,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1606784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James 2:26 – body, spirit, death, life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347663" indent="-347663">
              <a:spcAft>
                <a:spcPts val="1200"/>
              </a:spcAft>
            </a:pPr>
            <a:r>
              <a:rPr lang="en-US" altLang="en-US" sz="3600" dirty="0" smtClean="0"/>
              <a:t>‘body’ without ‘spirit’ = death</a:t>
            </a:r>
          </a:p>
          <a:p>
            <a:pPr marL="347663" indent="-347663">
              <a:spcAft>
                <a:spcPts val="1200"/>
              </a:spcAft>
            </a:pPr>
            <a:r>
              <a:rPr lang="en-US" altLang="en-US" sz="3600" dirty="0" smtClean="0"/>
              <a:t>‘body’   with  ‘spirit’  =  life (person)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2428" y="2971800"/>
            <a:ext cx="8001000" cy="1371600"/>
          </a:xfrm>
          <a:prstGeom prst="roundRect">
            <a:avLst/>
          </a:prstGeom>
          <a:solidFill>
            <a:srgbClr val="66FFFF">
              <a:alpha val="31000"/>
            </a:srgb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new 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living creature at conception, spirit is 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182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94658" y="838200"/>
            <a:ext cx="7543800" cy="533400"/>
          </a:xfrm>
          <a:prstGeom prst="bevel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200" dirty="0" smtClean="0">
                <a:solidFill>
                  <a:schemeClr val="bg1"/>
                </a:solidFill>
              </a:rPr>
              <a:t>. </a:t>
            </a:r>
            <a:r>
              <a:rPr lang="en-US" sz="2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Biblical Facts Of Life</a:t>
            </a:r>
            <a:endParaRPr lang="en-US" sz="2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794658" y="1600200"/>
            <a:ext cx="7543800" cy="1143000"/>
          </a:xfrm>
          <a:prstGeom prst="bevel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lang="en-US" sz="3800" b="1" dirty="0" smtClean="0">
                <a:solidFill>
                  <a:schemeClr val="bg1"/>
                </a:solidFill>
              </a:rPr>
              <a:t>. </a:t>
            </a:r>
            <a:r>
              <a:rPr lang="en-US" sz="3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Arguments To Justify Abortion</a:t>
            </a:r>
            <a:endParaRPr lang="en-US" sz="3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Gn.2:7</a:t>
            </a:r>
            <a:b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altLang="en-US" sz="37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“Adam </a:t>
            </a:r>
            <a:r>
              <a:rPr lang="en-US" altLang="en-US" sz="37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did not become alive until God breathed breath of life into him; since baby doesn’t breathe until he leaves womb, baby has no soul and can be killed w/o guilt”</a:t>
            </a:r>
            <a:r>
              <a:rPr lang="en-US" altLang="en-US" sz="3700" dirty="0">
                <a:solidFill>
                  <a:srgbClr val="800000"/>
                </a:solidFill>
              </a:rPr>
              <a:t> </a:t>
            </a:r>
            <a:r>
              <a:rPr lang="en-US" altLang="en-US" sz="3700" b="1" dirty="0">
                <a:solidFill>
                  <a:srgbClr val="660033"/>
                </a:solidFill>
              </a:rPr>
              <a:t>(</a:t>
            </a:r>
            <a:r>
              <a:rPr lang="en-US" altLang="en-US" sz="3700" b="1" dirty="0"/>
              <a:t>Gn.2:7)</a:t>
            </a:r>
          </a:p>
          <a:p>
            <a:pPr marL="508000" indent="-344488">
              <a:lnSpc>
                <a:spcPct val="90000"/>
              </a:lnSpc>
              <a:spcAft>
                <a:spcPts val="1200"/>
              </a:spcAft>
            </a:pPr>
            <a:r>
              <a:rPr lang="en-US" altLang="en-US" sz="3700" b="1" dirty="0"/>
              <a:t>Not parallel.  Adam had </a:t>
            </a:r>
            <a:r>
              <a:rPr lang="en-US" altLang="en-US" sz="37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altLang="en-US" sz="3700" b="1" dirty="0"/>
              <a:t> life </a:t>
            </a:r>
            <a:r>
              <a:rPr lang="en-US" altLang="en-US" sz="3700" b="1" dirty="0" smtClean="0"/>
              <a:t>until </a:t>
            </a:r>
            <a:r>
              <a:rPr lang="en-US" altLang="en-US" sz="3700" b="1" dirty="0"/>
              <a:t>God breathed into him; a baby is alive and growing from moment of conception  </a:t>
            </a:r>
          </a:p>
          <a:p>
            <a:pPr marL="508000" indent="-344488">
              <a:lnSpc>
                <a:spcPct val="90000"/>
              </a:lnSpc>
              <a:spcAft>
                <a:spcPts val="1200"/>
              </a:spcAft>
            </a:pPr>
            <a:r>
              <a:rPr lang="en-US" altLang="en-US" sz="3700" b="1" dirty="0">
                <a:solidFill>
                  <a:srgbClr val="000066"/>
                </a:solidFill>
              </a:rPr>
              <a:t>Baby’s oxygen is supplied through umbilical </a:t>
            </a:r>
            <a:r>
              <a:rPr lang="en-US" altLang="en-US" sz="3700" b="1" dirty="0" smtClean="0">
                <a:solidFill>
                  <a:srgbClr val="000066"/>
                </a:solidFill>
              </a:rPr>
              <a:t>cord.  If alive, spirit </a:t>
            </a:r>
            <a:r>
              <a:rPr lang="en-US" altLang="en-US" sz="3500" dirty="0" smtClean="0"/>
              <a:t>(Ja.2:26)</a:t>
            </a:r>
            <a:endParaRPr lang="en-US" altLang="en-US" sz="3700" dirty="0" smtClean="0"/>
          </a:p>
          <a:p>
            <a:pPr marL="800608" lvl="1" indent="-344488">
              <a:lnSpc>
                <a:spcPct val="90000"/>
              </a:lnSpc>
              <a:spcAft>
                <a:spcPts val="600"/>
              </a:spcAft>
            </a:pPr>
            <a:r>
              <a:rPr lang="en-US" altLang="en-US" sz="3700" b="1" dirty="0" smtClean="0"/>
              <a:t>Peter Singer</a:t>
            </a:r>
            <a:endParaRPr lang="en-US" altLang="en-US" sz="3700" b="1" dirty="0"/>
          </a:p>
          <a:p>
            <a:pPr>
              <a:spcAft>
                <a:spcPts val="1200"/>
              </a:spcAft>
              <a:defRPr/>
            </a:pPr>
            <a:endParaRPr lang="en-US" b="1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65593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Ex.21:22-25 </a:t>
            </a:r>
            <a:r>
              <a:rPr lang="en-US" sz="27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(1/3)</a:t>
            </a:r>
            <a: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altLang="en-US" sz="3400" b="1" dirty="0" smtClean="0">
                <a:solidFill>
                  <a:srgbClr val="800000"/>
                </a:solidFill>
              </a:rPr>
              <a:t>“</a:t>
            </a:r>
            <a:r>
              <a:rPr lang="en-US" altLang="en-US" sz="3400" b="1" dirty="0">
                <a:solidFill>
                  <a:srgbClr val="800000"/>
                </a:solidFill>
              </a:rPr>
              <a:t>In OT, if baby is killed, a fine is imposed; if mother is killed, capital punishment; </a:t>
            </a:r>
            <a:r>
              <a:rPr lang="en-US" altLang="en-US" sz="3400" b="1" dirty="0" smtClean="0">
                <a:solidFill>
                  <a:srgbClr val="800000"/>
                </a:solidFill>
              </a:rPr>
              <a:t>there-fore</a:t>
            </a:r>
            <a:r>
              <a:rPr lang="en-US" altLang="en-US" sz="3400" b="1" dirty="0">
                <a:solidFill>
                  <a:srgbClr val="800000"/>
                </a:solidFill>
              </a:rPr>
              <a:t>, unborn babies are not persons” </a:t>
            </a:r>
          </a:p>
          <a:p>
            <a:pPr marL="682625" lvl="1" indent="-334963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Proves 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</a:t>
            </a:r>
            <a:r>
              <a:rPr lang="en-US" altLang="en-US" sz="3600" dirty="0" smtClean="0"/>
              <a:t>. . . </a:t>
            </a:r>
            <a:r>
              <a:rPr lang="en-US" altLang="en-US" sz="3800" dirty="0" smtClean="0"/>
              <a:t>20-</a:t>
            </a:r>
            <a:r>
              <a:rPr lang="en-US" altLang="en-US" sz="3800" u="sng" dirty="0" smtClean="0"/>
              <a:t>21</a:t>
            </a:r>
            <a:r>
              <a:rPr lang="en-US" altLang="en-US" sz="3800" dirty="0" smtClean="0"/>
              <a:t> / 28-29 [</a:t>
            </a:r>
            <a:r>
              <a:rPr lang="en-US" altLang="en-US" sz="3800" b="1" u="sng" dirty="0" smtClean="0"/>
              <a:t>32</a:t>
            </a:r>
            <a:r>
              <a:rPr lang="en-US" altLang="en-US" sz="3800" dirty="0" smtClean="0"/>
              <a:t>]</a:t>
            </a:r>
            <a:endParaRPr lang="en-US" altLang="en-US" sz="3800" dirty="0"/>
          </a:p>
          <a:p>
            <a:pPr marL="682625" lvl="1" indent="-334963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yet no harm follows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altLang="en-US" sz="3600" dirty="0"/>
              <a:t>: may mean the child is miscarried, but does not </a:t>
            </a:r>
            <a:r>
              <a:rPr lang="en-US" altLang="en-US" sz="3600" dirty="0" smtClean="0"/>
              <a:t>die</a:t>
            </a:r>
          </a:p>
          <a:p>
            <a:pPr marL="947801" lvl="2" indent="-334963">
              <a:lnSpc>
                <a:spcPct val="800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altLang="en-US" sz="3600" u="sng" dirty="0" smtClean="0"/>
              <a:t>Fined for injury</a:t>
            </a:r>
            <a:r>
              <a:rPr lang="en-US" altLang="en-US" sz="3600" dirty="0" smtClean="0"/>
              <a:t> (early delivery)</a:t>
            </a:r>
            <a:endParaRPr lang="en-US" altLang="en-US" sz="3600" dirty="0"/>
          </a:p>
          <a:p>
            <a:pPr marL="682625" lvl="1" indent="-334963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any harm follows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altLang="en-US" sz="3600" dirty="0" smtClean="0"/>
              <a:t>: if </a:t>
            </a:r>
            <a:r>
              <a:rPr lang="en-US" altLang="en-US" sz="3600" dirty="0"/>
              <a:t>either child or mother die, the guilty party must die  </a:t>
            </a:r>
            <a:endParaRPr lang="en-US" altLang="en-US" sz="3600" dirty="0" smtClean="0"/>
          </a:p>
          <a:p>
            <a:pPr marL="947801" lvl="2" indent="-334963">
              <a:lnSpc>
                <a:spcPct val="80000"/>
              </a:lnSpc>
              <a:spcBef>
                <a:spcPts val="300"/>
              </a:spcBef>
            </a:pPr>
            <a:r>
              <a:rPr lang="en-US" altLang="en-US" sz="3600" u="sng" dirty="0" smtClean="0"/>
              <a:t>Death penalty</a:t>
            </a:r>
            <a:r>
              <a:rPr lang="en-US" altLang="en-US" sz="3600" dirty="0" smtClean="0"/>
              <a:t> (reckless homicide)</a:t>
            </a:r>
            <a:endParaRPr lang="en-US" altLang="en-US" sz="3600" dirty="0"/>
          </a:p>
          <a:p>
            <a:pPr marL="508000" indent="-344488">
              <a:lnSpc>
                <a:spcPct val="90000"/>
              </a:lnSpc>
              <a:spcAft>
                <a:spcPts val="600"/>
              </a:spcAft>
            </a:pPr>
            <a:endParaRPr lang="en-US" b="1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24113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Ex.21:22-25 </a:t>
            </a:r>
            <a:r>
              <a:rPr lang="en-US" sz="27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(2/3)</a:t>
            </a:r>
            <a: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29656"/>
            <a:ext cx="8686800" cy="5152572"/>
          </a:xfrm>
        </p:spPr>
        <p:txBody>
          <a:bodyPr>
            <a:normAutofit/>
          </a:bodyPr>
          <a:lstStyle/>
          <a:p>
            <a:pPr marL="390017" indent="-334963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7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Ex.21 discusses </a:t>
            </a:r>
            <a:r>
              <a:rPr lang="en-US" altLang="en-US" sz="3700" i="1" u="sng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accidental</a:t>
            </a:r>
            <a:r>
              <a:rPr lang="en-US" altLang="en-US" sz="37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damage; </a:t>
            </a:r>
            <a:r>
              <a:rPr lang="en-US" altLang="en-US" sz="37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abortion is </a:t>
            </a:r>
            <a:r>
              <a:rPr lang="en-US" altLang="en-US" sz="37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deliberate</a:t>
            </a:r>
            <a:r>
              <a:rPr lang="en-US" altLang="en-US" sz="37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</a:p>
          <a:p>
            <a:pPr marL="390017" indent="-334963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37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“Life for life” – is unborn baby a ‘life’?</a:t>
            </a:r>
          </a:p>
          <a:p>
            <a:pPr marL="55054" indent="0" algn="ctr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sz="38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Summary: describes </a:t>
            </a:r>
            <a:r>
              <a:rPr lang="en-US" altLang="en-US" sz="3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premature birth </a:t>
            </a:r>
            <a:endParaRPr lang="en-US" altLang="en-US" sz="38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3888" lvl="1" indent="-508000">
              <a:lnSpc>
                <a:spcPct val="80000"/>
              </a:lnSpc>
              <a:spcAft>
                <a:spcPts val="600"/>
              </a:spcAft>
              <a:buAutoNum type="arabicParenBoth"/>
            </a:pPr>
            <a:r>
              <a:rPr lang="en-US" altLang="en-US" sz="3700" dirty="0" smtClean="0"/>
              <a:t>“</a:t>
            </a:r>
            <a:r>
              <a:rPr lang="en-US" altLang="en-US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children come out</a:t>
            </a:r>
            <a:r>
              <a:rPr lang="en-US" altLang="en-US" sz="3700" dirty="0" smtClean="0"/>
              <a:t>”: birth</a:t>
            </a:r>
            <a:r>
              <a:rPr lang="en-US" altLang="en-US" sz="3700" dirty="0"/>
              <a:t>, not </a:t>
            </a:r>
            <a:r>
              <a:rPr lang="en-US" altLang="en-US" sz="3700" dirty="0" smtClean="0"/>
              <a:t>death </a:t>
            </a:r>
          </a:p>
          <a:p>
            <a:pPr marL="623888" lvl="1" indent="-508000">
              <a:lnSpc>
                <a:spcPct val="80000"/>
              </a:lnSpc>
              <a:spcAft>
                <a:spcPts val="600"/>
              </a:spcAft>
              <a:buAutoNum type="arabicParenBoth"/>
            </a:pPr>
            <a:r>
              <a:rPr lang="en-US" altLang="en-US" sz="3700" dirty="0" smtClean="0"/>
              <a:t>“</a:t>
            </a:r>
            <a:r>
              <a:rPr lang="en-US" alt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harm</a:t>
            </a:r>
            <a:r>
              <a:rPr lang="en-US" altLang="en-US" sz="3700" dirty="0" smtClean="0"/>
              <a:t>”:  no </a:t>
            </a:r>
            <a:r>
              <a:rPr lang="en-US" altLang="en-US" sz="3700" dirty="0"/>
              <a:t>serious </a:t>
            </a:r>
            <a:r>
              <a:rPr lang="en-US" altLang="en-US" sz="3700" dirty="0" smtClean="0"/>
              <a:t>damage</a:t>
            </a:r>
          </a:p>
          <a:p>
            <a:pPr marL="623888" lvl="1" indent="-508000">
              <a:lnSpc>
                <a:spcPct val="80000"/>
              </a:lnSpc>
              <a:buAutoNum type="arabicParenBoth"/>
            </a:pPr>
            <a:r>
              <a:rPr lang="en-US" altLang="en-US" sz="3700" dirty="0" smtClean="0"/>
              <a:t>“</a:t>
            </a:r>
            <a:r>
              <a:rPr lang="en-US" alt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</a:t>
            </a:r>
            <a:r>
              <a:rPr lang="en-US" altLang="en-US" sz="3700" dirty="0" smtClean="0"/>
              <a:t>”: for </a:t>
            </a:r>
            <a:r>
              <a:rPr lang="en-US" altLang="en-US" sz="3700" dirty="0"/>
              <a:t>any </a:t>
            </a:r>
            <a:r>
              <a:rPr lang="en-US" altLang="en-US" sz="3700" dirty="0" smtClean="0"/>
              <a:t>remuneration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07700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How did we get to this point?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3600" dirty="0" smtClean="0"/>
              <a:t>Fined </a:t>
            </a:r>
            <a:r>
              <a:rPr lang="en-US" altLang="en-US" sz="3600" dirty="0"/>
              <a:t>for harming an eagle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3600" dirty="0"/>
              <a:t>People spent </a:t>
            </a:r>
            <a:r>
              <a:rPr lang="en-US" altLang="en-US" sz="3600" dirty="0" smtClean="0"/>
              <a:t>time / money </a:t>
            </a:r>
            <a:r>
              <a:rPr lang="en-US" altLang="en-US" sz="3600" dirty="0"/>
              <a:t>trying to free two beached whales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3600" dirty="0" smtClean="0"/>
              <a:t>Dog </a:t>
            </a:r>
            <a:r>
              <a:rPr lang="en-US" altLang="en-US" sz="3600" dirty="0"/>
              <a:t>owner </a:t>
            </a:r>
            <a:r>
              <a:rPr lang="en-US" altLang="en-US" sz="3600" dirty="0" smtClean="0"/>
              <a:t>tried for </a:t>
            </a:r>
            <a:r>
              <a:rPr lang="en-US" altLang="en-US" sz="3600" dirty="0"/>
              <a:t>starving an animal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sz="3600" dirty="0"/>
              <a:t>A woman </a:t>
            </a:r>
            <a:r>
              <a:rPr lang="en-US" altLang="en-US" sz="3600" dirty="0" smtClean="0"/>
              <a:t>put </a:t>
            </a:r>
            <a:r>
              <a:rPr lang="en-US" altLang="en-US" sz="3600" dirty="0"/>
              <a:t>in her will that her dog must be put to sleep; </a:t>
            </a:r>
            <a:r>
              <a:rPr lang="en-US" altLang="en-US" sz="3600" dirty="0" smtClean="0"/>
              <a:t>court overruled:  </a:t>
            </a:r>
            <a:r>
              <a:rPr lang="en-US" altLang="en-US" sz="3600" dirty="0"/>
              <a:t>the dog “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a right to live</a:t>
            </a:r>
            <a:r>
              <a:rPr lang="en-US" altLang="en-US" sz="3600" dirty="0"/>
              <a:t>”   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/>
              <a:t>Jan</a:t>
            </a:r>
            <a:r>
              <a:rPr lang="en-US" altLang="en-US" sz="3600" dirty="0"/>
              <a:t>. 22, 1973, nine men robed in black denied this right to </a:t>
            </a:r>
            <a:r>
              <a:rPr lang="en-US" altLang="en-US" sz="3600" dirty="0" smtClean="0"/>
              <a:t>unborn infants</a:t>
            </a:r>
            <a:endParaRPr lang="en-US" altLang="en-US" sz="3600" dirty="0"/>
          </a:p>
          <a:p>
            <a:pPr eaLnBrk="1" hangingPunct="1">
              <a:spcAft>
                <a:spcPts val="600"/>
              </a:spcAft>
              <a:defRPr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Ex.21:22-25 </a:t>
            </a:r>
            <a:r>
              <a:rPr lang="en-US" sz="2700" b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(3/3)</a:t>
            </a:r>
            <a: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/>
          </a:bodyPr>
          <a:lstStyle/>
          <a:p>
            <a:pPr marL="0" lvl="1" indent="0">
              <a:lnSpc>
                <a:spcPct val="80000"/>
              </a:lnSpc>
              <a:spcAft>
                <a:spcPts val="100"/>
              </a:spcAft>
              <a:buNone/>
            </a:pPr>
            <a:r>
              <a:rPr lang="en-US" altLang="en-US" sz="3700" dirty="0" smtClean="0">
                <a:solidFill>
                  <a:srgbClr val="000066"/>
                </a:solidFill>
              </a:rPr>
              <a:t>“It </a:t>
            </a:r>
            <a:r>
              <a:rPr lang="en-US" altLang="en-US" sz="3700" dirty="0">
                <a:solidFill>
                  <a:srgbClr val="000066"/>
                </a:solidFill>
              </a:rPr>
              <a:t>has sometimes been claimed by those in favor of abortion that the unborn child is not really considered as an individual here:  but that is not the point of this </a:t>
            </a:r>
            <a:r>
              <a:rPr lang="en-US" altLang="en-US" sz="3700" dirty="0" smtClean="0">
                <a:solidFill>
                  <a:srgbClr val="000066"/>
                </a:solidFill>
              </a:rPr>
              <a:t>passage . . . </a:t>
            </a:r>
          </a:p>
          <a:p>
            <a:pPr marL="0" lvl="1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altLang="en-US" sz="3700" dirty="0" smtClean="0">
                <a:solidFill>
                  <a:srgbClr val="000066"/>
                </a:solidFill>
              </a:rPr>
              <a:t>The </a:t>
            </a:r>
            <a:r>
              <a:rPr lang="en-US" altLang="en-US" sz="3700" dirty="0">
                <a:solidFill>
                  <a:srgbClr val="000066"/>
                </a:solidFill>
              </a:rPr>
              <a:t>destruction of the unborn child was regarded by the Hebrews as an instance of the most barbarous cruelty, calling down God’s judgment </a:t>
            </a:r>
            <a:r>
              <a:rPr lang="en-US" altLang="en-US" sz="3700" dirty="0"/>
              <a:t>(2 Ki. 15:16)</a:t>
            </a:r>
            <a:r>
              <a:rPr lang="en-US" altLang="en-US" sz="3600" dirty="0">
                <a:solidFill>
                  <a:srgbClr val="000066"/>
                </a:solidFill>
              </a:rPr>
              <a:t>”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– Cole    </a:t>
            </a:r>
            <a:r>
              <a:rPr lang="en-US" altLang="en-US" sz="3200" dirty="0" smtClean="0"/>
              <a:t>[Am. 1:13]</a:t>
            </a:r>
            <a:endParaRPr lang="en-US" altLang="en-US" sz="3200" dirty="0"/>
          </a:p>
          <a:p>
            <a:pPr marL="508000" indent="-344488">
              <a:lnSpc>
                <a:spcPct val="90000"/>
              </a:lnSpc>
              <a:spcAft>
                <a:spcPts val="600"/>
              </a:spcAft>
            </a:pPr>
            <a:endParaRPr lang="en-US" b="1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9033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if mother’s life in danger?</a:t>
            </a:r>
            <a:b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1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1524000"/>
            <a:ext cx="8534400" cy="5029200"/>
          </a:xfrm>
        </p:spPr>
        <p:txBody>
          <a:bodyPr>
            <a:normAutofit/>
          </a:bodyPr>
          <a:lstStyle/>
          <a:p>
            <a:pPr marL="0" lvl="1" indent="0">
              <a:lnSpc>
                <a:spcPct val="80000"/>
              </a:lnSpc>
              <a:spcAft>
                <a:spcPts val="300"/>
              </a:spcAft>
              <a:buNone/>
            </a:pPr>
            <a:r>
              <a:rPr lang="en-US" altLang="en-US" sz="3600" dirty="0" smtClean="0">
                <a:solidFill>
                  <a:srgbClr val="000066"/>
                </a:solidFill>
              </a:rPr>
              <a:t>“</a:t>
            </a:r>
            <a:r>
              <a:rPr lang="en-US" altLang="en-US" sz="3600" dirty="0">
                <a:solidFill>
                  <a:srgbClr val="000066"/>
                </a:solidFill>
              </a:rPr>
              <a:t>Protection of the life of the mother as an excuse for an abortion is a smoke screen.  In my 36 years of pediatric surgery, I have never known of one instance where the child had to be aborted to save the mother's life.  </a:t>
            </a:r>
            <a:r>
              <a:rPr lang="en-US" altLang="en-US" sz="3600" dirty="0" smtClean="0">
                <a:solidFill>
                  <a:srgbClr val="000066"/>
                </a:solidFill>
              </a:rPr>
              <a:t> The </a:t>
            </a:r>
            <a:r>
              <a:rPr lang="en-US" altLang="en-US" sz="3600" dirty="0">
                <a:solidFill>
                  <a:srgbClr val="000066"/>
                </a:solidFill>
              </a:rPr>
              <a:t>doctor will either induce labor or perform a Caesarean section.   His intention is to save the life of both the mother and the baby.   The baby's life is 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willfully destroyed </a:t>
            </a:r>
            <a:r>
              <a:rPr lang="en-US" altLang="en-US" sz="3600" dirty="0">
                <a:solidFill>
                  <a:srgbClr val="000066"/>
                </a:solidFill>
              </a:rPr>
              <a:t>because the mother's life is in </a:t>
            </a:r>
            <a:r>
              <a:rPr lang="en-US" altLang="en-US" sz="3600" dirty="0" smtClean="0">
                <a:solidFill>
                  <a:srgbClr val="000066"/>
                </a:solidFill>
              </a:rPr>
              <a:t>danger” </a:t>
            </a:r>
            <a:r>
              <a:rPr lang="en-US" altLang="en-US" sz="2400" dirty="0" smtClean="0"/>
              <a:t>– C. Everett Koop, Surgeon Gen.</a:t>
            </a:r>
            <a:endParaRPr lang="en-US" altLang="en-US" sz="3400" dirty="0"/>
          </a:p>
          <a:p>
            <a:pPr marL="508000" indent="-344488">
              <a:lnSpc>
                <a:spcPct val="90000"/>
              </a:lnSpc>
              <a:spcAft>
                <a:spcPts val="600"/>
              </a:spcAft>
            </a:pPr>
            <a:endParaRPr lang="en-US" b="1" dirty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6752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3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rape / incest?</a:t>
            </a:r>
            <a:b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1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/>
          </a:bodyPr>
          <a:lstStyle/>
          <a:p>
            <a:pPr marL="406400" indent="-406400">
              <a:spcAft>
                <a:spcPts val="600"/>
              </a:spcAft>
            </a:pPr>
            <a:r>
              <a:rPr lang="en-US" altLang="en-US" sz="3600" dirty="0" smtClean="0"/>
              <a:t>Less </a:t>
            </a:r>
            <a:r>
              <a:rPr lang="en-US" altLang="en-US" sz="3600" dirty="0"/>
              <a:t>than 1 % of abortions occur because of rape, incest, deformity, and threat to mother’s life</a:t>
            </a:r>
          </a:p>
          <a:p>
            <a:pPr marL="406400" indent="-406400"/>
            <a:r>
              <a:rPr lang="en-US" altLang="en-US" sz="3600" dirty="0"/>
              <a:t>Judges declare death penalty for </a:t>
            </a:r>
            <a:r>
              <a:rPr lang="en-US" altLang="en-US" sz="3600" dirty="0" smtClean="0"/>
              <a:t>rapists, ‘cruel </a:t>
            </a:r>
            <a:r>
              <a:rPr lang="en-US" altLang="en-US" sz="3600" dirty="0"/>
              <a:t>and inhumane</a:t>
            </a:r>
            <a:r>
              <a:rPr lang="en-US" altLang="en-US" sz="3600" dirty="0" smtClean="0"/>
              <a:t>,’ </a:t>
            </a:r>
            <a:r>
              <a:rPr lang="en-US" altLang="en-US" sz="3600" dirty="0"/>
              <a:t>but authorize </a:t>
            </a:r>
            <a:r>
              <a:rPr lang="en-US" altLang="en-US" sz="3600" dirty="0" smtClean="0"/>
              <a:t>death penalty for innocent baby in womb</a:t>
            </a:r>
            <a:endParaRPr lang="en-US" sz="3600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defRPr/>
            </a:pPr>
            <a:endParaRPr lang="en-US" b="1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4780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“What about birth control?”</a:t>
            </a:r>
            <a:b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1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/>
          </a:bodyPr>
          <a:lstStyle/>
          <a:p>
            <a:pPr marL="347663" indent="-347663">
              <a:spcAft>
                <a:spcPts val="400"/>
              </a:spcAft>
            </a:pPr>
            <a:r>
              <a:rPr lang="en-US" sz="3700" dirty="0" smtClean="0"/>
              <a:t>If </a:t>
            </a:r>
            <a:r>
              <a:rPr lang="en-US" altLang="en-US" sz="3700" dirty="0"/>
              <a:t>it </a:t>
            </a:r>
            <a:r>
              <a:rPr lang="en-US" altLang="en-US" sz="3700" dirty="0" smtClean="0"/>
              <a:t>prevents conception, </a:t>
            </a:r>
            <a:r>
              <a:rPr lang="en-US" altLang="en-US" sz="3700" dirty="0"/>
              <a:t>not </a:t>
            </a:r>
            <a:r>
              <a:rPr lang="en-US" altLang="en-US" sz="3700" dirty="0" smtClean="0"/>
              <a:t>abortion  </a:t>
            </a:r>
            <a:endParaRPr lang="en-US" altLang="en-US" sz="3700" dirty="0"/>
          </a:p>
          <a:p>
            <a:pPr marL="347663" indent="-347663"/>
            <a:r>
              <a:rPr lang="en-US" altLang="en-US" sz="3700" dirty="0"/>
              <a:t>If it causes early miscarriage, it </a:t>
            </a:r>
            <a:r>
              <a:rPr lang="en-US" altLang="en-US" sz="3700" i="1" dirty="0"/>
              <a:t>is</a:t>
            </a:r>
            <a:r>
              <a:rPr lang="en-US" altLang="en-US" sz="3700" dirty="0"/>
              <a:t> </a:t>
            </a:r>
            <a:r>
              <a:rPr lang="en-US" altLang="en-US" sz="3700" dirty="0" smtClean="0"/>
              <a:t>abortion</a:t>
            </a:r>
            <a:endParaRPr lang="en-US" altLang="en-US" sz="3700" dirty="0"/>
          </a:p>
          <a:p>
            <a:pPr eaLnBrk="1" hangingPunct="1">
              <a:spcAft>
                <a:spcPts val="600"/>
              </a:spcAft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08930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sz="3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“It’s the woman’s body…”</a:t>
            </a:r>
            <a:b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1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94972"/>
            <a:ext cx="8686800" cy="5105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800" dirty="0" smtClean="0"/>
              <a:t>If baby </a:t>
            </a:r>
            <a:r>
              <a:rPr lang="en-US" altLang="en-US" sz="3800" dirty="0"/>
              <a:t>is an </a:t>
            </a:r>
            <a:r>
              <a:rPr lang="en-US" altLang="en-US" sz="3800" dirty="0" smtClean="0"/>
              <a:t>appendage, why . . . </a:t>
            </a:r>
          </a:p>
          <a:p>
            <a:pPr marL="347663" indent="-347663">
              <a:spcAft>
                <a:spcPts val="600"/>
              </a:spcAft>
            </a:pPr>
            <a:r>
              <a:rPr lang="en-US" altLang="en-US" sz="3700" dirty="0" smtClean="0"/>
              <a:t>50</a:t>
            </a:r>
            <a:r>
              <a:rPr lang="en-US" altLang="en-US" sz="3700" dirty="0"/>
              <a:t>% males?   </a:t>
            </a:r>
          </a:p>
          <a:p>
            <a:pPr marL="347663" indent="-347663">
              <a:spcAft>
                <a:spcPts val="600"/>
              </a:spcAft>
            </a:pPr>
            <a:r>
              <a:rPr lang="en-US" altLang="en-US" sz="3700" dirty="0" smtClean="0"/>
              <a:t>many </a:t>
            </a:r>
            <a:r>
              <a:rPr lang="en-US" altLang="en-US" sz="3700" dirty="0"/>
              <a:t>have different blood types than </a:t>
            </a:r>
            <a:r>
              <a:rPr lang="en-US" altLang="en-US" sz="3700" dirty="0" smtClean="0"/>
              <a:t>moms?  </a:t>
            </a:r>
          </a:p>
          <a:p>
            <a:pPr marL="347663" indent="-347663">
              <a:spcAft>
                <a:spcPts val="600"/>
              </a:spcAft>
            </a:pPr>
            <a:r>
              <a:rPr lang="en-US" altLang="en-US" sz="3700" dirty="0" smtClean="0"/>
              <a:t>all have unique </a:t>
            </a:r>
            <a:r>
              <a:rPr lang="en-US" altLang="en-US" sz="3700" dirty="0"/>
              <a:t>genetic </a:t>
            </a:r>
            <a:r>
              <a:rPr lang="en-US" altLang="en-US" sz="3700" dirty="0" smtClean="0"/>
              <a:t>fingerprints? </a:t>
            </a:r>
          </a:p>
          <a:p>
            <a:pPr marL="347663" indent="-347663">
              <a:spcAft>
                <a:spcPts val="500"/>
              </a:spcAft>
            </a:pPr>
            <a:r>
              <a:rPr lang="en-US" altLang="en-US" sz="3700" dirty="0" smtClean="0"/>
              <a:t>are there two bodies?</a:t>
            </a:r>
            <a:endParaRPr lang="en-US" altLang="en-US" sz="3700" dirty="0"/>
          </a:p>
          <a:p>
            <a:pPr marL="0" lvl="1" indent="0" algn="ctr">
              <a:buNone/>
            </a:pPr>
            <a:r>
              <a:rPr lang="en-US" altLang="en-US" sz="37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Susan Smith murdered </a:t>
            </a:r>
            <a:r>
              <a:rPr lang="en-US" altLang="en-US" sz="37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 children</a:t>
            </a:r>
          </a:p>
          <a:p>
            <a:pPr marL="905447" lvl="2" indent="-347663">
              <a:spcAft>
                <a:spcPts val="600"/>
              </a:spcAft>
            </a:pPr>
            <a:r>
              <a:rPr lang="en-US" altLang="en-US" sz="3700" dirty="0" smtClean="0"/>
              <a:t>“</a:t>
            </a:r>
            <a:r>
              <a:rPr lang="en-US" altLang="en-US" sz="3700" dirty="0"/>
              <a:t>I’m personally </a:t>
            </a:r>
            <a:r>
              <a:rPr lang="en-US" altLang="en-US" sz="3700" dirty="0" smtClean="0"/>
              <a:t>against </a:t>
            </a:r>
            <a:r>
              <a:rPr lang="en-US" altLang="en-US" sz="3700" dirty="0"/>
              <a:t>these </a:t>
            </a:r>
            <a:r>
              <a:rPr lang="en-US" altLang="en-US" sz="3700" dirty="0" smtClean="0"/>
              <a:t>murders,</a:t>
            </a:r>
            <a:br>
              <a:rPr lang="en-US" altLang="en-US" sz="3700" dirty="0" smtClean="0"/>
            </a:br>
            <a:r>
              <a:rPr lang="en-US" altLang="en-US" sz="3700" dirty="0" smtClean="0"/>
              <a:t>but </a:t>
            </a:r>
            <a:r>
              <a:rPr lang="en-US" altLang="en-US" sz="3700" dirty="0"/>
              <a:t>it’s her right to choose</a:t>
            </a:r>
            <a:r>
              <a:rPr lang="en-US" altLang="en-US" sz="3700" dirty="0" smtClean="0"/>
              <a:t>”?</a:t>
            </a:r>
          </a:p>
          <a:p>
            <a:pPr marL="905447" lvl="2" indent="-347663"/>
            <a:r>
              <a:rPr lang="en-US" altLang="en-US" sz="3700" dirty="0" smtClean="0"/>
              <a:t>Faulty premise:  </a:t>
            </a:r>
            <a:r>
              <a:rPr lang="en-US" altLang="en-US" sz="3700" dirty="0"/>
              <a:t>1 Co.6:19-20</a:t>
            </a:r>
          </a:p>
          <a:p>
            <a:pPr marL="347663" indent="-347663">
              <a:spcAft>
                <a:spcPts val="400"/>
              </a:spcAft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614597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1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“You can’t legislate morality”</a:t>
            </a:r>
            <a:br>
              <a:rPr lang="en-US" sz="41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1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laws regulate morality</a:t>
            </a:r>
          </a:p>
          <a:p>
            <a:pPr marL="682625" lvl="1" indent="-334963"/>
            <a:r>
              <a:rPr lang="en-US" altLang="en-US" sz="3700" dirty="0"/>
              <a:t>Freedom of speech; assault; murder… </a:t>
            </a:r>
          </a:p>
          <a:p>
            <a:pPr marL="682625" lvl="1" indent="-334963"/>
            <a:r>
              <a:rPr lang="en-US" altLang="en-US" sz="3700" dirty="0"/>
              <a:t>Should there be a law against shooting abortion doctors?   </a:t>
            </a:r>
          </a:p>
          <a:p>
            <a:pPr marL="682625" lvl="1" indent="-334963"/>
            <a:r>
              <a:rPr lang="en-US" altLang="en-US" sz="3700" dirty="0"/>
              <a:t>How should Congress spend its time?</a:t>
            </a:r>
          </a:p>
          <a:p>
            <a:pPr marL="347663" indent="-347663"/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81036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 we do? </a:t>
            </a:r>
            <a:br>
              <a:rPr lang="en-US" sz="3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4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>
            <a:normAutofit/>
          </a:bodyPr>
          <a:lstStyle/>
          <a:p>
            <a:pPr marL="347663" indent="-347663">
              <a:spcAft>
                <a:spcPts val="900"/>
              </a:spcAft>
            </a:pPr>
            <a:r>
              <a:rPr lang="en-US" sz="37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sound, Scriptural responses</a:t>
            </a:r>
          </a:p>
          <a:p>
            <a:pPr marL="347663" indent="-347663">
              <a:spcAft>
                <a:spcPts val="900"/>
              </a:spcAft>
            </a:pPr>
            <a:r>
              <a:rPr lang="en-US" sz="37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Teach.   </a:t>
            </a:r>
            <a:r>
              <a:rPr lang="en-US" sz="3700" dirty="0" smtClean="0"/>
              <a:t>Is.58:1</a:t>
            </a:r>
          </a:p>
          <a:p>
            <a:pPr marL="347663" indent="-347663">
              <a:spcAft>
                <a:spcPts val="600"/>
              </a:spcAft>
            </a:pPr>
            <a:r>
              <a:rPr lang="en-US" sz="37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Pray.</a:t>
            </a:r>
            <a:r>
              <a:rPr lang="en-U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700" dirty="0" smtClean="0"/>
              <a:t>1 Tim.2:1-2</a:t>
            </a:r>
          </a:p>
          <a:p>
            <a:pPr marL="347663" indent="-347663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09874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A comparison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362200"/>
          </a:xfrm>
          <a:solidFill>
            <a:schemeClr val="tx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Total U.S. war deaths:  </a:t>
            </a:r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1,309,000</a:t>
            </a:r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362200"/>
          </a:xfrm>
          <a:solidFill>
            <a:schemeClr val="tx1"/>
          </a:solidFill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Abortions since 1973:</a:t>
            </a:r>
            <a:br>
              <a:rPr lang="en-US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57,559,615 +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82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94658" y="838200"/>
            <a:ext cx="7543800" cy="1066800"/>
          </a:xfrm>
          <a:prstGeom prst="bevel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4000" b="1" dirty="0" smtClean="0">
                <a:solidFill>
                  <a:schemeClr val="bg1"/>
                </a:solidFill>
              </a:rPr>
              <a:t>. </a:t>
            </a:r>
            <a:r>
              <a:rPr lang="en-US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Biblical Facts Of Life</a:t>
            </a:r>
            <a:endParaRPr lang="en-US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5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Life is sacred; gift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Gn.1:26</a:t>
            </a:r>
            <a:r>
              <a:rPr lang="en-US" altLang="en-US" sz="3600" dirty="0"/>
              <a:t>; 9:6 </a:t>
            </a:r>
          </a:p>
          <a:p>
            <a:pPr lvl="1"/>
            <a:r>
              <a:rPr lang="en-US" altLang="en-US" sz="3600" dirty="0"/>
              <a:t>Death penalty for </a:t>
            </a:r>
            <a:r>
              <a:rPr lang="en-US" altLang="en-US" sz="3600" dirty="0" smtClean="0"/>
              <a:t>murder: life is sacred   </a:t>
            </a:r>
            <a:endParaRPr lang="en-US" altLang="en-US" sz="3600" dirty="0"/>
          </a:p>
          <a:p>
            <a:pPr lvl="1"/>
            <a:r>
              <a:rPr lang="en-US" altLang="en-US" sz="3600" dirty="0"/>
              <a:t>Man is </a:t>
            </a:r>
            <a:r>
              <a:rPr lang="en-US" altLang="en-US" sz="3600" dirty="0" smtClean="0"/>
              <a:t>not an animal</a:t>
            </a:r>
          </a:p>
          <a:p>
            <a:pPr lvl="1"/>
            <a:r>
              <a:rPr lang="en-US" altLang="en-US" sz="3600" dirty="0" smtClean="0"/>
              <a:t>Life is a gift of God – </a:t>
            </a:r>
            <a:endParaRPr lang="en-US" altLang="en-US" sz="3600" dirty="0"/>
          </a:p>
          <a:p>
            <a:pPr>
              <a:lnSpc>
                <a:spcPct val="90000"/>
              </a:lnSpc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191000"/>
            <a:ext cx="6979920" cy="2209800"/>
          </a:xfrm>
          <a:prstGeom prst="rect">
            <a:avLst/>
          </a:prstGeom>
          <a:solidFill>
            <a:srgbClr val="000066"/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“…nor </a:t>
            </a:r>
            <a:r>
              <a:rPr lang="en-US" sz="3200" dirty="0"/>
              <a:t>is he served by human hands, as though he needed anything, since he himself gives to all mankind life </a:t>
            </a:r>
            <a:r>
              <a:rPr lang="en-US" sz="3200" dirty="0" smtClean="0"/>
              <a:t>and </a:t>
            </a:r>
            <a:r>
              <a:rPr lang="en-US" sz="3200" dirty="0"/>
              <a:t>breath </a:t>
            </a:r>
            <a:r>
              <a:rPr lang="en-US" sz="3200" dirty="0" smtClean="0"/>
              <a:t>and everything” </a:t>
            </a:r>
            <a:r>
              <a:rPr lang="en-US" sz="2400" dirty="0" smtClean="0"/>
              <a:t>– Acts 17:25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103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Some philosophy!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181600"/>
          </a:xfrm>
        </p:spPr>
        <p:txBody>
          <a:bodyPr>
            <a:normAutofit/>
          </a:bodyPr>
          <a:lstStyle/>
          <a:p>
            <a:pPr marL="118872" indent="0">
              <a:lnSpc>
                <a:spcPct val="90000"/>
              </a:lnSpc>
              <a:buNone/>
            </a:pP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philosophy of reason will define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being as life which demonstrates self-awareness, volition, and rationality.   Thus it should be recognized that not all men are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. . .  It 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seem to be more inhumane to kill an adult 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chimp-</a:t>
            </a:r>
            <a:r>
              <a:rPr lang="en-US" altLang="en-US" sz="3600" dirty="0" err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anzee</a:t>
            </a:r>
            <a:r>
              <a:rPr lang="en-US" alt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a newborn baby, since the chimpanzee has greater mental awareness” </a:t>
            </a:r>
          </a:p>
          <a:p>
            <a:pPr marL="118872" indent="0">
              <a:lnSpc>
                <a:spcPct val="90000"/>
              </a:lnSpc>
              <a:buNone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15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Bible does not distinguish between</a:t>
            </a:r>
            <a:br>
              <a:rPr lang="en-US" dirty="0" smtClean="0"/>
            </a:br>
            <a:r>
              <a:rPr lang="en-US" dirty="0" smtClean="0"/>
              <a:t>babe in womb and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347663" indent="-347663">
              <a:spcAft>
                <a:spcPts val="300"/>
              </a:spcAft>
            </a:pPr>
            <a:r>
              <a:rPr lang="en-US" altLang="en-US" sz="3600" dirty="0" smtClean="0"/>
              <a:t>2 </a:t>
            </a:r>
            <a:r>
              <a:rPr lang="en-US" altLang="en-US" sz="3600" dirty="0"/>
              <a:t>K.19:3, </a:t>
            </a:r>
            <a:r>
              <a:rPr lang="en-US" altLang="en-US" sz="3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</a:t>
            </a:r>
            <a:r>
              <a:rPr lang="en-US" altLang="en-US" sz="3600" dirty="0"/>
              <a:t> come to the birth…</a:t>
            </a:r>
          </a:p>
          <a:p>
            <a:pPr marL="347663" indent="-347663">
              <a:spcAft>
                <a:spcPts val="300"/>
              </a:spcAft>
            </a:pPr>
            <a:r>
              <a:rPr lang="en-US" altLang="en-US" sz="3600" dirty="0"/>
              <a:t>Job 3:11, 16 (miscarriage: an </a:t>
            </a:r>
            <a:r>
              <a:rPr lang="en-US" altLang="en-US" sz="3600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infant</a:t>
            </a:r>
            <a:r>
              <a:rPr lang="en-US" altLang="en-US" sz="3600" dirty="0"/>
              <a:t> that never saw light)</a:t>
            </a:r>
          </a:p>
          <a:p>
            <a:pPr marL="347663" indent="-347663"/>
            <a:r>
              <a:rPr lang="en-US" altLang="en-US" sz="3600" dirty="0"/>
              <a:t>Ps.139:13-16, formation in womb is an activity of God  </a:t>
            </a:r>
          </a:p>
          <a:p>
            <a:pPr marL="612839" lvl="2" indent="-347663"/>
            <a:r>
              <a:rPr lang="en-US" altLang="en-US" sz="3600" dirty="0"/>
              <a:t>Continuity of </a:t>
            </a:r>
            <a:r>
              <a:rPr lang="en-US" altLang="en-US" sz="3600" dirty="0" smtClean="0"/>
              <a:t>life: conception </a:t>
            </a:r>
            <a:r>
              <a:rPr lang="en-US" altLang="en-US" sz="3600" dirty="0"/>
              <a:t>to </a:t>
            </a:r>
            <a:r>
              <a:rPr lang="en-US" altLang="en-US" sz="3600" dirty="0" smtClean="0"/>
              <a:t>birth </a:t>
            </a:r>
            <a:endParaRPr lang="en-US" altLang="en-US" sz="3600" dirty="0"/>
          </a:p>
          <a:p>
            <a:pPr marL="612839" lvl="2" indent="-347663"/>
            <a:r>
              <a:rPr lang="en-US" altLang="en-US" sz="3600" dirty="0"/>
              <a:t>Not a “blob of protoplasm” </a:t>
            </a:r>
          </a:p>
          <a:p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779920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Baby in the womb </a:t>
            </a:r>
            <a:r>
              <a:rPr lang="en-US" sz="3200" dirty="0" smtClean="0">
                <a:solidFill>
                  <a:schemeClr val="bg1"/>
                </a:solidFill>
              </a:rPr>
              <a:t>(1/2)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347663" indent="-347663">
              <a:lnSpc>
                <a:spcPct val="90000"/>
              </a:lnSpc>
              <a:spcAft>
                <a:spcPts val="900"/>
              </a:spcAft>
            </a:pPr>
            <a:r>
              <a:rPr lang="en-US" altLang="en-US" sz="3600" dirty="0" smtClean="0"/>
              <a:t>Heart </a:t>
            </a:r>
            <a:r>
              <a:rPr lang="en-US" altLang="en-US" sz="3600" dirty="0"/>
              <a:t>(muscle pulsations</a:t>
            </a:r>
            <a:r>
              <a:rPr lang="en-US" altLang="en-US" sz="3600" dirty="0" smtClean="0"/>
              <a:t>): 22 days </a:t>
            </a:r>
            <a:r>
              <a:rPr lang="en-US" altLang="en-US" sz="3600" dirty="0"/>
              <a:t>after conception; pumps baby’s own </a:t>
            </a:r>
            <a:r>
              <a:rPr lang="en-US" altLang="en-US" sz="3600" dirty="0" smtClean="0"/>
              <a:t>blood</a:t>
            </a:r>
            <a:endParaRPr lang="en-US" altLang="en-US" sz="3600" dirty="0"/>
          </a:p>
          <a:p>
            <a:pPr marL="347663" indent="-347663">
              <a:lnSpc>
                <a:spcPct val="90000"/>
              </a:lnSpc>
              <a:spcAft>
                <a:spcPts val="900"/>
              </a:spcAft>
            </a:pPr>
            <a:r>
              <a:rPr lang="en-US" altLang="en-US" sz="3600" dirty="0"/>
              <a:t>40 pairs of muscles are developed along the trunk at 4 weeks</a:t>
            </a:r>
          </a:p>
          <a:p>
            <a:pPr marL="347663" indent="-347663">
              <a:lnSpc>
                <a:spcPct val="90000"/>
              </a:lnSpc>
              <a:spcAft>
                <a:spcPts val="900"/>
              </a:spcAft>
            </a:pPr>
            <a:r>
              <a:rPr lang="en-US" altLang="en-US" sz="3600" dirty="0"/>
              <a:t>Skeleton is complete and reflexes are present at 6 weeks</a:t>
            </a:r>
          </a:p>
          <a:p>
            <a:pPr marL="347663" indent="-347663">
              <a:lnSpc>
                <a:spcPct val="90000"/>
              </a:lnSpc>
              <a:spcAft>
                <a:spcPts val="900"/>
              </a:spcAft>
            </a:pPr>
            <a:r>
              <a:rPr lang="en-US" altLang="en-US" sz="3600" dirty="0" smtClean="0"/>
              <a:t>Can </a:t>
            </a:r>
            <a:r>
              <a:rPr lang="en-US" altLang="en-US" sz="3600" dirty="0"/>
              <a:t>experience pain from </a:t>
            </a:r>
            <a:r>
              <a:rPr lang="en-US" altLang="en-US" sz="3600" dirty="0" smtClean="0"/>
              <a:t>6</a:t>
            </a:r>
            <a:r>
              <a:rPr lang="en-US" altLang="en-US" sz="3600" baseline="30000" dirty="0" smtClean="0"/>
              <a:t>th</a:t>
            </a:r>
            <a:r>
              <a:rPr lang="en-US" altLang="en-US" sz="3600" dirty="0" smtClean="0"/>
              <a:t> week</a:t>
            </a:r>
            <a:r>
              <a:rPr lang="en-US" altLang="en-US" sz="3600" dirty="0"/>
              <a:t>.  </a:t>
            </a:r>
            <a:endParaRPr lang="en-US" altLang="en-US" sz="3600" dirty="0" smtClean="0"/>
          </a:p>
          <a:p>
            <a:pPr marL="347663" indent="-347663">
              <a:lnSpc>
                <a:spcPct val="90000"/>
              </a:lnSpc>
            </a:pPr>
            <a:r>
              <a:rPr lang="en-US" altLang="en-US" sz="3600" dirty="0" smtClean="0"/>
              <a:t>Brain </a:t>
            </a:r>
            <a:r>
              <a:rPr lang="en-US" altLang="en-US" sz="3600" dirty="0"/>
              <a:t>waves </a:t>
            </a:r>
            <a:r>
              <a:rPr lang="en-US" altLang="en-US" sz="3600" dirty="0" smtClean="0"/>
              <a:t>detectable </a:t>
            </a:r>
            <a:r>
              <a:rPr lang="en-US" altLang="en-US" sz="3600" dirty="0"/>
              <a:t>at 43 days</a:t>
            </a:r>
          </a:p>
          <a:p>
            <a:pPr marL="347663" indent="-347663"/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116768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Baby in the womb </a:t>
            </a:r>
            <a:r>
              <a:rPr lang="en-US" sz="3200" dirty="0" smtClean="0">
                <a:solidFill>
                  <a:schemeClr val="bg1"/>
                </a:solidFill>
              </a:rPr>
              <a:t>(2/2)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lnSpcReduction="10000"/>
          </a:bodyPr>
          <a:lstStyle/>
          <a:p>
            <a:pPr marL="347663" indent="-347663">
              <a:spcAft>
                <a:spcPts val="600"/>
              </a:spcAft>
            </a:pPr>
            <a:r>
              <a:rPr lang="en-US" altLang="en-US" sz="3600" dirty="0" smtClean="0"/>
              <a:t>Palm </a:t>
            </a:r>
            <a:r>
              <a:rPr lang="en-US" altLang="en-US" sz="3600" dirty="0"/>
              <a:t>and fingerprints </a:t>
            </a:r>
            <a:r>
              <a:rPr lang="en-US" altLang="en-US" sz="3600" dirty="0" smtClean="0"/>
              <a:t>form </a:t>
            </a:r>
            <a:r>
              <a:rPr lang="en-US" altLang="en-US" sz="3600" dirty="0"/>
              <a:t>after 8 weeks</a:t>
            </a:r>
          </a:p>
          <a:p>
            <a:pPr marL="347663" indent="-347663">
              <a:spcAft>
                <a:spcPts val="600"/>
              </a:spcAft>
            </a:pPr>
            <a:r>
              <a:rPr lang="en-US" altLang="en-US" sz="3600" dirty="0"/>
              <a:t>Squints, swallows, retracts </a:t>
            </a:r>
            <a:r>
              <a:rPr lang="en-US" altLang="en-US" sz="3600" dirty="0" smtClean="0"/>
              <a:t>tongue </a:t>
            </a:r>
            <a:r>
              <a:rPr lang="en-US" altLang="en-US" sz="3600" dirty="0"/>
              <a:t>at </a:t>
            </a:r>
            <a:r>
              <a:rPr lang="en-US" altLang="en-US" sz="3600" dirty="0" smtClean="0"/>
              <a:t>9</a:t>
            </a:r>
            <a:r>
              <a:rPr lang="en-US" altLang="en-US" sz="3600" baseline="30000" dirty="0" smtClean="0"/>
              <a:t>th</a:t>
            </a:r>
            <a:r>
              <a:rPr lang="en-US" altLang="en-US" sz="3600" dirty="0" smtClean="0"/>
              <a:t> and 10</a:t>
            </a:r>
            <a:r>
              <a:rPr lang="en-US" altLang="en-US" sz="3600" baseline="30000" dirty="0" smtClean="0"/>
              <a:t>th</a:t>
            </a:r>
            <a:r>
              <a:rPr lang="en-US" altLang="en-US" sz="3600" dirty="0" smtClean="0"/>
              <a:t> week</a:t>
            </a:r>
            <a:endParaRPr lang="en-US" altLang="en-US" sz="3600" dirty="0"/>
          </a:p>
          <a:p>
            <a:pPr marL="347663" indent="-347663">
              <a:spcAft>
                <a:spcPts val="600"/>
              </a:spcAft>
            </a:pPr>
            <a:r>
              <a:rPr lang="en-US" altLang="en-US" sz="3600" dirty="0"/>
              <a:t>Arms </a:t>
            </a:r>
            <a:r>
              <a:rPr lang="en-US" altLang="en-US" sz="3600" dirty="0" smtClean="0"/>
              <a:t>/ </a:t>
            </a:r>
            <a:r>
              <a:rPr lang="en-US" altLang="en-US" sz="3600" dirty="0"/>
              <a:t>legs move, sucks thumb, inhales and exhales amniotic fluid at </a:t>
            </a:r>
            <a:r>
              <a:rPr lang="en-US" altLang="en-US" sz="3600" dirty="0" smtClean="0"/>
              <a:t>11</a:t>
            </a:r>
            <a:r>
              <a:rPr lang="en-US" altLang="en-US" sz="3600" baseline="30000" dirty="0" smtClean="0"/>
              <a:t>th</a:t>
            </a:r>
            <a:r>
              <a:rPr lang="en-US" altLang="en-US" sz="3600" dirty="0" smtClean="0"/>
              <a:t> and 12</a:t>
            </a:r>
            <a:r>
              <a:rPr lang="en-US" altLang="en-US" sz="3600" baseline="30000" dirty="0" smtClean="0"/>
              <a:t>th</a:t>
            </a:r>
            <a:r>
              <a:rPr lang="en-US" altLang="en-US" sz="3600" dirty="0" smtClean="0"/>
              <a:t>  </a:t>
            </a:r>
            <a:r>
              <a:rPr lang="en-US" altLang="en-US" sz="3600" dirty="0"/>
              <a:t>week</a:t>
            </a:r>
          </a:p>
          <a:p>
            <a:pPr marL="347663" indent="-347663"/>
            <a:r>
              <a:rPr lang="en-US" altLang="en-US" sz="3600" dirty="0"/>
              <a:t>All organ systems </a:t>
            </a:r>
            <a:r>
              <a:rPr lang="en-US" altLang="en-US" sz="3600" dirty="0" smtClean="0"/>
              <a:t>present </a:t>
            </a:r>
            <a:r>
              <a:rPr lang="en-US" altLang="en-US" sz="3600" dirty="0"/>
              <a:t>and functioning – </a:t>
            </a:r>
            <a:r>
              <a:rPr lang="en-US" altLang="en-US" sz="3600" dirty="0" smtClean="0"/>
              <a:t>sleeps</a:t>
            </a:r>
            <a:r>
              <a:rPr lang="en-US" altLang="en-US" sz="3600" dirty="0"/>
              <a:t>, wakes, tastes, hears after 12 </a:t>
            </a:r>
            <a:r>
              <a:rPr lang="en-US" altLang="en-US" sz="3600" dirty="0" smtClean="0"/>
              <a:t>weeks</a:t>
            </a:r>
          </a:p>
          <a:p>
            <a:pPr marL="347663" indent="-347663"/>
            <a:r>
              <a:rPr lang="en-US" altLang="en-US" sz="3600" dirty="0" smtClean="0"/>
              <a:t>Recognizes mom’s voice: week 20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86189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1783</TotalTime>
  <Words>1249</Words>
  <Application>Microsoft Office PowerPoint</Application>
  <PresentationFormat>On-screen Show (4:3)</PresentationFormat>
  <Paragraphs>123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Module</vt:lpstr>
      <vt:lpstr>Default Design</vt:lpstr>
      <vt:lpstr>Abortion</vt:lpstr>
      <vt:lpstr>How did we get to this point?</vt:lpstr>
      <vt:lpstr>A comparison</vt:lpstr>
      <vt:lpstr>Slide 4</vt:lpstr>
      <vt:lpstr>Life is sacred; gift of God</vt:lpstr>
      <vt:lpstr>Some philosophy!</vt:lpstr>
      <vt:lpstr>Bible does not distinguish between babe in womb and out</vt:lpstr>
      <vt:lpstr>Baby in the womb (1/2)</vt:lpstr>
      <vt:lpstr>Baby in the womb (2/2)</vt:lpstr>
      <vt:lpstr>“You do not know…” – Eccl.11:5</vt:lpstr>
      <vt:lpstr>“You do not know…” – Eccl.11:5 “God knows…” – Jer.1:5</vt:lpstr>
      <vt:lpstr>Luke 1-2</vt:lpstr>
      <vt:lpstr>Mt.7:12, the basic principle </vt:lpstr>
      <vt:lpstr>Ro.1:31, without natural affection</vt:lpstr>
      <vt:lpstr>James 2:26 – body, spirit, death, life</vt:lpstr>
      <vt:lpstr>Slide 16</vt:lpstr>
      <vt:lpstr> 1. Gn.2:7 </vt:lpstr>
      <vt:lpstr> 2. Ex.21:22-25 (1/3) </vt:lpstr>
      <vt:lpstr> 2. Ex.21:22-25 (2/3) </vt:lpstr>
      <vt:lpstr> 2. Ex.21:22-25 (3/3) </vt:lpstr>
      <vt:lpstr> 3. What if mother’s life in danger? </vt:lpstr>
      <vt:lpstr> 4. What about rape / incest? </vt:lpstr>
      <vt:lpstr> 5. “What about birth control?” </vt:lpstr>
      <vt:lpstr> 6. “It’s the woman’s body…” </vt:lpstr>
      <vt:lpstr> 7. “You can’t legislate morality” </vt:lpstr>
      <vt:lpstr> What can we do?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Johnson</cp:lastModifiedBy>
  <cp:revision>129</cp:revision>
  <dcterms:created xsi:type="dcterms:W3CDTF">2008-01-16T19:15:47Z</dcterms:created>
  <dcterms:modified xsi:type="dcterms:W3CDTF">2015-09-22T02:21:44Z</dcterms:modified>
</cp:coreProperties>
</file>