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4" r:id="rId2"/>
    <p:sldId id="258" r:id="rId3"/>
    <p:sldId id="268" r:id="rId4"/>
    <p:sldId id="283" r:id="rId5"/>
    <p:sldId id="261" r:id="rId6"/>
    <p:sldId id="262" r:id="rId7"/>
    <p:sldId id="263" r:id="rId8"/>
    <p:sldId id="269" r:id="rId9"/>
    <p:sldId id="265" r:id="rId10"/>
    <p:sldId id="287" r:id="rId11"/>
    <p:sldId id="271" r:id="rId12"/>
    <p:sldId id="274" r:id="rId13"/>
    <p:sldId id="293" r:id="rId14"/>
    <p:sldId id="273" r:id="rId15"/>
    <p:sldId id="280" r:id="rId16"/>
    <p:sldId id="281" r:id="rId17"/>
    <p:sldId id="288" r:id="rId18"/>
    <p:sldId id="277" r:id="rId19"/>
    <p:sldId id="276" r:id="rId20"/>
    <p:sldId id="284" r:id="rId21"/>
    <p:sldId id="285" r:id="rId22"/>
    <p:sldId id="286"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800000"/>
    <a:srgbClr val="000066"/>
    <a:srgbClr val="FFFF00"/>
    <a:srgbClr val="660033"/>
    <a:srgbClr val="808080"/>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Objects="1" showGuides="1">
      <p:cViewPr>
        <p:scale>
          <a:sx n="60" d="100"/>
          <a:sy n="60" d="100"/>
        </p:scale>
        <p:origin x="-1212" y="-9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grpSp>
      </p:grpSp>
      <p:sp>
        <p:nvSpPr>
          <p:cNvPr id="8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8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178964EE-21DA-4184-B782-5912A4C0C96A}" type="slidenum">
              <a:rPr lang="en-US"/>
              <a:pPr>
                <a:defRPr/>
              </a:pPr>
              <a:t>‹#›</a:t>
            </a:fld>
            <a:endParaRPr lang="en-US"/>
          </a:p>
        </p:txBody>
      </p:sp>
    </p:spTree>
    <p:extLst>
      <p:ext uri="{BB962C8B-B14F-4D97-AF65-F5344CB8AC3E}">
        <p14:creationId xmlns="" xmlns:p14="http://schemas.microsoft.com/office/powerpoint/2010/main" val="3652293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1C4785F-21E5-4118-81E3-C120A0073AF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120063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6776E9D-49B8-4DD4-BB9D-75FC792251B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1356045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pPr lvl="0"/>
            <a:endParaRPr 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175E738-2B27-4B1E-8676-139394E81D06}"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1340662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CF05408-39C7-45F7-8191-AD8489887C1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274504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E1B881F-3AA3-46A1-8BDF-4B14EC3CB41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358105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700E74E-F71A-4510-B643-E83AF159F2F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309788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B9032ED7-BFF7-4522-8AAD-416D0A792F51}"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35153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8EC27A81-7CCE-42A5-B3C9-CEAB1A2F63ED}"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240712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F02BAF8E-C441-408D-8E34-E3753A556AE4}"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375248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57F5907-60C1-440A-BFB8-BFF0D3F3546E}"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125176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F5F85FF-B7F0-4494-8F61-4AD078D2C93C}"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 xmlns:p14="http://schemas.microsoft.com/office/powerpoint/2010/main" val="413949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717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960A252E-BAA6-48B1-B5FE-BD5F83390C11}"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8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dirty="0" smtClean="0"/>
              <a:t>Only One Church: How To Identify It?</a:t>
            </a:r>
            <a:endParaRPr lang="en-US" sz="4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4086798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229600" cy="609600"/>
          </a:xfrm>
        </p:spPr>
        <p:txBody>
          <a:bodyPr/>
          <a:lstStyle/>
          <a:p>
            <a:pPr algn="ctr" eaLnBrk="1" hangingPunct="1"/>
            <a:r>
              <a:rPr lang="en-US" altLang="en-US" sz="3700" b="1" dirty="0" smtClean="0"/>
              <a:t>Lord’s church at Jerusalem</a:t>
            </a:r>
          </a:p>
        </p:txBody>
      </p:sp>
      <p:sp>
        <p:nvSpPr>
          <p:cNvPr id="12291" name="Rectangle 3"/>
          <p:cNvSpPr>
            <a:spLocks noGrp="1" noChangeArrowheads="1"/>
          </p:cNvSpPr>
          <p:nvPr>
            <p:ph type="body" idx="1"/>
          </p:nvPr>
        </p:nvSpPr>
        <p:spPr>
          <a:xfrm>
            <a:off x="457200" y="1295400"/>
            <a:ext cx="8229600" cy="4953000"/>
          </a:xfrm>
        </p:spPr>
        <p:txBody>
          <a:bodyPr/>
          <a:lstStyle/>
          <a:p>
            <a:pPr eaLnBrk="1" hangingPunct="1">
              <a:buFont typeface="Wingdings" pitchFamily="2" charset="2"/>
              <a:buNone/>
            </a:pPr>
            <a:endParaRPr lang="en-US" altLang="en-US" dirty="0" smtClean="0"/>
          </a:p>
        </p:txBody>
      </p:sp>
      <p:sp>
        <p:nvSpPr>
          <p:cNvPr id="41988" name="Oval 4"/>
          <p:cNvSpPr>
            <a:spLocks noChangeArrowheads="1"/>
          </p:cNvSpPr>
          <p:nvPr/>
        </p:nvSpPr>
        <p:spPr bwMode="auto">
          <a:xfrm>
            <a:off x="3124200" y="2514600"/>
            <a:ext cx="2819400" cy="2362200"/>
          </a:xfrm>
          <a:prstGeom prst="ellipse">
            <a:avLst/>
          </a:prstGeom>
          <a:solidFill>
            <a:srgbClr val="660033"/>
          </a:solidFill>
          <a:ln w="9525">
            <a:solidFill>
              <a:srgbClr val="660033"/>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100" b="1">
                <a:solidFill>
                  <a:schemeClr val="bg1"/>
                </a:solidFill>
              </a:rPr>
              <a:t>Church</a:t>
            </a:r>
            <a:br>
              <a:rPr lang="en-US" altLang="en-US" sz="3100" b="1">
                <a:solidFill>
                  <a:schemeClr val="bg1"/>
                </a:solidFill>
              </a:rPr>
            </a:br>
            <a:r>
              <a:rPr lang="en-US" altLang="en-US" sz="3100" b="1">
                <a:solidFill>
                  <a:schemeClr val="bg1"/>
                </a:solidFill>
              </a:rPr>
              <a:t>in</a:t>
            </a:r>
            <a:br>
              <a:rPr lang="en-US" altLang="en-US" sz="3100" b="1">
                <a:solidFill>
                  <a:schemeClr val="bg1"/>
                </a:solidFill>
              </a:rPr>
            </a:br>
            <a:r>
              <a:rPr lang="en-US" altLang="en-US" sz="3100" b="1">
                <a:solidFill>
                  <a:schemeClr val="bg1"/>
                </a:solidFill>
              </a:rPr>
              <a:t>Jerusalem</a:t>
            </a:r>
          </a:p>
        </p:txBody>
      </p:sp>
      <p:sp>
        <p:nvSpPr>
          <p:cNvPr id="41989" name="Rectangle 5"/>
          <p:cNvSpPr>
            <a:spLocks noChangeArrowheads="1"/>
          </p:cNvSpPr>
          <p:nvPr/>
        </p:nvSpPr>
        <p:spPr bwMode="auto">
          <a:xfrm>
            <a:off x="457200" y="4800600"/>
            <a:ext cx="2362200" cy="1447800"/>
          </a:xfrm>
          <a:prstGeom prst="rect">
            <a:avLst/>
          </a:prstGeom>
          <a:solidFill>
            <a:schemeClr val="tx1"/>
          </a:solidFill>
          <a:ln w="9525">
            <a:solidFill>
              <a:srgbClr val="FFFF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800" b="1">
                <a:solidFill>
                  <a:srgbClr val="FFFF00"/>
                </a:solidFill>
              </a:rPr>
              <a:t>Presbyterian</a:t>
            </a:r>
            <a:br>
              <a:rPr lang="en-US" altLang="en-US" sz="2800" b="1">
                <a:solidFill>
                  <a:srgbClr val="FFFF00"/>
                </a:solidFill>
              </a:rPr>
            </a:br>
            <a:r>
              <a:rPr lang="en-US" altLang="en-US" sz="2800" b="1">
                <a:solidFill>
                  <a:srgbClr val="FFFF00"/>
                </a:solidFill>
              </a:rPr>
              <a:t>Church</a:t>
            </a:r>
          </a:p>
        </p:txBody>
      </p:sp>
      <p:sp>
        <p:nvSpPr>
          <p:cNvPr id="41990" name="Rectangle 6"/>
          <p:cNvSpPr>
            <a:spLocks noChangeArrowheads="1"/>
          </p:cNvSpPr>
          <p:nvPr/>
        </p:nvSpPr>
        <p:spPr bwMode="auto">
          <a:xfrm>
            <a:off x="457200" y="1295400"/>
            <a:ext cx="2362200" cy="1447800"/>
          </a:xfrm>
          <a:prstGeom prst="rect">
            <a:avLst/>
          </a:prstGeom>
          <a:solidFill>
            <a:schemeClr val="tx1"/>
          </a:solidFill>
          <a:ln w="9525">
            <a:solidFill>
              <a:srgbClr val="FFFF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800" b="1">
                <a:solidFill>
                  <a:srgbClr val="FFFF00"/>
                </a:solidFill>
              </a:rPr>
              <a:t>R. Catholic</a:t>
            </a:r>
            <a:br>
              <a:rPr lang="en-US" altLang="en-US" sz="2800" b="1">
                <a:solidFill>
                  <a:srgbClr val="FFFF00"/>
                </a:solidFill>
              </a:rPr>
            </a:br>
            <a:r>
              <a:rPr lang="en-US" altLang="en-US" sz="2800" b="1">
                <a:solidFill>
                  <a:srgbClr val="FFFF00"/>
                </a:solidFill>
              </a:rPr>
              <a:t>Church</a:t>
            </a:r>
          </a:p>
        </p:txBody>
      </p:sp>
      <p:sp>
        <p:nvSpPr>
          <p:cNvPr id="41991" name="Rectangle 7"/>
          <p:cNvSpPr>
            <a:spLocks noChangeArrowheads="1"/>
          </p:cNvSpPr>
          <p:nvPr/>
        </p:nvSpPr>
        <p:spPr bwMode="auto">
          <a:xfrm>
            <a:off x="6324600" y="1295400"/>
            <a:ext cx="2362200" cy="1447800"/>
          </a:xfrm>
          <a:prstGeom prst="rect">
            <a:avLst/>
          </a:prstGeom>
          <a:solidFill>
            <a:schemeClr val="tx1"/>
          </a:solidFill>
          <a:ln w="9525">
            <a:solidFill>
              <a:srgbClr val="FFFF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800" b="1">
                <a:solidFill>
                  <a:srgbClr val="FFFF00"/>
                </a:solidFill>
              </a:rPr>
              <a:t>Methodist</a:t>
            </a:r>
            <a:br>
              <a:rPr lang="en-US" altLang="en-US" sz="2800" b="1">
                <a:solidFill>
                  <a:srgbClr val="FFFF00"/>
                </a:solidFill>
              </a:rPr>
            </a:br>
            <a:r>
              <a:rPr lang="en-US" altLang="en-US" sz="2800" b="1">
                <a:solidFill>
                  <a:srgbClr val="FFFF00"/>
                </a:solidFill>
              </a:rPr>
              <a:t>Church</a:t>
            </a:r>
          </a:p>
        </p:txBody>
      </p:sp>
      <p:sp>
        <p:nvSpPr>
          <p:cNvPr id="41992" name="Rectangle 8"/>
          <p:cNvSpPr>
            <a:spLocks noChangeArrowheads="1"/>
          </p:cNvSpPr>
          <p:nvPr/>
        </p:nvSpPr>
        <p:spPr bwMode="auto">
          <a:xfrm>
            <a:off x="6324600" y="4800600"/>
            <a:ext cx="2362200" cy="1447800"/>
          </a:xfrm>
          <a:prstGeom prst="rect">
            <a:avLst/>
          </a:prstGeom>
          <a:solidFill>
            <a:schemeClr val="tx1"/>
          </a:solidFill>
          <a:ln w="9525">
            <a:solidFill>
              <a:srgbClr val="FFFF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800" b="1">
                <a:solidFill>
                  <a:srgbClr val="FFFF00"/>
                </a:solidFill>
              </a:rPr>
              <a:t>Baptist</a:t>
            </a:r>
            <a:br>
              <a:rPr lang="en-US" altLang="en-US" sz="2800" b="1">
                <a:solidFill>
                  <a:srgbClr val="FFFF00"/>
                </a:solidFill>
              </a:rPr>
            </a:br>
            <a:r>
              <a:rPr lang="en-US" altLang="en-US" sz="2800" b="1">
                <a:solidFill>
                  <a:srgbClr val="FFFF00"/>
                </a:solidFill>
              </a:rPr>
              <a:t>Church</a:t>
            </a:r>
          </a:p>
        </p:txBody>
      </p:sp>
      <p:sp>
        <p:nvSpPr>
          <p:cNvPr id="41993" name="Line 9"/>
          <p:cNvSpPr>
            <a:spLocks noChangeShapeType="1"/>
          </p:cNvSpPr>
          <p:nvPr/>
        </p:nvSpPr>
        <p:spPr bwMode="auto">
          <a:xfrm flipH="1" flipV="1">
            <a:off x="2819400" y="2133600"/>
            <a:ext cx="914400" cy="838200"/>
          </a:xfrm>
          <a:prstGeom prst="line">
            <a:avLst/>
          </a:prstGeom>
          <a:noFill/>
          <a:ln w="76200">
            <a:solidFill>
              <a:srgbClr val="66003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4" name="Line 10"/>
          <p:cNvSpPr>
            <a:spLocks noChangeShapeType="1"/>
          </p:cNvSpPr>
          <p:nvPr/>
        </p:nvSpPr>
        <p:spPr bwMode="auto">
          <a:xfrm flipV="1">
            <a:off x="5410200" y="2133600"/>
            <a:ext cx="914400" cy="838200"/>
          </a:xfrm>
          <a:prstGeom prst="line">
            <a:avLst/>
          </a:prstGeom>
          <a:noFill/>
          <a:ln w="76200">
            <a:solidFill>
              <a:srgbClr val="66003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5" name="Line 11"/>
          <p:cNvSpPr>
            <a:spLocks noChangeShapeType="1"/>
          </p:cNvSpPr>
          <p:nvPr/>
        </p:nvSpPr>
        <p:spPr bwMode="auto">
          <a:xfrm>
            <a:off x="5181600" y="4572000"/>
            <a:ext cx="1143000" cy="914400"/>
          </a:xfrm>
          <a:prstGeom prst="line">
            <a:avLst/>
          </a:prstGeom>
          <a:noFill/>
          <a:ln w="76200">
            <a:solidFill>
              <a:srgbClr val="66003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6" name="Line 12"/>
          <p:cNvSpPr>
            <a:spLocks noChangeShapeType="1"/>
          </p:cNvSpPr>
          <p:nvPr/>
        </p:nvSpPr>
        <p:spPr bwMode="auto">
          <a:xfrm flipH="1">
            <a:off x="2819400" y="4572000"/>
            <a:ext cx="1066800" cy="914400"/>
          </a:xfrm>
          <a:prstGeom prst="line">
            <a:avLst/>
          </a:prstGeom>
          <a:noFill/>
          <a:ln w="76200">
            <a:solidFill>
              <a:srgbClr val="660033"/>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7" name="AutoShape 13"/>
          <p:cNvSpPr>
            <a:spLocks noChangeArrowheads="1"/>
          </p:cNvSpPr>
          <p:nvPr/>
        </p:nvSpPr>
        <p:spPr bwMode="auto">
          <a:xfrm>
            <a:off x="457200" y="2057400"/>
            <a:ext cx="8229600" cy="1600200"/>
          </a:xfrm>
          <a:prstGeom prst="roundRect">
            <a:avLst>
              <a:gd name="adj" fmla="val 16667"/>
            </a:avLst>
          </a:prstGeom>
          <a:solidFill>
            <a:srgbClr val="FFFFCC"/>
          </a:solidFill>
          <a:ln w="9525">
            <a:solidFill>
              <a:schemeClr val="tx1"/>
            </a:solidFill>
            <a:round/>
            <a:headEnd/>
            <a:tailEnd/>
          </a:ln>
          <a:effectLst/>
          <a:scene3d>
            <a:camera prst="orthographicFront"/>
            <a:lightRig rig="threePt" dir="t"/>
          </a:scene3d>
          <a:sp3d>
            <a:bevelT prst="angle"/>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3200" b="1" dirty="0"/>
              <a:t>What makes them denominational?</a:t>
            </a:r>
          </a:p>
          <a:p>
            <a:pPr algn="ctr">
              <a:defRPr/>
            </a:pPr>
            <a:r>
              <a:rPr lang="en-US" sz="3200" b="1" dirty="0"/>
              <a:t>They </a:t>
            </a:r>
            <a:r>
              <a:rPr lang="en-US" sz="3200" b="1" dirty="0" smtClean="0"/>
              <a:t>joined: </a:t>
            </a:r>
            <a:r>
              <a:rPr lang="en-US" sz="3200" b="1" dirty="0" smtClean="0">
                <a:solidFill>
                  <a:srgbClr val="800000"/>
                </a:solidFill>
                <a:effectLst>
                  <a:outerShdw blurRad="38100" dist="38100" dir="2700000" algn="tl">
                    <a:srgbClr val="000000"/>
                  </a:outerShdw>
                </a:effectLst>
              </a:rPr>
              <a:t>“</a:t>
            </a:r>
            <a:r>
              <a:rPr lang="en-US" sz="3200" b="1" u="sng" dirty="0">
                <a:solidFill>
                  <a:srgbClr val="800000"/>
                </a:solidFill>
                <a:effectLst>
                  <a:outerShdw blurRad="38100" dist="38100" dir="2700000" algn="tl">
                    <a:srgbClr val="000000"/>
                  </a:outerShdw>
                </a:effectLst>
              </a:rPr>
              <a:t>now</a:t>
            </a:r>
            <a:r>
              <a:rPr lang="en-US" sz="3200" b="1" dirty="0">
                <a:solidFill>
                  <a:srgbClr val="800000"/>
                </a:solidFill>
                <a:effectLst>
                  <a:outerShdw blurRad="38100" dist="38100" dir="2700000" algn="tl">
                    <a:srgbClr val="000000"/>
                  </a:outerShdw>
                </a:effectLst>
              </a:rPr>
              <a:t> it is </a:t>
            </a:r>
            <a:r>
              <a:rPr lang="en-US" sz="3200" b="1" u="sng" dirty="0">
                <a:solidFill>
                  <a:srgbClr val="800000"/>
                </a:solidFill>
                <a:effectLst>
                  <a:outerShdw blurRad="38100" dist="38100" dir="2700000" algn="tl">
                    <a:srgbClr val="000000"/>
                  </a:outerShdw>
                </a:effectLst>
              </a:rPr>
              <a:t>different</a:t>
            </a:r>
            <a:r>
              <a:rPr lang="en-US" sz="3200" b="1" dirty="0" smtClean="0">
                <a:solidFill>
                  <a:srgbClr val="800000"/>
                </a:solidFill>
                <a:effectLst>
                  <a:outerShdw blurRad="38100" dist="38100" dir="2700000" algn="tl">
                    <a:srgbClr val="000000"/>
                  </a:outerShdw>
                </a:effectLst>
              </a:rPr>
              <a:t>”</a:t>
            </a:r>
            <a:endParaRPr lang="en-US" sz="3200" b="1" dirty="0">
              <a:solidFill>
                <a:srgbClr val="800000"/>
              </a:solidFill>
              <a:effectLst>
                <a:outerShdw blurRad="38100" dist="38100" dir="2700000" algn="tl">
                  <a:srgbClr val="000000"/>
                </a:outerShdw>
              </a:effectLst>
            </a:endParaRPr>
          </a:p>
          <a:p>
            <a:pPr algn="ctr">
              <a:defRPr/>
            </a:pPr>
            <a:r>
              <a:rPr lang="en-US" sz="3200" b="1" dirty="0"/>
              <a:t>They </a:t>
            </a:r>
            <a:r>
              <a:rPr lang="en-US" sz="3200" b="1" dirty="0" smtClean="0"/>
              <a:t>follow </a:t>
            </a:r>
            <a:r>
              <a:rPr lang="en-US" sz="3200" b="1" dirty="0"/>
              <a:t>something besides NT</a:t>
            </a:r>
          </a:p>
        </p:txBody>
      </p:sp>
      <p:sp>
        <p:nvSpPr>
          <p:cNvPr id="41998" name="AutoShape 14"/>
          <p:cNvSpPr>
            <a:spLocks noChangeArrowheads="1"/>
          </p:cNvSpPr>
          <p:nvPr/>
        </p:nvSpPr>
        <p:spPr bwMode="auto">
          <a:xfrm>
            <a:off x="457200" y="3733800"/>
            <a:ext cx="8229600" cy="1524000"/>
          </a:xfrm>
          <a:prstGeom prst="roundRect">
            <a:avLst>
              <a:gd name="adj" fmla="val 16667"/>
            </a:avLst>
          </a:prstGeom>
          <a:solidFill>
            <a:srgbClr val="FFFFCC"/>
          </a:solidFill>
          <a:ln w="9525">
            <a:solidFill>
              <a:schemeClr val="tx1"/>
            </a:solidFill>
            <a:round/>
            <a:headEnd/>
            <a:tailEnd/>
          </a:ln>
          <a:effectLst/>
          <a:scene3d>
            <a:camera prst="orthographicFront"/>
            <a:lightRig rig="threePt" dir="t"/>
          </a:scene3d>
          <a:sp3d>
            <a:bevelT prst="angle"/>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200" b="1" dirty="0"/>
              <a:t>Lord’s church is not a denomination</a:t>
            </a:r>
            <a:br>
              <a:rPr lang="en-US" altLang="en-US" sz="3200" b="1" dirty="0"/>
            </a:br>
            <a:r>
              <a:rPr lang="en-US" altLang="en-US" sz="3200" b="1" dirty="0"/>
              <a:t>though separate from other groups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90"/>
                                        </p:tgtEl>
                                        <p:attrNameLst>
                                          <p:attrName>style.visibility</p:attrName>
                                        </p:attrNameLst>
                                      </p:cBhvr>
                                      <p:to>
                                        <p:strVal val="visible"/>
                                      </p:to>
                                    </p:set>
                                  </p:childTnLst>
                                </p:cTn>
                              </p:par>
                              <p:par>
                                <p:cTn id="11" presetID="18" presetClass="entr" presetSubtype="9" fill="hold" grpId="0" nodeType="withEffect">
                                  <p:stCondLst>
                                    <p:cond delay="0"/>
                                  </p:stCondLst>
                                  <p:childTnLst>
                                    <p:set>
                                      <p:cBhvr>
                                        <p:cTn id="12" dur="1" fill="hold">
                                          <p:stCondLst>
                                            <p:cond delay="0"/>
                                          </p:stCondLst>
                                        </p:cTn>
                                        <p:tgtEl>
                                          <p:spTgt spid="41993"/>
                                        </p:tgtEl>
                                        <p:attrNameLst>
                                          <p:attrName>style.visibility</p:attrName>
                                        </p:attrNameLst>
                                      </p:cBhvr>
                                      <p:to>
                                        <p:strVal val="visible"/>
                                      </p:to>
                                    </p:set>
                                    <p:animEffect transition="in" filter="strips(upLeft)">
                                      <p:cBhvr>
                                        <p:cTn id="13" dur="1000"/>
                                        <p:tgtEl>
                                          <p:spTgt spid="4199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1991"/>
                                        </p:tgtEl>
                                        <p:attrNameLst>
                                          <p:attrName>style.visibility</p:attrName>
                                        </p:attrNameLst>
                                      </p:cBhvr>
                                      <p:to>
                                        <p:strVal val="visible"/>
                                      </p:to>
                                    </p:set>
                                  </p:childTnLst>
                                </p:cTn>
                              </p:par>
                              <p:par>
                                <p:cTn id="18" presetID="18" presetClass="entr" presetSubtype="3" fill="hold" grpId="0" nodeType="withEffect">
                                  <p:stCondLst>
                                    <p:cond delay="0"/>
                                  </p:stCondLst>
                                  <p:childTnLst>
                                    <p:set>
                                      <p:cBhvr>
                                        <p:cTn id="19" dur="1" fill="hold">
                                          <p:stCondLst>
                                            <p:cond delay="0"/>
                                          </p:stCondLst>
                                        </p:cTn>
                                        <p:tgtEl>
                                          <p:spTgt spid="41994"/>
                                        </p:tgtEl>
                                        <p:attrNameLst>
                                          <p:attrName>style.visibility</p:attrName>
                                        </p:attrNameLst>
                                      </p:cBhvr>
                                      <p:to>
                                        <p:strVal val="visible"/>
                                      </p:to>
                                    </p:set>
                                    <p:animEffect transition="in" filter="strips(upRight)">
                                      <p:cBhvr>
                                        <p:cTn id="20" dur="500"/>
                                        <p:tgtEl>
                                          <p:spTgt spid="4199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1992"/>
                                        </p:tgtEl>
                                        <p:attrNameLst>
                                          <p:attrName>style.visibility</p:attrName>
                                        </p:attrNameLst>
                                      </p:cBhvr>
                                      <p:to>
                                        <p:strVal val="visible"/>
                                      </p:to>
                                    </p:set>
                                  </p:childTnLst>
                                </p:cTn>
                              </p:par>
                              <p:par>
                                <p:cTn id="25" presetID="18" presetClass="entr" presetSubtype="6" fill="hold" grpId="0" nodeType="withEffect">
                                  <p:stCondLst>
                                    <p:cond delay="0"/>
                                  </p:stCondLst>
                                  <p:childTnLst>
                                    <p:set>
                                      <p:cBhvr>
                                        <p:cTn id="26" dur="1" fill="hold">
                                          <p:stCondLst>
                                            <p:cond delay="0"/>
                                          </p:stCondLst>
                                        </p:cTn>
                                        <p:tgtEl>
                                          <p:spTgt spid="41995"/>
                                        </p:tgtEl>
                                        <p:attrNameLst>
                                          <p:attrName>style.visibility</p:attrName>
                                        </p:attrNameLst>
                                      </p:cBhvr>
                                      <p:to>
                                        <p:strVal val="visible"/>
                                      </p:to>
                                    </p:set>
                                    <p:animEffect transition="in" filter="strips(downRight)">
                                      <p:cBhvr>
                                        <p:cTn id="27" dur="1000"/>
                                        <p:tgtEl>
                                          <p:spTgt spid="419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1989"/>
                                        </p:tgtEl>
                                        <p:attrNameLst>
                                          <p:attrName>style.visibility</p:attrName>
                                        </p:attrNameLst>
                                      </p:cBhvr>
                                      <p:to>
                                        <p:strVal val="visible"/>
                                      </p:to>
                                    </p:set>
                                  </p:childTnLst>
                                </p:cTn>
                              </p:par>
                              <p:par>
                                <p:cTn id="32" presetID="18" presetClass="entr" presetSubtype="12" fill="hold" grpId="0" nodeType="withEffect">
                                  <p:stCondLst>
                                    <p:cond delay="0"/>
                                  </p:stCondLst>
                                  <p:childTnLst>
                                    <p:set>
                                      <p:cBhvr>
                                        <p:cTn id="33" dur="1" fill="hold">
                                          <p:stCondLst>
                                            <p:cond delay="0"/>
                                          </p:stCondLst>
                                        </p:cTn>
                                        <p:tgtEl>
                                          <p:spTgt spid="41996"/>
                                        </p:tgtEl>
                                        <p:attrNameLst>
                                          <p:attrName>style.visibility</p:attrName>
                                        </p:attrNameLst>
                                      </p:cBhvr>
                                      <p:to>
                                        <p:strVal val="visible"/>
                                      </p:to>
                                    </p:set>
                                    <p:animEffect transition="in" filter="strips(downLeft)">
                                      <p:cBhvr>
                                        <p:cTn id="34" dur="1000"/>
                                        <p:tgtEl>
                                          <p:spTgt spid="4199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997">
                                            <p:bg/>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997">
                                            <p:txEl>
                                              <p:pRg st="0" end="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997">
                                            <p:txEl>
                                              <p:pRg st="1" end="1"/>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997">
                                            <p:txEl>
                                              <p:pRg st="2" end="2"/>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1998">
                                            <p:bg/>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19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P spid="41989" grpId="0" animBg="1"/>
      <p:bldP spid="41990" grpId="0" animBg="1"/>
      <p:bldP spid="41991" grpId="0" animBg="1"/>
      <p:bldP spid="41992" grpId="0" animBg="1"/>
      <p:bldP spid="41993" grpId="0" animBg="1"/>
      <p:bldP spid="41994" grpId="0" animBg="1"/>
      <p:bldP spid="41995" grpId="0" animBg="1"/>
      <p:bldP spid="41996" grpId="0" animBg="1"/>
      <p:bldP spid="41997" grpId="0" build="allAtOnce" animBg="1"/>
      <p:bldP spid="41998"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457200" y="762000"/>
            <a:ext cx="8229600" cy="762000"/>
          </a:xfrm>
          <a:prstGeom prst="bevel">
            <a:avLst>
              <a:gd name="adj" fmla="val 12500"/>
            </a:avLst>
          </a:prstGeom>
          <a:solidFill>
            <a:schemeClr val="folHlink">
              <a:alpha val="50980"/>
            </a:schemeClr>
          </a:solidFill>
          <a:ln w="9525">
            <a:solidFill>
              <a:srgbClr val="000066"/>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t>I. We Can Read Of Church(</a:t>
            </a:r>
            <a:r>
              <a:rPr lang="en-US" altLang="en-US" sz="2400" dirty="0" err="1"/>
              <a:t>es</a:t>
            </a:r>
            <a:r>
              <a:rPr lang="en-US" altLang="en-US" sz="2400" dirty="0"/>
              <a:t>) In N.T.</a:t>
            </a:r>
          </a:p>
        </p:txBody>
      </p:sp>
      <p:sp>
        <p:nvSpPr>
          <p:cNvPr id="13315" name="AutoShape 3"/>
          <p:cNvSpPr>
            <a:spLocks noChangeArrowheads="1"/>
          </p:cNvSpPr>
          <p:nvPr/>
        </p:nvSpPr>
        <p:spPr bwMode="auto">
          <a:xfrm>
            <a:off x="457200" y="2685396"/>
            <a:ext cx="8229600" cy="2057400"/>
          </a:xfrm>
          <a:prstGeom prst="bevel">
            <a:avLst>
              <a:gd name="adj" fmla="val 12500"/>
            </a:avLst>
          </a:prstGeom>
          <a:solidFill>
            <a:schemeClr val="folHlink">
              <a:alpha val="50980"/>
            </a:schemeClr>
          </a:solidFill>
          <a:ln w="9525">
            <a:solidFill>
              <a:srgbClr val="000066"/>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4000" b="1" dirty="0">
                <a:solidFill>
                  <a:srgbClr val="000066"/>
                </a:solidFill>
              </a:rPr>
              <a:t>III. How To Identify</a:t>
            </a:r>
            <a:br>
              <a:rPr lang="en-US" altLang="en-US" sz="4000" b="1" dirty="0">
                <a:solidFill>
                  <a:srgbClr val="000066"/>
                </a:solidFill>
              </a:rPr>
            </a:br>
            <a:r>
              <a:rPr lang="en-US" altLang="en-US" sz="4000" b="1" dirty="0">
                <a:solidFill>
                  <a:srgbClr val="000066"/>
                </a:solidFill>
              </a:rPr>
              <a:t>The Lord’s Church?</a:t>
            </a:r>
          </a:p>
        </p:txBody>
      </p:sp>
      <p:sp>
        <p:nvSpPr>
          <p:cNvPr id="13316" name="AutoShape 4"/>
          <p:cNvSpPr>
            <a:spLocks noChangeArrowheads="1"/>
          </p:cNvSpPr>
          <p:nvPr/>
        </p:nvSpPr>
        <p:spPr bwMode="auto">
          <a:xfrm>
            <a:off x="457200" y="1723698"/>
            <a:ext cx="8229600" cy="762000"/>
          </a:xfrm>
          <a:prstGeom prst="bevel">
            <a:avLst>
              <a:gd name="adj" fmla="val 12500"/>
            </a:avLst>
          </a:prstGeom>
          <a:solidFill>
            <a:schemeClr val="folHlink">
              <a:alpha val="50980"/>
            </a:schemeClr>
          </a:solidFill>
          <a:ln w="9525">
            <a:solidFill>
              <a:srgbClr val="000066"/>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t>II. We Cannot Read Of ‘Denominations’ In 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defRPr/>
            </a:pPr>
            <a:r>
              <a:rPr lang="en-US" sz="3200" b="1" dirty="0" smtClean="0">
                <a:solidFill>
                  <a:srgbClr val="000066"/>
                </a:solidFill>
                <a:effectLst>
                  <a:outerShdw blurRad="38100" dist="38100" dir="2700000" algn="tl">
                    <a:srgbClr val="C0C0C0"/>
                  </a:outerShdw>
                </a:effectLst>
              </a:rPr>
              <a:t>1. </a:t>
            </a:r>
            <a:r>
              <a:rPr lang="en-US" sz="3700" b="1" dirty="0" smtClean="0">
                <a:solidFill>
                  <a:srgbClr val="000066"/>
                </a:solidFill>
                <a:effectLst>
                  <a:outerShdw blurRad="38100" dist="38100" dir="2700000" algn="tl">
                    <a:srgbClr val="C0C0C0"/>
                  </a:outerShdw>
                </a:effectLst>
              </a:rPr>
              <a:t>Establishment: seed</a:t>
            </a:r>
            <a:br>
              <a:rPr lang="en-US" sz="3700" b="1" dirty="0" smtClean="0">
                <a:solidFill>
                  <a:srgbClr val="000066"/>
                </a:solidFill>
                <a:effectLst>
                  <a:outerShdw blurRad="38100" dist="38100" dir="2700000" algn="tl">
                    <a:srgbClr val="C0C0C0"/>
                  </a:outerShdw>
                </a:effectLst>
              </a:rPr>
            </a:br>
            <a:r>
              <a:rPr lang="en-US" sz="3700" b="1" dirty="0" smtClean="0"/>
              <a:t>Lk.8:…11 </a:t>
            </a:r>
          </a:p>
        </p:txBody>
      </p:sp>
      <p:sp>
        <p:nvSpPr>
          <p:cNvPr id="26627" name="Rectangle 3"/>
          <p:cNvSpPr>
            <a:spLocks noChangeArrowheads="1"/>
          </p:cNvSpPr>
          <p:nvPr/>
        </p:nvSpPr>
        <p:spPr bwMode="auto">
          <a:xfrm>
            <a:off x="4572000" y="45720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solidFill>
                  <a:srgbClr val="000066"/>
                </a:solidFill>
              </a:rPr>
              <a:t>One product</a:t>
            </a:r>
          </a:p>
        </p:txBody>
      </p:sp>
      <p:sp>
        <p:nvSpPr>
          <p:cNvPr id="26628" name="Rectangle 4"/>
          <p:cNvSpPr>
            <a:spLocks noChangeArrowheads="1"/>
          </p:cNvSpPr>
          <p:nvPr/>
        </p:nvSpPr>
        <p:spPr bwMode="auto">
          <a:xfrm>
            <a:off x="457200" y="45720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a:t>One crop</a:t>
            </a:r>
          </a:p>
        </p:txBody>
      </p:sp>
      <p:sp>
        <p:nvSpPr>
          <p:cNvPr id="26629" name="Rectangle 5"/>
          <p:cNvSpPr>
            <a:spLocks noChangeArrowheads="1"/>
          </p:cNvSpPr>
          <p:nvPr/>
        </p:nvSpPr>
        <p:spPr bwMode="auto">
          <a:xfrm>
            <a:off x="4572000" y="32766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solidFill>
                  <a:srgbClr val="000066"/>
                </a:solidFill>
              </a:rPr>
              <a:t>Preach gospel</a:t>
            </a:r>
          </a:p>
        </p:txBody>
      </p:sp>
      <p:sp>
        <p:nvSpPr>
          <p:cNvPr id="26630" name="Rectangle 6"/>
          <p:cNvSpPr>
            <a:spLocks noChangeArrowheads="1"/>
          </p:cNvSpPr>
          <p:nvPr/>
        </p:nvSpPr>
        <p:spPr bwMode="auto">
          <a:xfrm>
            <a:off x="457200" y="32766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t>Sow </a:t>
            </a:r>
            <a:r>
              <a:rPr lang="en-US" altLang="en-US" sz="3400" b="1" dirty="0" smtClean="0"/>
              <a:t>tares</a:t>
            </a:r>
            <a:endParaRPr lang="en-US" altLang="en-US" sz="3400" b="1" dirty="0"/>
          </a:p>
        </p:txBody>
      </p:sp>
      <p:sp>
        <p:nvSpPr>
          <p:cNvPr id="26631" name="Rectangle 7"/>
          <p:cNvSpPr>
            <a:spLocks noChangeArrowheads="1"/>
          </p:cNvSpPr>
          <p:nvPr/>
        </p:nvSpPr>
        <p:spPr bwMode="auto">
          <a:xfrm>
            <a:off x="4572000" y="19812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solidFill>
                  <a:srgbClr val="000066"/>
                </a:solidFill>
              </a:rPr>
              <a:t>300</a:t>
            </a:r>
            <a:r>
              <a:rPr lang="en-US" altLang="en-US" sz="3400" b="1" dirty="0">
                <a:solidFill>
                  <a:schemeClr val="bg2"/>
                </a:solidFill>
              </a:rPr>
              <a:t> </a:t>
            </a:r>
            <a:r>
              <a:rPr lang="en-US" altLang="en-US" sz="3400" b="1" dirty="0" smtClean="0">
                <a:solidFill>
                  <a:schemeClr val="bg2"/>
                </a:solidFill>
              </a:rPr>
              <a:t>gospel </a:t>
            </a:r>
            <a:r>
              <a:rPr lang="en-US" altLang="en-US" sz="3400" b="1" dirty="0" smtClean="0">
                <a:solidFill>
                  <a:srgbClr val="000066"/>
                </a:solidFill>
              </a:rPr>
              <a:t>preachers</a:t>
            </a:r>
            <a:endParaRPr lang="en-US" altLang="en-US" sz="3400" b="1" dirty="0">
              <a:solidFill>
                <a:srgbClr val="000066"/>
              </a:solidFill>
            </a:endParaRPr>
          </a:p>
        </p:txBody>
      </p:sp>
      <p:sp>
        <p:nvSpPr>
          <p:cNvPr id="26632" name="Rectangle 8"/>
          <p:cNvSpPr>
            <a:spLocks noChangeArrowheads="1"/>
          </p:cNvSpPr>
          <p:nvPr/>
        </p:nvSpPr>
        <p:spPr bwMode="auto">
          <a:xfrm>
            <a:off x="457200" y="19812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t>300 </a:t>
            </a:r>
            <a:r>
              <a:rPr lang="en-US" altLang="en-US" sz="3400" b="1" dirty="0" smtClean="0"/>
              <a:t>satanic enemies</a:t>
            </a:r>
            <a:endParaRPr lang="en-US" altLang="en-US" sz="3400" b="1" dirty="0"/>
          </a:p>
        </p:txBody>
      </p:sp>
      <p:sp>
        <p:nvSpPr>
          <p:cNvPr id="14345" name="Line 9"/>
          <p:cNvSpPr>
            <a:spLocks noChangeShapeType="1"/>
          </p:cNvSpPr>
          <p:nvPr/>
        </p:nvSpPr>
        <p:spPr bwMode="auto">
          <a:xfrm>
            <a:off x="457200" y="1981200"/>
            <a:ext cx="822960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6" name="Line 10"/>
          <p:cNvSpPr>
            <a:spLocks noChangeShapeType="1"/>
          </p:cNvSpPr>
          <p:nvPr/>
        </p:nvSpPr>
        <p:spPr bwMode="auto">
          <a:xfrm>
            <a:off x="457200" y="3276600"/>
            <a:ext cx="82296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7" name="Line 11"/>
          <p:cNvSpPr>
            <a:spLocks noChangeShapeType="1"/>
          </p:cNvSpPr>
          <p:nvPr/>
        </p:nvSpPr>
        <p:spPr bwMode="auto">
          <a:xfrm>
            <a:off x="457200" y="4572000"/>
            <a:ext cx="82296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8" name="Line 12"/>
          <p:cNvSpPr>
            <a:spLocks noChangeShapeType="1"/>
          </p:cNvSpPr>
          <p:nvPr/>
        </p:nvSpPr>
        <p:spPr bwMode="auto">
          <a:xfrm>
            <a:off x="457200" y="5867400"/>
            <a:ext cx="822960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9" name="Line 13"/>
          <p:cNvSpPr>
            <a:spLocks noChangeShapeType="1"/>
          </p:cNvSpPr>
          <p:nvPr/>
        </p:nvSpPr>
        <p:spPr bwMode="auto">
          <a:xfrm>
            <a:off x="457200" y="1981200"/>
            <a:ext cx="0" cy="388620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0" name="Line 14"/>
          <p:cNvSpPr>
            <a:spLocks noChangeShapeType="1"/>
          </p:cNvSpPr>
          <p:nvPr/>
        </p:nvSpPr>
        <p:spPr bwMode="auto">
          <a:xfrm>
            <a:off x="4572000" y="1981200"/>
            <a:ext cx="0" cy="38862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1" name="Line 15"/>
          <p:cNvSpPr>
            <a:spLocks noChangeShapeType="1"/>
          </p:cNvSpPr>
          <p:nvPr/>
        </p:nvSpPr>
        <p:spPr bwMode="auto">
          <a:xfrm>
            <a:off x="8686800" y="1981200"/>
            <a:ext cx="0" cy="388620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3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6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6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p:bldP spid="26629" grpId="0"/>
      <p:bldP spid="26630" grpId="0"/>
      <p:bldP spid="26631" grpId="0"/>
      <p:bldP spid="266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defRPr/>
            </a:pPr>
            <a:r>
              <a:rPr lang="en-US" sz="3200" b="1" dirty="0" smtClean="0">
                <a:solidFill>
                  <a:srgbClr val="000066"/>
                </a:solidFill>
                <a:effectLst>
                  <a:outerShdw blurRad="38100" dist="38100" dir="2700000" algn="tl">
                    <a:srgbClr val="C0C0C0"/>
                  </a:outerShdw>
                </a:effectLst>
              </a:rPr>
              <a:t>1. </a:t>
            </a:r>
            <a:r>
              <a:rPr lang="en-US" sz="3700" b="1" dirty="0" smtClean="0">
                <a:solidFill>
                  <a:srgbClr val="000066"/>
                </a:solidFill>
                <a:effectLst>
                  <a:outerShdw blurRad="38100" dist="38100" dir="2700000" algn="tl">
                    <a:srgbClr val="C0C0C0"/>
                  </a:outerShdw>
                </a:effectLst>
              </a:rPr>
              <a:t>Establishment: seed</a:t>
            </a:r>
            <a:br>
              <a:rPr lang="en-US" sz="3700" b="1" dirty="0" smtClean="0">
                <a:solidFill>
                  <a:srgbClr val="000066"/>
                </a:solidFill>
                <a:effectLst>
                  <a:outerShdw blurRad="38100" dist="38100" dir="2700000" algn="tl">
                    <a:srgbClr val="C0C0C0"/>
                  </a:outerShdw>
                </a:effectLst>
              </a:rPr>
            </a:br>
            <a:r>
              <a:rPr lang="en-US" sz="3700" b="1" dirty="0" smtClean="0"/>
              <a:t>Lk.8:…11 </a:t>
            </a:r>
          </a:p>
        </p:txBody>
      </p:sp>
      <p:sp>
        <p:nvSpPr>
          <p:cNvPr id="26627" name="Rectangle 3"/>
          <p:cNvSpPr>
            <a:spLocks noChangeArrowheads="1"/>
          </p:cNvSpPr>
          <p:nvPr/>
        </p:nvSpPr>
        <p:spPr bwMode="auto">
          <a:xfrm>
            <a:off x="4572000" y="45720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solidFill>
                  <a:srgbClr val="000066"/>
                </a:solidFill>
              </a:rPr>
              <a:t>One product</a:t>
            </a:r>
          </a:p>
        </p:txBody>
      </p:sp>
      <p:sp>
        <p:nvSpPr>
          <p:cNvPr id="26628" name="Rectangle 4"/>
          <p:cNvSpPr>
            <a:spLocks noChangeArrowheads="1"/>
          </p:cNvSpPr>
          <p:nvPr/>
        </p:nvSpPr>
        <p:spPr bwMode="auto">
          <a:xfrm>
            <a:off x="457200" y="45720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smtClean="0"/>
              <a:t>300 denominations</a:t>
            </a:r>
            <a:endParaRPr lang="en-US" altLang="en-US" sz="3400" b="1" dirty="0"/>
          </a:p>
        </p:txBody>
      </p:sp>
      <p:sp>
        <p:nvSpPr>
          <p:cNvPr id="26629" name="Rectangle 5"/>
          <p:cNvSpPr>
            <a:spLocks noChangeArrowheads="1"/>
          </p:cNvSpPr>
          <p:nvPr/>
        </p:nvSpPr>
        <p:spPr bwMode="auto">
          <a:xfrm>
            <a:off x="4572000" y="32766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solidFill>
                  <a:srgbClr val="000066"/>
                </a:solidFill>
              </a:rPr>
              <a:t>Preach gospel</a:t>
            </a:r>
          </a:p>
        </p:txBody>
      </p:sp>
      <p:sp>
        <p:nvSpPr>
          <p:cNvPr id="26630" name="Rectangle 6"/>
          <p:cNvSpPr>
            <a:spLocks noChangeArrowheads="1"/>
          </p:cNvSpPr>
          <p:nvPr/>
        </p:nvSpPr>
        <p:spPr bwMode="auto">
          <a:xfrm>
            <a:off x="457200" y="32766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t>Sow </a:t>
            </a:r>
            <a:r>
              <a:rPr lang="en-US" altLang="en-US" sz="3400" b="1" dirty="0" smtClean="0"/>
              <a:t>creeds</a:t>
            </a:r>
            <a:endParaRPr lang="en-US" altLang="en-US" sz="3400" b="1" dirty="0"/>
          </a:p>
        </p:txBody>
      </p:sp>
      <p:sp>
        <p:nvSpPr>
          <p:cNvPr id="26631" name="Rectangle 7"/>
          <p:cNvSpPr>
            <a:spLocks noChangeArrowheads="1"/>
          </p:cNvSpPr>
          <p:nvPr/>
        </p:nvSpPr>
        <p:spPr bwMode="auto">
          <a:xfrm>
            <a:off x="4572000" y="19812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solidFill>
                  <a:srgbClr val="000066"/>
                </a:solidFill>
              </a:rPr>
              <a:t>300</a:t>
            </a:r>
            <a:r>
              <a:rPr lang="en-US" altLang="en-US" sz="3400" b="1" dirty="0">
                <a:solidFill>
                  <a:schemeClr val="bg2"/>
                </a:solidFill>
              </a:rPr>
              <a:t> </a:t>
            </a:r>
            <a:r>
              <a:rPr lang="en-US" altLang="en-US" sz="3400" b="1" dirty="0" smtClean="0">
                <a:solidFill>
                  <a:schemeClr val="bg2"/>
                </a:solidFill>
              </a:rPr>
              <a:t>gospel </a:t>
            </a:r>
            <a:r>
              <a:rPr lang="en-US" altLang="en-US" sz="3400" b="1" dirty="0" smtClean="0">
                <a:solidFill>
                  <a:srgbClr val="000066"/>
                </a:solidFill>
              </a:rPr>
              <a:t>preachers</a:t>
            </a:r>
            <a:endParaRPr lang="en-US" altLang="en-US" sz="3400" b="1" dirty="0">
              <a:solidFill>
                <a:srgbClr val="000066"/>
              </a:solidFill>
            </a:endParaRPr>
          </a:p>
        </p:txBody>
      </p:sp>
      <p:sp>
        <p:nvSpPr>
          <p:cNvPr id="26632" name="Rectangle 8"/>
          <p:cNvSpPr>
            <a:spLocks noChangeArrowheads="1"/>
          </p:cNvSpPr>
          <p:nvPr/>
        </p:nvSpPr>
        <p:spPr bwMode="auto">
          <a:xfrm>
            <a:off x="457200" y="1981200"/>
            <a:ext cx="4114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chemeClr val="bg2"/>
              </a:buClr>
              <a:buSzPct val="75000"/>
              <a:buFont typeface="Wingdings" pitchFamily="2" charset="2"/>
              <a:buNone/>
            </a:pPr>
            <a:r>
              <a:rPr lang="en-US" altLang="en-US" sz="3400" b="1" dirty="0"/>
              <a:t>300 </a:t>
            </a:r>
            <a:r>
              <a:rPr lang="en-US" altLang="en-US" sz="3400" b="1" dirty="0" smtClean="0"/>
              <a:t>denom.</a:t>
            </a:r>
            <a:br>
              <a:rPr lang="en-US" altLang="en-US" sz="3400" b="1" dirty="0" smtClean="0"/>
            </a:br>
            <a:r>
              <a:rPr lang="en-US" altLang="en-US" sz="3400" b="1" dirty="0" smtClean="0"/>
              <a:t>preachers</a:t>
            </a:r>
            <a:endParaRPr lang="en-US" altLang="en-US" sz="3400" b="1" dirty="0"/>
          </a:p>
        </p:txBody>
      </p:sp>
      <p:sp>
        <p:nvSpPr>
          <p:cNvPr id="14345" name="Line 9"/>
          <p:cNvSpPr>
            <a:spLocks noChangeShapeType="1"/>
          </p:cNvSpPr>
          <p:nvPr/>
        </p:nvSpPr>
        <p:spPr bwMode="auto">
          <a:xfrm>
            <a:off x="457200" y="1981200"/>
            <a:ext cx="822960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6" name="Line 10"/>
          <p:cNvSpPr>
            <a:spLocks noChangeShapeType="1"/>
          </p:cNvSpPr>
          <p:nvPr/>
        </p:nvSpPr>
        <p:spPr bwMode="auto">
          <a:xfrm>
            <a:off x="457200" y="3276600"/>
            <a:ext cx="82296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7" name="Line 11"/>
          <p:cNvSpPr>
            <a:spLocks noChangeShapeType="1"/>
          </p:cNvSpPr>
          <p:nvPr/>
        </p:nvSpPr>
        <p:spPr bwMode="auto">
          <a:xfrm>
            <a:off x="457200" y="4572000"/>
            <a:ext cx="82296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8" name="Line 12"/>
          <p:cNvSpPr>
            <a:spLocks noChangeShapeType="1"/>
          </p:cNvSpPr>
          <p:nvPr/>
        </p:nvSpPr>
        <p:spPr bwMode="auto">
          <a:xfrm>
            <a:off x="457200" y="5867400"/>
            <a:ext cx="8229600" cy="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9" name="Line 13"/>
          <p:cNvSpPr>
            <a:spLocks noChangeShapeType="1"/>
          </p:cNvSpPr>
          <p:nvPr/>
        </p:nvSpPr>
        <p:spPr bwMode="auto">
          <a:xfrm>
            <a:off x="457200" y="1981200"/>
            <a:ext cx="0" cy="388620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0" name="Line 14"/>
          <p:cNvSpPr>
            <a:spLocks noChangeShapeType="1"/>
          </p:cNvSpPr>
          <p:nvPr/>
        </p:nvSpPr>
        <p:spPr bwMode="auto">
          <a:xfrm>
            <a:off x="4572000" y="1981200"/>
            <a:ext cx="0" cy="38862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1" name="Line 15"/>
          <p:cNvSpPr>
            <a:spLocks noChangeShapeType="1"/>
          </p:cNvSpPr>
          <p:nvPr/>
        </p:nvSpPr>
        <p:spPr bwMode="auto">
          <a:xfrm>
            <a:off x="8686800" y="1981200"/>
            <a:ext cx="0" cy="3886200"/>
          </a:xfrm>
          <a:prstGeom prst="line">
            <a:avLst/>
          </a:prstGeom>
          <a:noFill/>
          <a:ln w="28575" cap="sq">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 xmlns:p14="http://schemas.microsoft.com/office/powerpoint/2010/main" val="2430628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57200"/>
            <a:ext cx="8229600" cy="1066800"/>
          </a:xfrm>
        </p:spPr>
        <p:txBody>
          <a:bodyPr/>
          <a:lstStyle/>
          <a:p>
            <a:pPr algn="ctr" eaLnBrk="1" hangingPunct="1">
              <a:defRPr/>
            </a:pPr>
            <a:r>
              <a:rPr lang="en-US" sz="3200" b="1" dirty="0" smtClean="0">
                <a:solidFill>
                  <a:srgbClr val="000066"/>
                </a:solidFill>
                <a:effectLst>
                  <a:outerShdw blurRad="38100" dist="38100" dir="2700000" algn="tl">
                    <a:srgbClr val="C0C0C0"/>
                  </a:outerShdw>
                </a:effectLst>
              </a:rPr>
              <a:t>2. </a:t>
            </a:r>
            <a:r>
              <a:rPr lang="en-US" sz="3700" b="1" dirty="0" smtClean="0">
                <a:solidFill>
                  <a:srgbClr val="000066"/>
                </a:solidFill>
                <a:effectLst>
                  <a:outerShdw blurRad="38100" dist="38100" dir="2700000" algn="tl">
                    <a:srgbClr val="C0C0C0"/>
                  </a:outerShdw>
                </a:effectLst>
              </a:rPr>
              <a:t>Doctrine:  gospel</a:t>
            </a:r>
            <a:r>
              <a:rPr lang="en-US" sz="3700" b="1" dirty="0" smtClean="0">
                <a:solidFill>
                  <a:srgbClr val="000066"/>
                </a:solidFill>
              </a:rPr>
              <a:t/>
            </a:r>
            <a:br>
              <a:rPr lang="en-US" sz="3700" b="1" dirty="0" smtClean="0">
                <a:solidFill>
                  <a:srgbClr val="000066"/>
                </a:solidFill>
              </a:rPr>
            </a:br>
            <a:r>
              <a:rPr lang="en-US" sz="3700" b="1" dirty="0" smtClean="0"/>
              <a:t>Ac.2:42 (Mk.16:15-16)</a:t>
            </a:r>
          </a:p>
        </p:txBody>
      </p:sp>
      <p:sp>
        <p:nvSpPr>
          <p:cNvPr id="25603" name="Rectangle 3"/>
          <p:cNvSpPr>
            <a:spLocks noGrp="1" noChangeArrowheads="1"/>
          </p:cNvSpPr>
          <p:nvPr>
            <p:ph type="body" idx="1"/>
          </p:nvPr>
        </p:nvSpPr>
        <p:spPr>
          <a:xfrm>
            <a:off x="457200" y="1676400"/>
            <a:ext cx="8229600" cy="4800600"/>
          </a:xfrm>
        </p:spPr>
        <p:txBody>
          <a:bodyPr/>
          <a:lstStyle/>
          <a:p>
            <a:pPr marL="0" indent="0" eaLnBrk="1" hangingPunct="1">
              <a:lnSpc>
                <a:spcPct val="90000"/>
              </a:lnSpc>
              <a:buFont typeface="Wingdings" pitchFamily="2" charset="2"/>
              <a:buNone/>
            </a:pPr>
            <a:r>
              <a:rPr lang="en-US" altLang="en-US" sz="2800" b="1" dirty="0" smtClean="0"/>
              <a:t>“It is not enough, therefore, simply to throw out the name of Church, but judgment must be used to ascertain which is the true Church, and what is the nature of its unity…  Our </a:t>
            </a:r>
            <a:r>
              <a:rPr lang="en-US" altLang="en-US" sz="2800" b="1" dirty="0" err="1" smtClean="0"/>
              <a:t>adversar-ies</a:t>
            </a:r>
            <a:r>
              <a:rPr lang="en-US" altLang="en-US" sz="2800" b="1" dirty="0" smtClean="0"/>
              <a:t>, therefore, if they would persuade us that they are the true Church must, first of all, show that the true doctrine of God is among them… since Paul declares (Eph.2:20) that the Church is ‘built upon the foundation of the Apostles and Prophets,’ it necessarily follows that any church not resting on this foundation must immediately fall”</a:t>
            </a:r>
            <a:r>
              <a:rPr lang="en-US" altLang="en-US" sz="2800" dirty="0" smtClean="0"/>
              <a:t> </a:t>
            </a:r>
            <a:r>
              <a:rPr lang="en-US" altLang="en-US" sz="2000" dirty="0" smtClean="0"/>
              <a:t>– Calvin, </a:t>
            </a:r>
            <a:r>
              <a:rPr lang="en-US" altLang="en-US" sz="2000" dirty="0" err="1" smtClean="0"/>
              <a:t>Schaff’s</a:t>
            </a:r>
            <a:r>
              <a:rPr lang="en-US" altLang="en-US" sz="2000" dirty="0" smtClean="0"/>
              <a:t> </a:t>
            </a:r>
            <a:r>
              <a:rPr lang="en-US" altLang="en-US" sz="2000" i="1" dirty="0" smtClean="0"/>
              <a:t>History…</a:t>
            </a:r>
            <a:r>
              <a:rPr lang="en-US" altLang="en-US" sz="2000" dirty="0" smtClean="0"/>
              <a:t>VIII, 454</a:t>
            </a:r>
            <a:r>
              <a:rPr lang="en-US" altLang="en-US" sz="2800" dirty="0" smtClean="0"/>
              <a:t> </a:t>
            </a:r>
          </a:p>
        </p:txBody>
      </p:sp>
      <p:sp>
        <p:nvSpPr>
          <p:cNvPr id="25604" name="Line 4"/>
          <p:cNvSpPr>
            <a:spLocks noChangeShapeType="1"/>
          </p:cNvSpPr>
          <p:nvPr/>
        </p:nvSpPr>
        <p:spPr bwMode="auto">
          <a:xfrm>
            <a:off x="1143000" y="2452688"/>
            <a:ext cx="3429000" cy="0"/>
          </a:xfrm>
          <a:prstGeom prst="line">
            <a:avLst/>
          </a:prstGeom>
          <a:noFill/>
          <a:ln w="76200">
            <a:solidFill>
              <a:srgbClr val="00006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5" name="Line 5"/>
          <p:cNvSpPr>
            <a:spLocks noChangeShapeType="1"/>
          </p:cNvSpPr>
          <p:nvPr/>
        </p:nvSpPr>
        <p:spPr bwMode="auto">
          <a:xfrm>
            <a:off x="1447800" y="2819618"/>
            <a:ext cx="6400800" cy="0"/>
          </a:xfrm>
          <a:prstGeom prst="line">
            <a:avLst/>
          </a:prstGeom>
          <a:noFill/>
          <a:ln w="76200">
            <a:solidFill>
              <a:srgbClr val="00006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6" name="Line 6"/>
          <p:cNvSpPr>
            <a:spLocks noChangeShapeType="1"/>
          </p:cNvSpPr>
          <p:nvPr/>
        </p:nvSpPr>
        <p:spPr bwMode="auto">
          <a:xfrm>
            <a:off x="2590800" y="3978384"/>
            <a:ext cx="5943600" cy="0"/>
          </a:xfrm>
          <a:prstGeom prst="line">
            <a:avLst/>
          </a:prstGeom>
          <a:noFill/>
          <a:ln w="76200">
            <a:solidFill>
              <a:srgbClr val="00006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7" name="Line 7"/>
          <p:cNvSpPr>
            <a:spLocks noChangeShapeType="1"/>
          </p:cNvSpPr>
          <p:nvPr/>
        </p:nvSpPr>
        <p:spPr bwMode="auto">
          <a:xfrm>
            <a:off x="533400" y="4343618"/>
            <a:ext cx="7467600" cy="0"/>
          </a:xfrm>
          <a:prstGeom prst="line">
            <a:avLst/>
          </a:prstGeom>
          <a:noFill/>
          <a:ln w="76200">
            <a:solidFill>
              <a:srgbClr val="00006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8" name="Line 8"/>
          <p:cNvSpPr>
            <a:spLocks noChangeShapeType="1"/>
          </p:cNvSpPr>
          <p:nvPr/>
        </p:nvSpPr>
        <p:spPr bwMode="auto">
          <a:xfrm>
            <a:off x="533400" y="5896084"/>
            <a:ext cx="7315200" cy="0"/>
          </a:xfrm>
          <a:prstGeom prst="line">
            <a:avLst/>
          </a:prstGeom>
          <a:noFill/>
          <a:ln w="76200">
            <a:solidFill>
              <a:srgbClr val="00006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9" name="Line 9"/>
          <p:cNvSpPr>
            <a:spLocks noChangeShapeType="1"/>
          </p:cNvSpPr>
          <p:nvPr/>
        </p:nvSpPr>
        <p:spPr bwMode="auto">
          <a:xfrm>
            <a:off x="533400" y="6277084"/>
            <a:ext cx="2895600" cy="0"/>
          </a:xfrm>
          <a:prstGeom prst="line">
            <a:avLst/>
          </a:prstGeom>
          <a:noFill/>
          <a:ln w="76200">
            <a:solidFill>
              <a:srgbClr val="00006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wipe(left)">
                                      <p:cBhvr>
                                        <p:cTn id="7" dur="500"/>
                                        <p:tgtEl>
                                          <p:spTgt spid="256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gtEl>
                                        <p:attrNameLst>
                                          <p:attrName>style.visibility</p:attrName>
                                        </p:attrNameLst>
                                      </p:cBhvr>
                                      <p:to>
                                        <p:strVal val="visible"/>
                                      </p:to>
                                    </p:set>
                                    <p:animEffect transition="in" filter="wipe(left)">
                                      <p:cBhvr>
                                        <p:cTn id="12" dur="500"/>
                                        <p:tgtEl>
                                          <p:spTgt spid="256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6"/>
                                        </p:tgtEl>
                                        <p:attrNameLst>
                                          <p:attrName>style.visibility</p:attrName>
                                        </p:attrNameLst>
                                      </p:cBhvr>
                                      <p:to>
                                        <p:strVal val="visible"/>
                                      </p:to>
                                    </p:set>
                                    <p:animEffect transition="in" filter="wipe(left)">
                                      <p:cBhvr>
                                        <p:cTn id="17" dur="500"/>
                                        <p:tgtEl>
                                          <p:spTgt spid="25606"/>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25607"/>
                                        </p:tgtEl>
                                        <p:attrNameLst>
                                          <p:attrName>style.visibility</p:attrName>
                                        </p:attrNameLst>
                                      </p:cBhvr>
                                      <p:to>
                                        <p:strVal val="visible"/>
                                      </p:to>
                                    </p:set>
                                    <p:animEffect transition="in" filter="wipe(left)">
                                      <p:cBhvr>
                                        <p:cTn id="21" dur="500"/>
                                        <p:tgtEl>
                                          <p:spTgt spid="2560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5608"/>
                                        </p:tgtEl>
                                        <p:attrNameLst>
                                          <p:attrName>style.visibility</p:attrName>
                                        </p:attrNameLst>
                                      </p:cBhvr>
                                      <p:to>
                                        <p:strVal val="visible"/>
                                      </p:to>
                                    </p:set>
                                    <p:animEffect transition="in" filter="wipe(left)">
                                      <p:cBhvr>
                                        <p:cTn id="26" dur="500"/>
                                        <p:tgtEl>
                                          <p:spTgt spid="25608"/>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25609"/>
                                        </p:tgtEl>
                                        <p:attrNameLst>
                                          <p:attrName>style.visibility</p:attrName>
                                        </p:attrNameLst>
                                      </p:cBhvr>
                                      <p:to>
                                        <p:strVal val="visible"/>
                                      </p:to>
                                    </p:set>
                                    <p:animEffect transition="in" filter="wipe(left)">
                                      <p:cBhvr>
                                        <p:cTn id="30" dur="500"/>
                                        <p:tgtEl>
                                          <p:spTgt spid="25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25606" grpId="0" animBg="1"/>
      <p:bldP spid="25607" grpId="0" animBg="1"/>
      <p:bldP spid="25608" grpId="0" animBg="1"/>
      <p:bldP spid="2560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3400"/>
            <a:ext cx="8229600" cy="762000"/>
          </a:xfrm>
        </p:spPr>
        <p:txBody>
          <a:bodyPr/>
          <a:lstStyle/>
          <a:p>
            <a:pPr algn="ctr" eaLnBrk="1" hangingPunct="1">
              <a:defRPr/>
            </a:pPr>
            <a:r>
              <a:rPr lang="en-US" sz="3200" b="1" dirty="0" smtClean="0">
                <a:solidFill>
                  <a:srgbClr val="000066"/>
                </a:solidFill>
                <a:effectLst>
                  <a:outerShdw blurRad="38100" dist="38100" dir="2700000" algn="tl">
                    <a:srgbClr val="C0C0C0"/>
                  </a:outerShdw>
                </a:effectLst>
              </a:rPr>
              <a:t>3. </a:t>
            </a:r>
            <a:r>
              <a:rPr lang="en-US" sz="3700" b="1" dirty="0" smtClean="0">
                <a:solidFill>
                  <a:srgbClr val="000066"/>
                </a:solidFill>
                <a:effectLst>
                  <a:outerShdw blurRad="38100" dist="38100" dir="2700000" algn="tl">
                    <a:srgbClr val="C0C0C0"/>
                  </a:outerShdw>
                </a:effectLst>
              </a:rPr>
              <a:t>Organization:  congregation</a:t>
            </a:r>
            <a:endParaRPr lang="en-US" sz="3700" b="1" dirty="0" smtClean="0"/>
          </a:p>
        </p:txBody>
      </p:sp>
      <p:sp>
        <p:nvSpPr>
          <p:cNvPr id="33795" name="Rectangle 3"/>
          <p:cNvSpPr>
            <a:spLocks noGrp="1" noChangeArrowheads="1"/>
          </p:cNvSpPr>
          <p:nvPr>
            <p:ph type="body" idx="1"/>
          </p:nvPr>
        </p:nvSpPr>
        <p:spPr>
          <a:xfrm>
            <a:off x="457200" y="1524000"/>
            <a:ext cx="8229600" cy="4800600"/>
          </a:xfrm>
        </p:spPr>
        <p:txBody>
          <a:bodyPr/>
          <a:lstStyle/>
          <a:p>
            <a:pPr marL="406400" indent="-406400" algn="ctr" eaLnBrk="1" hangingPunct="1">
              <a:buFont typeface="Wingdings" pitchFamily="2" charset="2"/>
              <a:buNone/>
              <a:defRPr/>
            </a:pPr>
            <a:endParaRPr lang="en-US" sz="3600" b="1" dirty="0" smtClean="0">
              <a:solidFill>
                <a:srgbClr val="000066"/>
              </a:solidFill>
              <a:effectLst>
                <a:outerShdw blurRad="38100" dist="38100" dir="2700000" algn="tl">
                  <a:srgbClr val="C0C0C0"/>
                </a:outerShdw>
              </a:effectLst>
            </a:endParaRPr>
          </a:p>
          <a:p>
            <a:pPr marL="406400" indent="-406400" algn="ctr" eaLnBrk="1" hangingPunct="1">
              <a:buFont typeface="Wingdings" pitchFamily="2" charset="2"/>
              <a:buNone/>
              <a:defRPr/>
            </a:pPr>
            <a:endParaRPr lang="en-US" sz="3600" b="1" dirty="0" smtClean="0">
              <a:solidFill>
                <a:srgbClr val="000066"/>
              </a:solidFill>
              <a:effectLst>
                <a:outerShdw blurRad="38100" dist="38100" dir="2700000" algn="tl">
                  <a:srgbClr val="C0C0C0"/>
                </a:outerShdw>
              </a:effectLst>
            </a:endParaRPr>
          </a:p>
          <a:p>
            <a:pPr marL="406400" indent="-406400" algn="ctr" eaLnBrk="1" hangingPunct="1">
              <a:buFont typeface="Wingdings" pitchFamily="2" charset="2"/>
              <a:buNone/>
              <a:defRPr/>
            </a:pPr>
            <a:endParaRPr lang="en-US" sz="3600" b="1" dirty="0" smtClean="0">
              <a:solidFill>
                <a:srgbClr val="000066"/>
              </a:solidFill>
              <a:effectLst>
                <a:outerShdw blurRad="38100" dist="38100" dir="2700000" algn="tl">
                  <a:srgbClr val="C0C0C0"/>
                </a:outerShdw>
              </a:effectLst>
            </a:endParaRPr>
          </a:p>
        </p:txBody>
      </p:sp>
      <p:sp>
        <p:nvSpPr>
          <p:cNvPr id="33797" name="Text Box 5"/>
          <p:cNvSpPr txBox="1">
            <a:spLocks noChangeArrowheads="1"/>
          </p:cNvSpPr>
          <p:nvPr/>
        </p:nvSpPr>
        <p:spPr bwMode="auto">
          <a:xfrm>
            <a:off x="685800" y="1752600"/>
            <a:ext cx="7696200" cy="2022475"/>
          </a:xfrm>
          <a:prstGeom prst="rect">
            <a:avLst/>
          </a:prstGeom>
          <a:solidFill>
            <a:srgbClr val="FFFFCC"/>
          </a:solidFill>
          <a:ln w="38100">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100" b="1">
                <a:solidFill>
                  <a:srgbClr val="000066"/>
                </a:solidFill>
              </a:rPr>
              <a:t>“Paul and Timothy, servants of Jesus Christ, To all the saints in Christ Jesus who are in Philippi, with the bishops and deacons” </a:t>
            </a:r>
            <a:r>
              <a:rPr lang="en-US" altLang="en-US" sz="2000" b="1"/>
              <a:t>–Phil.1:1 (4:15)</a:t>
            </a:r>
          </a:p>
        </p:txBody>
      </p:sp>
      <p:sp>
        <p:nvSpPr>
          <p:cNvPr id="33798" name="Line 6"/>
          <p:cNvSpPr>
            <a:spLocks noChangeShapeType="1"/>
          </p:cNvSpPr>
          <p:nvPr/>
        </p:nvSpPr>
        <p:spPr bwMode="auto">
          <a:xfrm>
            <a:off x="3917950" y="2698750"/>
            <a:ext cx="1219200" cy="0"/>
          </a:xfrm>
          <a:prstGeom prst="line">
            <a:avLst/>
          </a:prstGeom>
          <a:noFill/>
          <a:ln w="57150">
            <a:solidFill>
              <a:srgbClr val="C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9" name="Line 7"/>
          <p:cNvSpPr>
            <a:spLocks noChangeShapeType="1"/>
          </p:cNvSpPr>
          <p:nvPr/>
        </p:nvSpPr>
        <p:spPr bwMode="auto">
          <a:xfrm>
            <a:off x="6019800" y="3170238"/>
            <a:ext cx="1676400" cy="0"/>
          </a:xfrm>
          <a:prstGeom prst="line">
            <a:avLst/>
          </a:prstGeom>
          <a:noFill/>
          <a:ln w="57150">
            <a:solidFill>
              <a:srgbClr val="C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0" name="Line 8"/>
          <p:cNvSpPr>
            <a:spLocks noChangeShapeType="1"/>
          </p:cNvSpPr>
          <p:nvPr/>
        </p:nvSpPr>
        <p:spPr bwMode="auto">
          <a:xfrm>
            <a:off x="1600200" y="3643313"/>
            <a:ext cx="1600200" cy="0"/>
          </a:xfrm>
          <a:prstGeom prst="line">
            <a:avLst/>
          </a:prstGeom>
          <a:noFill/>
          <a:ln w="57150">
            <a:solidFill>
              <a:srgbClr val="C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1" name="Rectangle 9"/>
          <p:cNvSpPr>
            <a:spLocks noChangeArrowheads="1"/>
          </p:cNvSpPr>
          <p:nvPr/>
        </p:nvSpPr>
        <p:spPr bwMode="auto">
          <a:xfrm>
            <a:off x="2330668" y="2760663"/>
            <a:ext cx="1981200" cy="457200"/>
          </a:xfrm>
          <a:prstGeom prst="rect">
            <a:avLst/>
          </a:prstGeom>
          <a:solidFill>
            <a:schemeClr val="hlink">
              <a:alpha val="23000"/>
            </a:schemeClr>
          </a:solidFill>
          <a:ln w="28575">
            <a:solidFill>
              <a:srgbClr val="C00000"/>
            </a:solidFill>
            <a:miter lim="800000"/>
            <a:headEnd/>
            <a:tailEnd/>
          </a:ln>
          <a:effectLs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solidFill>
                <a:srgbClr val="CC0000"/>
              </a:solidFill>
            </a:endParaRPr>
          </a:p>
        </p:txBody>
      </p:sp>
      <p:sp>
        <p:nvSpPr>
          <p:cNvPr id="33802" name="Text Box 10"/>
          <p:cNvSpPr txBox="1">
            <a:spLocks noChangeArrowheads="1"/>
          </p:cNvSpPr>
          <p:nvPr/>
        </p:nvSpPr>
        <p:spPr bwMode="auto">
          <a:xfrm>
            <a:off x="1066800" y="4343400"/>
            <a:ext cx="7010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b="1"/>
              <a:t>No larger organization found in NT</a:t>
            </a:r>
          </a:p>
        </p:txBody>
      </p:sp>
      <p:sp>
        <p:nvSpPr>
          <p:cNvPr id="33803" name="Text Box 11"/>
          <p:cNvSpPr txBox="1">
            <a:spLocks noChangeArrowheads="1"/>
          </p:cNvSpPr>
          <p:nvPr/>
        </p:nvSpPr>
        <p:spPr bwMode="auto">
          <a:xfrm>
            <a:off x="1066800" y="5181600"/>
            <a:ext cx="7010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b="1"/>
              <a:t>Do denominations look like this?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3801"/>
                                        </p:tgtEl>
                                        <p:attrNameLst>
                                          <p:attrName>style.visibility</p:attrName>
                                        </p:attrNameLst>
                                      </p:cBhvr>
                                      <p:to>
                                        <p:strVal val="visible"/>
                                      </p:to>
                                    </p:set>
                                    <p:animEffect transition="in" filter="wipe(left)">
                                      <p:cBhvr>
                                        <p:cTn id="11" dur="500"/>
                                        <p:tgtEl>
                                          <p:spTgt spid="3380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3798"/>
                                        </p:tgtEl>
                                        <p:attrNameLst>
                                          <p:attrName>style.visibility</p:attrName>
                                        </p:attrNameLst>
                                      </p:cBhvr>
                                      <p:to>
                                        <p:strVal val="visible"/>
                                      </p:to>
                                    </p:set>
                                    <p:animEffect transition="in" filter="wipe(left)">
                                      <p:cBhvr>
                                        <p:cTn id="16" dur="500"/>
                                        <p:tgtEl>
                                          <p:spTgt spid="3379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3799"/>
                                        </p:tgtEl>
                                        <p:attrNameLst>
                                          <p:attrName>style.visibility</p:attrName>
                                        </p:attrNameLst>
                                      </p:cBhvr>
                                      <p:to>
                                        <p:strVal val="visible"/>
                                      </p:to>
                                    </p:set>
                                    <p:animEffect transition="in" filter="wipe(left)">
                                      <p:cBhvr>
                                        <p:cTn id="19" dur="500"/>
                                        <p:tgtEl>
                                          <p:spTgt spid="3379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3800"/>
                                        </p:tgtEl>
                                        <p:attrNameLst>
                                          <p:attrName>style.visibility</p:attrName>
                                        </p:attrNameLst>
                                      </p:cBhvr>
                                      <p:to>
                                        <p:strVal val="visible"/>
                                      </p:to>
                                    </p:set>
                                    <p:animEffect transition="in" filter="wipe(left)">
                                      <p:cBhvr>
                                        <p:cTn id="22" dur="500"/>
                                        <p:tgtEl>
                                          <p:spTgt spid="3380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80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8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P spid="33798" grpId="0" animBg="1"/>
      <p:bldP spid="33799" grpId="0" animBg="1"/>
      <p:bldP spid="33800" grpId="0" animBg="1"/>
      <p:bldP spid="33801" grpId="0" animBg="1"/>
      <p:bldP spid="33802" grpId="0"/>
      <p:bldP spid="3380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defRPr/>
            </a:pPr>
            <a:r>
              <a:rPr lang="en-US" sz="3200" b="1" dirty="0" smtClean="0">
                <a:solidFill>
                  <a:srgbClr val="000066"/>
                </a:solidFill>
                <a:effectLst>
                  <a:outerShdw blurRad="38100" dist="38100" dir="2700000" algn="tl">
                    <a:srgbClr val="C0C0C0"/>
                  </a:outerShdw>
                </a:effectLst>
              </a:rPr>
              <a:t>4.</a:t>
            </a:r>
            <a:r>
              <a:rPr lang="en-US" sz="3200" dirty="0" smtClean="0"/>
              <a:t> </a:t>
            </a:r>
            <a:r>
              <a:rPr lang="en-US" sz="3700" b="1" dirty="0" smtClean="0">
                <a:solidFill>
                  <a:srgbClr val="000066"/>
                </a:solidFill>
                <a:effectLst>
                  <a:outerShdw blurRad="38100" dist="38100" dir="2700000" algn="tl">
                    <a:srgbClr val="C0C0C0"/>
                  </a:outerShdw>
                </a:effectLst>
              </a:rPr>
              <a:t>Worship:  spiritual</a:t>
            </a:r>
            <a:r>
              <a:rPr lang="en-US" sz="3700" b="1" dirty="0" smtClean="0">
                <a:effectLst>
                  <a:outerShdw blurRad="38100" dist="38100" dir="2700000" algn="tl">
                    <a:srgbClr val="C0C0C0"/>
                  </a:outerShdw>
                </a:effectLst>
              </a:rPr>
              <a:t/>
            </a:r>
            <a:br>
              <a:rPr lang="en-US" sz="3700" b="1" dirty="0" smtClean="0">
                <a:effectLst>
                  <a:outerShdw blurRad="38100" dist="38100" dir="2700000" algn="tl">
                    <a:srgbClr val="C0C0C0"/>
                  </a:outerShdw>
                </a:effectLst>
              </a:rPr>
            </a:br>
            <a:r>
              <a:rPr lang="en-US" sz="3700" b="1" dirty="0" smtClean="0"/>
              <a:t>Ac.2:42</a:t>
            </a:r>
          </a:p>
        </p:txBody>
      </p:sp>
      <p:sp>
        <p:nvSpPr>
          <p:cNvPr id="18435" name="Rectangle 3"/>
          <p:cNvSpPr>
            <a:spLocks noGrp="1" noChangeArrowheads="1"/>
          </p:cNvSpPr>
          <p:nvPr>
            <p:ph type="body" idx="1"/>
          </p:nvPr>
        </p:nvSpPr>
        <p:spPr/>
        <p:txBody>
          <a:bodyPr/>
          <a:lstStyle/>
          <a:p>
            <a:pPr eaLnBrk="1" hangingPunct="1"/>
            <a:endParaRPr lang="en-US" altLang="en-US" sz="3600" b="1" smtClean="0"/>
          </a:p>
          <a:p>
            <a:pPr eaLnBrk="1" hangingPunct="1"/>
            <a:endParaRPr lang="en-US" altLang="en-US" sz="3600" b="1" smtClean="0"/>
          </a:p>
          <a:p>
            <a:pPr eaLnBrk="1" hangingPunct="1"/>
            <a:endParaRPr lang="en-US" altLang="en-US" sz="3600" b="1" smtClean="0"/>
          </a:p>
          <a:p>
            <a:pPr eaLnBrk="1" hangingPunct="1"/>
            <a:endParaRPr lang="en-US" altLang="en-US" sz="3600" b="1" smtClean="0"/>
          </a:p>
          <a:p>
            <a:pPr eaLnBrk="1" hangingPunct="1"/>
            <a:endParaRPr lang="en-US" altLang="en-US" sz="3600" b="1" smtClean="0"/>
          </a:p>
        </p:txBody>
      </p:sp>
      <p:sp>
        <p:nvSpPr>
          <p:cNvPr id="34820" name="Text Box 4"/>
          <p:cNvSpPr txBox="1">
            <a:spLocks noChangeArrowheads="1"/>
          </p:cNvSpPr>
          <p:nvPr/>
        </p:nvSpPr>
        <p:spPr bwMode="auto">
          <a:xfrm>
            <a:off x="685800" y="4419600"/>
            <a:ext cx="7696200" cy="1592263"/>
          </a:xfrm>
          <a:prstGeom prst="rect">
            <a:avLst/>
          </a:prstGeom>
          <a:solidFill>
            <a:schemeClr val="tx1"/>
          </a:solidFill>
          <a:ln w="381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b="1" dirty="0">
                <a:solidFill>
                  <a:srgbClr val="FFFF00"/>
                </a:solidFill>
              </a:rPr>
              <a:t>“The custom of organ accompaniment did not become general until the eighteenth century” </a:t>
            </a:r>
            <a:r>
              <a:rPr lang="en-US" altLang="en-US" sz="2000" b="1" dirty="0">
                <a:solidFill>
                  <a:schemeClr val="bg1"/>
                </a:solidFill>
              </a:rPr>
              <a:t>–</a:t>
            </a:r>
            <a:r>
              <a:rPr lang="en-US" altLang="en-US" sz="2000" b="1" i="1" dirty="0" err="1">
                <a:solidFill>
                  <a:schemeClr val="bg1"/>
                </a:solidFill>
              </a:rPr>
              <a:t>Schaff</a:t>
            </a:r>
            <a:r>
              <a:rPr lang="en-US" altLang="en-US" sz="2000" b="1" i="1" dirty="0">
                <a:solidFill>
                  <a:schemeClr val="bg1"/>
                </a:solidFill>
              </a:rPr>
              <a:t>-Herzog</a:t>
            </a:r>
            <a:r>
              <a:rPr lang="en-US" altLang="en-US" sz="2000" b="1" dirty="0">
                <a:solidFill>
                  <a:schemeClr val="bg1"/>
                </a:solidFill>
              </a:rPr>
              <a:t> VIII, 258</a:t>
            </a:r>
          </a:p>
        </p:txBody>
      </p:sp>
      <p:sp>
        <p:nvSpPr>
          <p:cNvPr id="34821" name="Text Box 5"/>
          <p:cNvSpPr txBox="1">
            <a:spLocks noChangeArrowheads="1"/>
          </p:cNvSpPr>
          <p:nvPr/>
        </p:nvSpPr>
        <p:spPr bwMode="auto">
          <a:xfrm>
            <a:off x="685800" y="2057400"/>
            <a:ext cx="7696200" cy="2079625"/>
          </a:xfrm>
          <a:prstGeom prst="rect">
            <a:avLst/>
          </a:prstGeom>
          <a:solidFill>
            <a:srgbClr val="FFFFCC"/>
          </a:solidFill>
          <a:ln w="38100">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b="1">
                <a:solidFill>
                  <a:srgbClr val="000066"/>
                </a:solidFill>
              </a:rPr>
              <a:t>“Speaking to one another in psalms and hymns and spiritual songs, singing  and making melody in your heart to the Lord” </a:t>
            </a:r>
            <a:r>
              <a:rPr lang="en-US" altLang="en-US" sz="2000" b="1"/>
              <a:t>– Ep.5:19</a:t>
            </a:r>
            <a:endParaRPr lang="en-US" altLang="en-US" sz="1400" b="1"/>
          </a:p>
        </p:txBody>
      </p:sp>
      <p:sp>
        <p:nvSpPr>
          <p:cNvPr id="34822" name="Rectangle 6"/>
          <p:cNvSpPr>
            <a:spLocks noChangeArrowheads="1"/>
          </p:cNvSpPr>
          <p:nvPr/>
        </p:nvSpPr>
        <p:spPr bwMode="auto">
          <a:xfrm>
            <a:off x="746234" y="3170238"/>
            <a:ext cx="1524000" cy="381000"/>
          </a:xfrm>
          <a:prstGeom prst="rect">
            <a:avLst/>
          </a:prstGeom>
          <a:solidFill>
            <a:schemeClr val="hlink">
              <a:alpha val="20000"/>
            </a:schemeClr>
          </a:solidFill>
          <a:ln w="28575">
            <a:solidFill>
              <a:srgbClr val="C00000"/>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34823" name="Rectangle 7"/>
          <p:cNvSpPr>
            <a:spLocks noChangeArrowheads="1"/>
          </p:cNvSpPr>
          <p:nvPr/>
        </p:nvSpPr>
        <p:spPr bwMode="auto">
          <a:xfrm>
            <a:off x="3244959" y="3170238"/>
            <a:ext cx="4495800" cy="381000"/>
          </a:xfrm>
          <a:prstGeom prst="rect">
            <a:avLst/>
          </a:prstGeom>
          <a:solidFill>
            <a:schemeClr val="hlink">
              <a:alpha val="20000"/>
            </a:schemeClr>
          </a:solidFill>
          <a:ln w="28575">
            <a:solidFill>
              <a:srgbClr val="C00000"/>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34824" name="Rectangle 8"/>
          <p:cNvSpPr>
            <a:spLocks noChangeArrowheads="1"/>
          </p:cNvSpPr>
          <p:nvPr/>
        </p:nvSpPr>
        <p:spPr bwMode="auto">
          <a:xfrm>
            <a:off x="746234" y="3627438"/>
            <a:ext cx="1089025" cy="381000"/>
          </a:xfrm>
          <a:prstGeom prst="rect">
            <a:avLst/>
          </a:prstGeom>
          <a:solidFill>
            <a:schemeClr val="hlink">
              <a:alpha val="20000"/>
            </a:schemeClr>
          </a:solidFill>
          <a:ln w="28575">
            <a:solidFill>
              <a:srgbClr val="C00000"/>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4822"/>
                                        </p:tgtEl>
                                        <p:attrNameLst>
                                          <p:attrName>style.visibility</p:attrName>
                                        </p:attrNameLst>
                                      </p:cBhvr>
                                      <p:to>
                                        <p:strVal val="visible"/>
                                      </p:to>
                                    </p:set>
                                    <p:animEffect transition="in" filter="wipe(left)">
                                      <p:cBhvr>
                                        <p:cTn id="11" dur="500"/>
                                        <p:tgtEl>
                                          <p:spTgt spid="348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4823"/>
                                        </p:tgtEl>
                                        <p:attrNameLst>
                                          <p:attrName>style.visibility</p:attrName>
                                        </p:attrNameLst>
                                      </p:cBhvr>
                                      <p:to>
                                        <p:strVal val="visible"/>
                                      </p:to>
                                    </p:set>
                                    <p:animEffect transition="in" filter="wipe(left)">
                                      <p:cBhvr>
                                        <p:cTn id="16" dur="500"/>
                                        <p:tgtEl>
                                          <p:spTgt spid="34823"/>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4824"/>
                                        </p:tgtEl>
                                        <p:attrNameLst>
                                          <p:attrName>style.visibility</p:attrName>
                                        </p:attrNameLst>
                                      </p:cBhvr>
                                      <p:to>
                                        <p:strVal val="visible"/>
                                      </p:to>
                                    </p:set>
                                    <p:animEffect transition="in" filter="wipe(left)">
                                      <p:cBhvr>
                                        <p:cTn id="20" dur="500"/>
                                        <p:tgtEl>
                                          <p:spTgt spid="3482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P spid="34821" grpId="0" animBg="1"/>
      <p:bldP spid="34822" grpId="0" animBg="1"/>
      <p:bldP spid="34823" grpId="0" animBg="1"/>
      <p:bldP spid="348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4294967295"/>
          </p:nvPr>
        </p:nvSpPr>
        <p:spPr>
          <a:xfrm>
            <a:off x="457200" y="609600"/>
            <a:ext cx="8229600" cy="5257800"/>
          </a:xfrm>
        </p:spPr>
        <p:txBody>
          <a:bodyPr/>
          <a:lstStyle/>
          <a:p>
            <a:pPr algn="ctr" eaLnBrk="1" hangingPunct="1">
              <a:buFont typeface="Wingdings" pitchFamily="2" charset="2"/>
              <a:buNone/>
              <a:defRPr/>
            </a:pPr>
            <a:r>
              <a:rPr lang="en-US" b="1" dirty="0" smtClean="0">
                <a:solidFill>
                  <a:srgbClr val="000066"/>
                </a:solidFill>
                <a:effectLst>
                  <a:outerShdw blurRad="38100" dist="38100" dir="2700000" algn="tl">
                    <a:srgbClr val="C0C0C0"/>
                  </a:outerShdw>
                </a:effectLst>
              </a:rPr>
              <a:t>5. </a:t>
            </a:r>
            <a:r>
              <a:rPr lang="en-US" sz="3700" b="1" dirty="0" smtClean="0">
                <a:solidFill>
                  <a:srgbClr val="000066"/>
                </a:solidFill>
                <a:effectLst>
                  <a:outerShdw blurRad="38100" dist="38100" dir="2700000" algn="tl">
                    <a:srgbClr val="C0C0C0"/>
                  </a:outerShdw>
                </a:effectLst>
              </a:rPr>
              <a:t>Work</a:t>
            </a:r>
          </a:p>
        </p:txBody>
      </p:sp>
      <p:sp>
        <p:nvSpPr>
          <p:cNvPr id="43012" name="AutoShape 4"/>
          <p:cNvSpPr>
            <a:spLocks noChangeArrowheads="1"/>
          </p:cNvSpPr>
          <p:nvPr/>
        </p:nvSpPr>
        <p:spPr bwMode="auto">
          <a:xfrm>
            <a:off x="304800" y="1828800"/>
            <a:ext cx="4114800" cy="2286000"/>
          </a:xfrm>
          <a:prstGeom prst="roundRect">
            <a:avLst>
              <a:gd name="adj" fmla="val 16667"/>
            </a:avLst>
          </a:prstGeom>
          <a:solidFill>
            <a:srgbClr val="FFFFCC"/>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3600" b="1" dirty="0"/>
              <a:t> </a:t>
            </a:r>
            <a:r>
              <a:rPr lang="en-US" altLang="en-US" sz="3600" b="1" u="sng" dirty="0">
                <a:solidFill>
                  <a:srgbClr val="000066"/>
                </a:solidFill>
              </a:rPr>
              <a:t>Jerusalem</a:t>
            </a:r>
            <a:r>
              <a:rPr lang="en-US" altLang="en-US" sz="3600" b="1" dirty="0"/>
              <a:t>, </a:t>
            </a:r>
            <a:r>
              <a:rPr lang="en-US" altLang="en-US" sz="3600" b="1" u="sng" dirty="0"/>
              <a:t>Ac.2</a:t>
            </a:r>
          </a:p>
          <a:p>
            <a:pPr>
              <a:buFontTx/>
              <a:buAutoNum type="arabicPeriod"/>
            </a:pPr>
            <a:r>
              <a:rPr lang="en-US" altLang="en-US" sz="3200" b="1" dirty="0"/>
              <a:t> </a:t>
            </a:r>
            <a:r>
              <a:rPr lang="en-US" altLang="en-US" sz="3100" b="1" dirty="0"/>
              <a:t>Evangelism, </a:t>
            </a:r>
            <a:r>
              <a:rPr lang="en-US" altLang="en-US" sz="2800" b="1" dirty="0" smtClean="0"/>
              <a:t>47</a:t>
            </a:r>
            <a:endParaRPr lang="en-US" altLang="en-US" sz="2800" b="1" dirty="0"/>
          </a:p>
          <a:p>
            <a:pPr>
              <a:buFontTx/>
              <a:buAutoNum type="arabicPeriod"/>
            </a:pPr>
            <a:r>
              <a:rPr lang="en-US" altLang="en-US" sz="3100" b="1" dirty="0"/>
              <a:t> Edification, </a:t>
            </a:r>
            <a:r>
              <a:rPr lang="en-US" altLang="en-US" sz="2800" b="1" dirty="0"/>
              <a:t>42</a:t>
            </a:r>
          </a:p>
          <a:p>
            <a:pPr>
              <a:buFontTx/>
              <a:buAutoNum type="arabicPeriod"/>
            </a:pPr>
            <a:r>
              <a:rPr lang="en-US" altLang="en-US" sz="3100" b="1" dirty="0"/>
              <a:t> Benevolence, </a:t>
            </a:r>
            <a:r>
              <a:rPr lang="en-US" altLang="en-US" sz="2800" b="1" dirty="0"/>
              <a:t>44f.</a:t>
            </a:r>
            <a:endParaRPr lang="en-US" altLang="en-US" sz="3100" b="1" dirty="0"/>
          </a:p>
        </p:txBody>
      </p:sp>
      <p:sp>
        <p:nvSpPr>
          <p:cNvPr id="43013" name="AutoShape 5"/>
          <p:cNvSpPr>
            <a:spLocks noChangeArrowheads="1"/>
          </p:cNvSpPr>
          <p:nvPr/>
        </p:nvSpPr>
        <p:spPr bwMode="auto">
          <a:xfrm>
            <a:off x="4648200" y="1828800"/>
            <a:ext cx="4114800" cy="2286000"/>
          </a:xfrm>
          <a:prstGeom prst="roundRect">
            <a:avLst>
              <a:gd name="adj" fmla="val 16667"/>
            </a:avLst>
          </a:prstGeom>
          <a:solidFill>
            <a:srgbClr val="FFFFCC"/>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3600" b="1" dirty="0"/>
              <a:t>  </a:t>
            </a:r>
            <a:r>
              <a:rPr lang="en-US" altLang="en-US" sz="3600" b="1" u="sng" dirty="0">
                <a:solidFill>
                  <a:srgbClr val="000066"/>
                </a:solidFill>
              </a:rPr>
              <a:t>Antioch</a:t>
            </a:r>
            <a:r>
              <a:rPr lang="en-US" altLang="en-US" sz="3600" b="1" dirty="0"/>
              <a:t>, </a:t>
            </a:r>
            <a:r>
              <a:rPr lang="en-US" altLang="en-US" sz="3600" b="1" u="sng" dirty="0"/>
              <a:t>Ac.11</a:t>
            </a:r>
          </a:p>
          <a:p>
            <a:pPr>
              <a:buFontTx/>
              <a:buAutoNum type="arabicPeriod"/>
            </a:pPr>
            <a:r>
              <a:rPr lang="en-US" altLang="en-US" sz="3200" b="1" dirty="0"/>
              <a:t> </a:t>
            </a:r>
            <a:r>
              <a:rPr lang="en-US" altLang="en-US" sz="3100" b="1" dirty="0"/>
              <a:t>Evangelism, </a:t>
            </a:r>
            <a:r>
              <a:rPr lang="en-US" altLang="en-US" sz="2800" b="1" dirty="0"/>
              <a:t>24</a:t>
            </a:r>
          </a:p>
          <a:p>
            <a:pPr>
              <a:buFontTx/>
              <a:buAutoNum type="arabicPeriod"/>
            </a:pPr>
            <a:r>
              <a:rPr lang="en-US" altLang="en-US" sz="3100" b="1" dirty="0"/>
              <a:t> Edification, </a:t>
            </a:r>
            <a:r>
              <a:rPr lang="en-US" altLang="en-US" sz="2800" b="1" dirty="0"/>
              <a:t>23, 26</a:t>
            </a:r>
          </a:p>
          <a:p>
            <a:pPr>
              <a:buFontTx/>
              <a:buAutoNum type="arabicPeriod"/>
            </a:pPr>
            <a:r>
              <a:rPr lang="en-US" altLang="en-US" sz="3100" b="1" dirty="0"/>
              <a:t> Benevolence, </a:t>
            </a:r>
            <a:r>
              <a:rPr lang="en-US" altLang="en-US" sz="2800" b="1" dirty="0"/>
              <a:t>27ff</a:t>
            </a:r>
            <a:endParaRPr lang="en-US" altLang="en-US" sz="3100" b="1" dirty="0"/>
          </a:p>
        </p:txBody>
      </p:sp>
      <p:sp>
        <p:nvSpPr>
          <p:cNvPr id="43016" name="AutoShape 8"/>
          <p:cNvSpPr>
            <a:spLocks noChangeArrowheads="1"/>
          </p:cNvSpPr>
          <p:nvPr/>
        </p:nvSpPr>
        <p:spPr bwMode="auto">
          <a:xfrm>
            <a:off x="4191000" y="1905000"/>
            <a:ext cx="838200" cy="838200"/>
          </a:xfrm>
          <a:prstGeom prst="rightArrow">
            <a:avLst>
              <a:gd name="adj1" fmla="val 50000"/>
              <a:gd name="adj2" fmla="val 25000"/>
            </a:avLst>
          </a:prstGeom>
          <a:solidFill>
            <a:srgbClr val="CC0000"/>
          </a:solidFill>
          <a:ln w="9525">
            <a:solidFill>
              <a:srgbClr val="CC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2">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012">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012">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3012">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012">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013">
                                            <p:bg/>
                                          </p:spTgt>
                                        </p:tgtEl>
                                        <p:attrNameLst>
                                          <p:attrName>style.visibility</p:attrName>
                                        </p:attrNameLst>
                                      </p:cBhvr>
                                      <p:to>
                                        <p:strVal val="visible"/>
                                      </p:to>
                                    </p:set>
                                  </p:childTnLst>
                                </p:cTn>
                              </p:par>
                            </p:childTnLst>
                          </p:cTn>
                        </p:par>
                        <p:par>
                          <p:cTn id="25" fill="hold" nodeType="withGroup">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43016"/>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43013">
                                            <p:txEl>
                                              <p:pRg st="0" end="0"/>
                                            </p:txEl>
                                          </p:spTgt>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3013">
                                            <p:txEl>
                                              <p:pRg st="1" end="1"/>
                                            </p:txEl>
                                          </p:spTgt>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3013">
                                            <p:txEl>
                                              <p:pRg st="2" end="2"/>
                                            </p:txEl>
                                          </p:spTgt>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30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allAtOnce" animBg="1"/>
      <p:bldP spid="43013" grpId="0" uiExpand="1" build="allAtOnce" animBg="1"/>
      <p:bldP spid="43016" grpId="0" uiExpan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838200"/>
          </a:xfrm>
        </p:spPr>
        <p:txBody>
          <a:bodyPr/>
          <a:lstStyle/>
          <a:p>
            <a:pPr algn="ctr" eaLnBrk="1" hangingPunct="1">
              <a:defRPr/>
            </a:pPr>
            <a:r>
              <a:rPr lang="en-US" sz="3200" b="1" dirty="0" smtClean="0">
                <a:solidFill>
                  <a:srgbClr val="000066"/>
                </a:solidFill>
                <a:effectLst>
                  <a:outerShdw blurRad="38100" dist="38100" dir="2700000" algn="tl">
                    <a:srgbClr val="C0C0C0"/>
                  </a:outerShdw>
                </a:effectLst>
              </a:rPr>
              <a:t>6. </a:t>
            </a:r>
            <a:r>
              <a:rPr lang="en-US" sz="3700" b="1" dirty="0" smtClean="0">
                <a:solidFill>
                  <a:srgbClr val="000066"/>
                </a:solidFill>
                <a:effectLst>
                  <a:outerShdw blurRad="38100" dist="38100" dir="2700000" algn="tl">
                    <a:srgbClr val="C0C0C0"/>
                  </a:outerShdw>
                </a:effectLst>
              </a:rPr>
              <a:t>Terminology: oracles of God</a:t>
            </a:r>
          </a:p>
        </p:txBody>
      </p:sp>
      <p:sp>
        <p:nvSpPr>
          <p:cNvPr id="29699" name="Rectangle 3"/>
          <p:cNvSpPr>
            <a:spLocks noGrp="1" noChangeArrowheads="1"/>
          </p:cNvSpPr>
          <p:nvPr>
            <p:ph type="body" idx="1"/>
          </p:nvPr>
        </p:nvSpPr>
        <p:spPr>
          <a:xfrm>
            <a:off x="441434" y="1295400"/>
            <a:ext cx="8229600" cy="5257800"/>
          </a:xfrm>
        </p:spPr>
        <p:txBody>
          <a:bodyPr/>
          <a:lstStyle/>
          <a:p>
            <a:pPr marL="398463" indent="-398463" defTabSz="392113" eaLnBrk="1" hangingPunct="1">
              <a:lnSpc>
                <a:spcPct val="90000"/>
              </a:lnSpc>
              <a:spcAft>
                <a:spcPts val="400"/>
              </a:spcAft>
              <a:defRPr/>
            </a:pPr>
            <a:r>
              <a:rPr lang="en-US" b="1" i="1" dirty="0" smtClean="0">
                <a:solidFill>
                  <a:srgbClr val="000066"/>
                </a:solidFill>
                <a:effectLst>
                  <a:outerShdw blurRad="38100" dist="38100" dir="2700000" algn="tl">
                    <a:srgbClr val="C0C0C0"/>
                  </a:outerShdw>
                </a:effectLst>
              </a:rPr>
              <a:t>Universal</a:t>
            </a:r>
            <a:r>
              <a:rPr lang="en-US" b="1" dirty="0" smtClean="0"/>
              <a:t> church, </a:t>
            </a:r>
            <a:r>
              <a:rPr lang="en-US" b="1" u="sng" dirty="0" smtClean="0"/>
              <a:t>but</a:t>
            </a:r>
            <a:r>
              <a:rPr lang="en-US" b="1" dirty="0" smtClean="0"/>
              <a:t> </a:t>
            </a:r>
            <a:r>
              <a:rPr lang="en-US" b="1" u="sng" dirty="0" smtClean="0"/>
              <a:t>not</a:t>
            </a:r>
            <a:r>
              <a:rPr lang="en-US" b="1" dirty="0" smtClean="0"/>
              <a:t> “</a:t>
            </a:r>
            <a:r>
              <a:rPr lang="en-US" b="1" dirty="0" smtClean="0">
                <a:solidFill>
                  <a:srgbClr val="000066"/>
                </a:solidFill>
                <a:effectLst>
                  <a:outerShdw blurRad="38100" dist="38100" dir="2700000" algn="tl">
                    <a:srgbClr val="C0C0C0"/>
                  </a:outerShdw>
                </a:effectLst>
              </a:rPr>
              <a:t>Catholics</a:t>
            </a:r>
            <a:r>
              <a:rPr lang="en-US" b="1" dirty="0" smtClean="0"/>
              <a:t>”   </a:t>
            </a:r>
          </a:p>
          <a:p>
            <a:pPr marL="398463" indent="-398463" defTabSz="392113" eaLnBrk="1" hangingPunct="1">
              <a:lnSpc>
                <a:spcPct val="90000"/>
              </a:lnSpc>
              <a:spcAft>
                <a:spcPts val="400"/>
              </a:spcAft>
              <a:defRPr/>
            </a:pPr>
            <a:r>
              <a:rPr lang="en-US" b="1" i="1" dirty="0" smtClean="0">
                <a:solidFill>
                  <a:srgbClr val="000066"/>
                </a:solidFill>
                <a:effectLst>
                  <a:outerShdw blurRad="38100" dist="38100" dir="2700000" algn="tl">
                    <a:srgbClr val="C0C0C0"/>
                  </a:outerShdw>
                </a:effectLst>
              </a:rPr>
              <a:t>Baptism</a:t>
            </a:r>
            <a:r>
              <a:rPr lang="en-US" b="1" i="1" dirty="0" smtClean="0"/>
              <a:t>, </a:t>
            </a:r>
            <a:r>
              <a:rPr lang="en-US" b="1" u="sng" dirty="0" smtClean="0"/>
              <a:t>but</a:t>
            </a:r>
            <a:r>
              <a:rPr lang="en-US" b="1" dirty="0" smtClean="0"/>
              <a:t> </a:t>
            </a:r>
            <a:r>
              <a:rPr lang="en-US" b="1" u="sng" dirty="0" smtClean="0"/>
              <a:t>not</a:t>
            </a:r>
            <a:r>
              <a:rPr lang="en-US" b="1" dirty="0" smtClean="0"/>
              <a:t> “</a:t>
            </a:r>
            <a:r>
              <a:rPr lang="en-US" b="1" dirty="0" smtClean="0">
                <a:solidFill>
                  <a:srgbClr val="000066"/>
                </a:solidFill>
                <a:effectLst>
                  <a:outerShdw blurRad="38100" dist="38100" dir="2700000" algn="tl">
                    <a:srgbClr val="C0C0C0"/>
                  </a:outerShdw>
                </a:effectLst>
              </a:rPr>
              <a:t>Baptist</a:t>
            </a:r>
            <a:r>
              <a:rPr lang="en-US" b="1" dirty="0" smtClean="0"/>
              <a:t>” church</a:t>
            </a:r>
          </a:p>
          <a:p>
            <a:pPr marL="398463" indent="-398463" defTabSz="392113" eaLnBrk="1" hangingPunct="1">
              <a:lnSpc>
                <a:spcPct val="90000"/>
              </a:lnSpc>
              <a:spcAft>
                <a:spcPts val="400"/>
              </a:spcAft>
              <a:defRPr/>
            </a:pPr>
            <a:r>
              <a:rPr lang="en-US" b="1" i="1" dirty="0" smtClean="0">
                <a:solidFill>
                  <a:srgbClr val="000066"/>
                </a:solidFill>
                <a:effectLst>
                  <a:outerShdw blurRad="38100" dist="38100" dir="2700000" algn="tl">
                    <a:srgbClr val="C0C0C0"/>
                  </a:outerShdw>
                </a:effectLst>
              </a:rPr>
              <a:t>Methods</a:t>
            </a:r>
            <a:r>
              <a:rPr lang="en-US" b="1" i="1" dirty="0" smtClean="0"/>
              <a:t>, </a:t>
            </a:r>
            <a:r>
              <a:rPr lang="en-US" b="1" u="sng" dirty="0" smtClean="0"/>
              <a:t>but</a:t>
            </a:r>
            <a:r>
              <a:rPr lang="en-US" b="1" dirty="0" smtClean="0"/>
              <a:t> </a:t>
            </a:r>
            <a:r>
              <a:rPr lang="en-US" b="1" u="sng" dirty="0" smtClean="0"/>
              <a:t>not</a:t>
            </a:r>
            <a:r>
              <a:rPr lang="en-US" b="1" dirty="0" smtClean="0"/>
              <a:t> “</a:t>
            </a:r>
            <a:r>
              <a:rPr lang="en-US" b="1" dirty="0" smtClean="0">
                <a:solidFill>
                  <a:srgbClr val="000066"/>
                </a:solidFill>
                <a:effectLst>
                  <a:outerShdw blurRad="38100" dist="38100" dir="2700000" algn="tl">
                    <a:srgbClr val="C0C0C0"/>
                  </a:outerShdw>
                </a:effectLst>
              </a:rPr>
              <a:t>Methodist</a:t>
            </a:r>
            <a:r>
              <a:rPr lang="en-US" b="1" dirty="0" smtClean="0"/>
              <a:t>” Church</a:t>
            </a:r>
          </a:p>
          <a:p>
            <a:pPr marL="398463" indent="-398463" defTabSz="392113" eaLnBrk="1" hangingPunct="1">
              <a:lnSpc>
                <a:spcPct val="90000"/>
              </a:lnSpc>
              <a:spcAft>
                <a:spcPts val="400"/>
              </a:spcAft>
              <a:defRPr/>
            </a:pPr>
            <a:r>
              <a:rPr lang="en-US" b="1" i="1" dirty="0" smtClean="0">
                <a:solidFill>
                  <a:srgbClr val="000066"/>
                </a:solidFill>
                <a:effectLst>
                  <a:outerShdw blurRad="38100" dist="38100" dir="2700000" algn="tl">
                    <a:srgbClr val="C0C0C0"/>
                  </a:outerShdw>
                </a:effectLst>
              </a:rPr>
              <a:t>Bishops</a:t>
            </a:r>
            <a:r>
              <a:rPr lang="en-US" b="1" i="1" dirty="0" smtClean="0"/>
              <a:t>, </a:t>
            </a:r>
            <a:r>
              <a:rPr lang="en-US" b="1" u="sng" dirty="0" smtClean="0"/>
              <a:t>but</a:t>
            </a:r>
            <a:r>
              <a:rPr lang="en-US" b="1" i="1" dirty="0" smtClean="0"/>
              <a:t> </a:t>
            </a:r>
            <a:r>
              <a:rPr lang="en-US" b="1" u="sng" dirty="0" smtClean="0"/>
              <a:t>not</a:t>
            </a:r>
            <a:r>
              <a:rPr lang="en-US" b="1" dirty="0" smtClean="0"/>
              <a:t> “</a:t>
            </a:r>
            <a:r>
              <a:rPr lang="en-US" b="1" dirty="0" smtClean="0">
                <a:solidFill>
                  <a:srgbClr val="000066"/>
                </a:solidFill>
                <a:effectLst>
                  <a:outerShdw blurRad="38100" dist="38100" dir="2700000" algn="tl">
                    <a:srgbClr val="C0C0C0"/>
                  </a:outerShdw>
                </a:effectLst>
              </a:rPr>
              <a:t>Episcopalians</a:t>
            </a:r>
            <a:r>
              <a:rPr lang="en-US" b="1" dirty="0" smtClean="0"/>
              <a:t>” </a:t>
            </a:r>
          </a:p>
          <a:p>
            <a:pPr marL="398463" indent="-398463" defTabSz="392113" eaLnBrk="1" hangingPunct="1">
              <a:lnSpc>
                <a:spcPct val="90000"/>
              </a:lnSpc>
              <a:spcAft>
                <a:spcPts val="400"/>
              </a:spcAft>
              <a:defRPr/>
            </a:pPr>
            <a:r>
              <a:rPr lang="en-US" b="1" i="1" dirty="0" smtClean="0">
                <a:solidFill>
                  <a:srgbClr val="000066"/>
                </a:solidFill>
                <a:effectLst>
                  <a:outerShdw blurRad="38100" dist="38100" dir="2700000" algn="tl">
                    <a:srgbClr val="C0C0C0"/>
                  </a:outerShdw>
                </a:effectLst>
              </a:rPr>
              <a:t>Elders</a:t>
            </a:r>
            <a:r>
              <a:rPr lang="en-US" b="1" dirty="0" smtClean="0"/>
              <a:t>, </a:t>
            </a:r>
            <a:r>
              <a:rPr lang="en-US" b="1" u="sng" dirty="0" smtClean="0"/>
              <a:t>but</a:t>
            </a:r>
            <a:r>
              <a:rPr lang="en-US" b="1" dirty="0" smtClean="0"/>
              <a:t> </a:t>
            </a:r>
            <a:r>
              <a:rPr lang="en-US" b="1" u="sng" dirty="0" smtClean="0"/>
              <a:t>not</a:t>
            </a:r>
            <a:r>
              <a:rPr lang="en-US" b="1" dirty="0" smtClean="0"/>
              <a:t> “</a:t>
            </a:r>
            <a:r>
              <a:rPr lang="en-US" b="1" dirty="0" smtClean="0">
                <a:solidFill>
                  <a:srgbClr val="000066"/>
                </a:solidFill>
                <a:effectLst>
                  <a:outerShdw blurRad="38100" dist="38100" dir="2700000" algn="tl">
                    <a:srgbClr val="C0C0C0"/>
                  </a:outerShdw>
                </a:effectLst>
              </a:rPr>
              <a:t>Presbyterians</a:t>
            </a:r>
            <a:r>
              <a:rPr lang="en-US" b="1" dirty="0" smtClean="0"/>
              <a:t>”	</a:t>
            </a:r>
          </a:p>
          <a:p>
            <a:pPr marL="398463" indent="-398463" defTabSz="392113" eaLnBrk="1" hangingPunct="1">
              <a:lnSpc>
                <a:spcPct val="90000"/>
              </a:lnSpc>
              <a:spcAft>
                <a:spcPts val="400"/>
              </a:spcAft>
              <a:defRPr/>
            </a:pPr>
            <a:r>
              <a:rPr lang="en-US" b="1" i="1" dirty="0" smtClean="0">
                <a:solidFill>
                  <a:srgbClr val="000066"/>
                </a:solidFill>
                <a:effectLst>
                  <a:outerShdw blurRad="38100" dist="38100" dir="2700000" algn="tl">
                    <a:srgbClr val="C0C0C0"/>
                  </a:outerShdw>
                </a:effectLst>
              </a:rPr>
              <a:t>Pentecost</a:t>
            </a:r>
            <a:r>
              <a:rPr lang="en-US" b="1" i="1" dirty="0" smtClean="0"/>
              <a:t>, </a:t>
            </a:r>
            <a:r>
              <a:rPr lang="en-US" b="1" u="sng" dirty="0" smtClean="0"/>
              <a:t>but</a:t>
            </a:r>
            <a:r>
              <a:rPr lang="en-US" b="1" dirty="0" smtClean="0"/>
              <a:t> </a:t>
            </a:r>
            <a:r>
              <a:rPr lang="en-US" b="1" u="sng" dirty="0" smtClean="0"/>
              <a:t>not</a:t>
            </a:r>
            <a:r>
              <a:rPr lang="en-US" b="1" dirty="0" smtClean="0"/>
              <a:t> “</a:t>
            </a:r>
            <a:r>
              <a:rPr lang="en-US" b="1" dirty="0" smtClean="0">
                <a:solidFill>
                  <a:srgbClr val="000066"/>
                </a:solidFill>
                <a:effectLst>
                  <a:outerShdw blurRad="38100" dist="38100" dir="2700000" algn="tl">
                    <a:srgbClr val="C0C0C0"/>
                  </a:outerShdw>
                </a:effectLst>
              </a:rPr>
              <a:t>Pentecostals</a:t>
            </a:r>
            <a:r>
              <a:rPr lang="en-US" b="1" dirty="0" smtClean="0"/>
              <a:t>”</a:t>
            </a:r>
          </a:p>
          <a:p>
            <a:pPr marL="398463" indent="-398463" defTabSz="392113" eaLnBrk="1" hangingPunct="1">
              <a:lnSpc>
                <a:spcPct val="90000"/>
              </a:lnSpc>
              <a:spcAft>
                <a:spcPts val="400"/>
              </a:spcAft>
              <a:defRPr/>
            </a:pPr>
            <a:r>
              <a:rPr lang="en-US" b="1" i="1" dirty="0" smtClean="0">
                <a:solidFill>
                  <a:srgbClr val="000066"/>
                </a:solidFill>
                <a:effectLst>
                  <a:outerShdw blurRad="38100" dist="38100" dir="2700000" algn="tl">
                    <a:srgbClr val="C0C0C0"/>
                  </a:outerShdw>
                </a:effectLst>
              </a:rPr>
              <a:t>Holiness</a:t>
            </a:r>
            <a:r>
              <a:rPr lang="en-US" b="1" dirty="0" smtClean="0"/>
              <a:t>, </a:t>
            </a:r>
            <a:r>
              <a:rPr lang="en-US" b="1" u="sng" dirty="0" smtClean="0"/>
              <a:t>but</a:t>
            </a:r>
            <a:r>
              <a:rPr lang="en-US" b="1" dirty="0" smtClean="0"/>
              <a:t> </a:t>
            </a:r>
            <a:r>
              <a:rPr lang="en-US" b="1" u="sng" dirty="0" smtClean="0"/>
              <a:t>not</a:t>
            </a:r>
            <a:r>
              <a:rPr lang="en-US" b="1" dirty="0" smtClean="0"/>
              <a:t> “</a:t>
            </a:r>
            <a:r>
              <a:rPr lang="en-US" b="1" dirty="0" smtClean="0">
                <a:solidFill>
                  <a:srgbClr val="000066"/>
                </a:solidFill>
                <a:effectLst>
                  <a:outerShdw blurRad="38100" dist="38100" dir="2700000" algn="tl">
                    <a:srgbClr val="C0C0C0"/>
                  </a:outerShdw>
                </a:effectLst>
              </a:rPr>
              <a:t>Holiness</a:t>
            </a:r>
            <a:r>
              <a:rPr lang="en-US" b="1" dirty="0" smtClean="0"/>
              <a:t>” Church</a:t>
            </a:r>
          </a:p>
          <a:p>
            <a:pPr marL="398463" indent="-398463" defTabSz="392113" eaLnBrk="1" hangingPunct="1">
              <a:lnSpc>
                <a:spcPct val="90000"/>
              </a:lnSpc>
              <a:spcAft>
                <a:spcPts val="600"/>
              </a:spcAft>
              <a:defRPr/>
            </a:pPr>
            <a:r>
              <a:rPr lang="en-US" b="1" i="1" dirty="0" smtClean="0">
                <a:solidFill>
                  <a:srgbClr val="000066"/>
                </a:solidFill>
                <a:effectLst>
                  <a:outerShdw blurRad="38100" dist="38100" dir="2700000" algn="tl">
                    <a:srgbClr val="C0C0C0"/>
                  </a:outerShdw>
                </a:effectLst>
              </a:rPr>
              <a:t>Last days</a:t>
            </a:r>
            <a:r>
              <a:rPr lang="en-US" b="1" i="1" dirty="0" smtClean="0"/>
              <a:t>, </a:t>
            </a:r>
            <a:r>
              <a:rPr lang="en-US" b="1" u="sng" dirty="0" smtClean="0"/>
              <a:t>but</a:t>
            </a:r>
            <a:r>
              <a:rPr lang="en-US" b="1" i="1" dirty="0" smtClean="0"/>
              <a:t> </a:t>
            </a:r>
            <a:r>
              <a:rPr lang="en-US" b="1" u="sng" dirty="0" smtClean="0"/>
              <a:t>not</a:t>
            </a:r>
            <a:r>
              <a:rPr lang="en-US" b="1" dirty="0" smtClean="0"/>
              <a:t> “</a:t>
            </a:r>
            <a:r>
              <a:rPr lang="en-US" b="1" dirty="0" smtClean="0">
                <a:solidFill>
                  <a:srgbClr val="000066"/>
                </a:solidFill>
                <a:effectLst>
                  <a:outerShdw blurRad="38100" dist="38100" dir="2700000" algn="tl">
                    <a:srgbClr val="C0C0C0"/>
                  </a:outerShdw>
                </a:effectLst>
              </a:rPr>
              <a:t>Latter Day Saints</a:t>
            </a:r>
            <a:r>
              <a:rPr lang="en-US" b="1" dirty="0" smtClean="0"/>
              <a:t>”</a:t>
            </a:r>
          </a:p>
          <a:p>
            <a:pPr marL="398463" indent="-398463" algn="ctr" defTabSz="392113" eaLnBrk="1" hangingPunct="1">
              <a:lnSpc>
                <a:spcPct val="90000"/>
              </a:lnSpc>
              <a:buFont typeface="Wingdings" pitchFamily="2" charset="2"/>
              <a:buNone/>
              <a:defRPr/>
            </a:pPr>
            <a:r>
              <a:rPr lang="en-US" b="1" dirty="0" smtClean="0"/>
              <a:t>Ac.11:26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2" end="2"/>
                                            </p:txEl>
                                          </p:spTgt>
                                        </p:tgtEl>
                                        <p:attrNameLst>
                                          <p:attrName>ppt_c</p:attrName>
                                        </p:attrNameLst>
                                      </p:cBhvr>
                                      <p:to>
                                        <a:srgbClr val="777777"/>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3" end="3"/>
                                            </p:txEl>
                                          </p:spTgt>
                                        </p:tgtEl>
                                        <p:attrNameLst>
                                          <p:attrName>ppt_c</p:attrName>
                                        </p:attrNameLst>
                                      </p:cBhvr>
                                      <p:to>
                                        <a:srgbClr val="777777"/>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4" end="4"/>
                                            </p:txEl>
                                          </p:spTgt>
                                        </p:tgtEl>
                                        <p:attrNameLst>
                                          <p:attrName>ppt_c</p:attrName>
                                        </p:attrNameLst>
                                      </p:cBhvr>
                                      <p:to>
                                        <a:srgbClr val="777777"/>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699">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5" end="5"/>
                                            </p:txEl>
                                          </p:spTgt>
                                        </p:tgtEl>
                                        <p:attrNameLst>
                                          <p:attrName>ppt_c</p:attrName>
                                        </p:attrNameLst>
                                      </p:cBhvr>
                                      <p:to>
                                        <a:srgbClr val="777777"/>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699">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6" end="6"/>
                                            </p:txEl>
                                          </p:spTgt>
                                        </p:tgtEl>
                                        <p:attrNameLst>
                                          <p:attrName>ppt_c</p:attrName>
                                        </p:attrNameLst>
                                      </p:cBhvr>
                                      <p:to>
                                        <a:srgbClr val="777777"/>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699">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9699">
                                            <p:txEl>
                                              <p:pRg st="7" end="7"/>
                                            </p:txEl>
                                          </p:spTgt>
                                        </p:tgtEl>
                                        <p:attrNameLst>
                                          <p:attrName>ppt_c</p:attrName>
                                        </p:attrNameLst>
                                      </p:cBhvr>
                                      <p:to>
                                        <a:srgbClr val="777777"/>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04800"/>
            <a:ext cx="8229600" cy="685800"/>
          </a:xfrm>
        </p:spPr>
        <p:txBody>
          <a:bodyPr/>
          <a:lstStyle/>
          <a:p>
            <a:pPr algn="ctr" eaLnBrk="1" hangingPunct="1"/>
            <a:r>
              <a:rPr lang="en-US" altLang="en-US" sz="3800" b="1" dirty="0" smtClean="0">
                <a:solidFill>
                  <a:srgbClr val="000066"/>
                </a:solidFill>
              </a:rPr>
              <a:t>Illustrated</a:t>
            </a:r>
          </a:p>
        </p:txBody>
      </p:sp>
      <p:sp>
        <p:nvSpPr>
          <p:cNvPr id="28675" name="Rectangle 3"/>
          <p:cNvSpPr>
            <a:spLocks noGrp="1" noChangeArrowheads="1"/>
          </p:cNvSpPr>
          <p:nvPr>
            <p:ph type="body" idx="1"/>
          </p:nvPr>
        </p:nvSpPr>
        <p:spPr>
          <a:xfrm>
            <a:off x="457200" y="990600"/>
            <a:ext cx="8229600" cy="5486400"/>
          </a:xfrm>
        </p:spPr>
        <p:txBody>
          <a:bodyPr/>
          <a:lstStyle/>
          <a:p>
            <a:pPr eaLnBrk="1" hangingPunct="1">
              <a:buFont typeface="Wingdings" pitchFamily="2" charset="2"/>
              <a:buNone/>
            </a:pPr>
            <a:endParaRPr lang="en-US" altLang="en-US" dirty="0" smtClean="0"/>
          </a:p>
          <a:p>
            <a:pPr marL="0" indent="0" eaLnBrk="1" hangingPunct="1">
              <a:spcBef>
                <a:spcPts val="3000"/>
              </a:spcBef>
              <a:buNone/>
            </a:pPr>
            <a:r>
              <a:rPr lang="en-US" altLang="en-US" sz="3400" dirty="0" smtClean="0">
                <a:latin typeface="Verdana" panose="020B0604030504040204" pitchFamily="34" charset="0"/>
                <a:ea typeface="Verdana" panose="020B0604030504040204" pitchFamily="34" charset="0"/>
                <a:cs typeface="Verdana" panose="020B0604030504040204" pitchFamily="34" charset="0"/>
              </a:rPr>
              <a:t>      </a:t>
            </a:r>
            <a:r>
              <a:rPr lang="en-US" altLang="en-US" sz="3400" b="1" u="sng" dirty="0" smtClean="0">
                <a:latin typeface="Verdana" panose="020B0604030504040204" pitchFamily="34" charset="0"/>
                <a:ea typeface="Verdana" panose="020B0604030504040204" pitchFamily="34" charset="0"/>
                <a:cs typeface="Verdana" panose="020B0604030504040204" pitchFamily="34" charset="0"/>
              </a:rPr>
              <a:t>Ac.11:21</a:t>
            </a:r>
          </a:p>
          <a:p>
            <a:pPr marL="850900" lvl="1" indent="-393700" eaLnBrk="1" hangingPunct="1"/>
            <a:r>
              <a:rPr lang="en-US" altLang="en-US" sz="3400" dirty="0" smtClean="0">
                <a:latin typeface="Verdana" panose="020B0604030504040204" pitchFamily="34" charset="0"/>
                <a:ea typeface="Verdana" panose="020B0604030504040204" pitchFamily="34" charset="0"/>
                <a:cs typeface="Verdana" panose="020B0604030504040204" pitchFamily="34" charset="0"/>
              </a:rPr>
              <a:t>Ac.20:7-8</a:t>
            </a:r>
          </a:p>
          <a:p>
            <a:pPr marL="850900" lvl="1" indent="-393700" eaLnBrk="1" hangingPunct="1"/>
            <a:r>
              <a:rPr lang="en-US" altLang="en-US" sz="3400" dirty="0" smtClean="0">
                <a:latin typeface="Verdana" panose="020B0604030504040204" pitchFamily="34" charset="0"/>
                <a:ea typeface="Verdana" panose="020B0604030504040204" pitchFamily="34" charset="0"/>
                <a:cs typeface="Verdana" panose="020B0604030504040204" pitchFamily="34" charset="0"/>
              </a:rPr>
              <a:t>1 Tim.3</a:t>
            </a:r>
          </a:p>
          <a:p>
            <a:pPr marL="850900" lvl="1" indent="-393700" eaLnBrk="1" hangingPunct="1"/>
            <a:r>
              <a:rPr lang="en-US" altLang="en-US" sz="3400" dirty="0" smtClean="0">
                <a:latin typeface="Verdana" panose="020B0604030504040204" pitchFamily="34" charset="0"/>
                <a:ea typeface="Verdana" panose="020B0604030504040204" pitchFamily="34" charset="0"/>
                <a:cs typeface="Verdana" panose="020B0604030504040204" pitchFamily="34" charset="0"/>
              </a:rPr>
              <a:t>1 Tim.4:15</a:t>
            </a:r>
          </a:p>
          <a:p>
            <a:pPr marL="0" indent="0" eaLnBrk="1" hangingPunct="1">
              <a:buNone/>
            </a:pPr>
            <a:endParaRPr lang="en-US" altLang="en-US" b="1" dirty="0" smtClean="0"/>
          </a:p>
        </p:txBody>
      </p:sp>
      <p:sp>
        <p:nvSpPr>
          <p:cNvPr id="28676" name="Rectangle 4"/>
          <p:cNvSpPr>
            <a:spLocks noChangeArrowheads="1"/>
          </p:cNvSpPr>
          <p:nvPr/>
        </p:nvSpPr>
        <p:spPr bwMode="auto">
          <a:xfrm>
            <a:off x="990600" y="10668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4000" b="1" dirty="0">
                <a:solidFill>
                  <a:srgbClr val="660033"/>
                </a:solidFill>
              </a:rPr>
              <a:t>C</a:t>
            </a:r>
            <a:r>
              <a:rPr lang="en-US" altLang="en-US" sz="3000" b="1" dirty="0">
                <a:solidFill>
                  <a:srgbClr val="000066"/>
                </a:solidFill>
              </a:rPr>
              <a:t>arl</a:t>
            </a:r>
          </a:p>
        </p:txBody>
      </p:sp>
      <p:sp>
        <p:nvSpPr>
          <p:cNvPr id="28682" name="Rectangle 10"/>
          <p:cNvSpPr>
            <a:spLocks noChangeArrowheads="1"/>
          </p:cNvSpPr>
          <p:nvPr/>
        </p:nvSpPr>
        <p:spPr bwMode="auto">
          <a:xfrm>
            <a:off x="2209800" y="10668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4000" b="1" dirty="0">
                <a:solidFill>
                  <a:srgbClr val="660033"/>
                </a:solidFill>
              </a:rPr>
              <a:t>H</a:t>
            </a:r>
            <a:r>
              <a:rPr lang="en-US" altLang="en-US" sz="3000" b="1" dirty="0">
                <a:solidFill>
                  <a:srgbClr val="000066"/>
                </a:solidFill>
              </a:rPr>
              <a:t>enry</a:t>
            </a:r>
          </a:p>
        </p:txBody>
      </p:sp>
      <p:sp>
        <p:nvSpPr>
          <p:cNvPr id="28683" name="Rectangle 11"/>
          <p:cNvSpPr>
            <a:spLocks noChangeArrowheads="1"/>
          </p:cNvSpPr>
          <p:nvPr/>
        </p:nvSpPr>
        <p:spPr bwMode="auto">
          <a:xfrm>
            <a:off x="3429000" y="10668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4000" b="1" dirty="0" err="1">
                <a:solidFill>
                  <a:srgbClr val="660033"/>
                </a:solidFill>
              </a:rPr>
              <a:t>U</a:t>
            </a:r>
            <a:r>
              <a:rPr lang="en-US" altLang="en-US" sz="3000" b="1" dirty="0" err="1">
                <a:solidFill>
                  <a:srgbClr val="000066"/>
                </a:solidFill>
              </a:rPr>
              <a:t>rma</a:t>
            </a:r>
            <a:endParaRPr lang="en-US" altLang="en-US" sz="3000" b="1" dirty="0">
              <a:solidFill>
                <a:srgbClr val="000066"/>
              </a:solidFill>
            </a:endParaRPr>
          </a:p>
        </p:txBody>
      </p:sp>
      <p:sp>
        <p:nvSpPr>
          <p:cNvPr id="28684" name="Rectangle 12"/>
          <p:cNvSpPr>
            <a:spLocks noChangeArrowheads="1"/>
          </p:cNvSpPr>
          <p:nvPr/>
        </p:nvSpPr>
        <p:spPr bwMode="auto">
          <a:xfrm>
            <a:off x="4648200" y="10668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4000" b="1" dirty="0">
                <a:solidFill>
                  <a:srgbClr val="660033"/>
                </a:solidFill>
              </a:rPr>
              <a:t>R</a:t>
            </a:r>
            <a:r>
              <a:rPr lang="en-US" altLang="en-US" sz="3000" b="1" dirty="0">
                <a:solidFill>
                  <a:srgbClr val="000066"/>
                </a:solidFill>
              </a:rPr>
              <a:t>alph</a:t>
            </a:r>
          </a:p>
        </p:txBody>
      </p:sp>
      <p:sp>
        <p:nvSpPr>
          <p:cNvPr id="28685" name="Rectangle 13"/>
          <p:cNvSpPr>
            <a:spLocks noChangeArrowheads="1"/>
          </p:cNvSpPr>
          <p:nvPr/>
        </p:nvSpPr>
        <p:spPr bwMode="auto">
          <a:xfrm>
            <a:off x="5867400" y="10668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4000" b="1" dirty="0">
                <a:solidFill>
                  <a:srgbClr val="660033"/>
                </a:solidFill>
              </a:rPr>
              <a:t>C</a:t>
            </a:r>
            <a:r>
              <a:rPr lang="en-US" altLang="en-US" sz="3000" b="1" dirty="0">
                <a:solidFill>
                  <a:srgbClr val="000066"/>
                </a:solidFill>
              </a:rPr>
              <a:t>arla</a:t>
            </a:r>
          </a:p>
        </p:txBody>
      </p:sp>
      <p:sp>
        <p:nvSpPr>
          <p:cNvPr id="28686" name="Rectangle 14"/>
          <p:cNvSpPr>
            <a:spLocks noChangeArrowheads="1"/>
          </p:cNvSpPr>
          <p:nvPr/>
        </p:nvSpPr>
        <p:spPr bwMode="auto">
          <a:xfrm>
            <a:off x="7086600" y="10668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4000" b="1" dirty="0">
                <a:solidFill>
                  <a:srgbClr val="660033"/>
                </a:solidFill>
              </a:rPr>
              <a:t>H</a:t>
            </a:r>
            <a:r>
              <a:rPr lang="en-US" altLang="en-US" sz="3000" b="1" dirty="0">
                <a:solidFill>
                  <a:srgbClr val="000066"/>
                </a:solidFill>
              </a:rPr>
              <a:t>arry</a:t>
            </a:r>
          </a:p>
        </p:txBody>
      </p:sp>
      <p:sp>
        <p:nvSpPr>
          <p:cNvPr id="28687" name="Text Box 15"/>
          <p:cNvSpPr txBox="1">
            <a:spLocks noChangeArrowheads="1"/>
          </p:cNvSpPr>
          <p:nvPr/>
        </p:nvSpPr>
        <p:spPr bwMode="auto">
          <a:xfrm>
            <a:off x="4191000" y="1828800"/>
            <a:ext cx="4267200" cy="1077218"/>
          </a:xfrm>
          <a:prstGeom prst="rect">
            <a:avLst/>
          </a:prstGeom>
          <a:solidFill>
            <a:srgbClr val="FFFFCC"/>
          </a:solidFill>
          <a:ln w="28575">
            <a:solidFill>
              <a:srgbClr val="000066"/>
            </a:solidFill>
            <a:miter lim="800000"/>
            <a:headEnd/>
            <a:tailEnd/>
          </a:ln>
          <a:effectLst/>
          <a:scene3d>
            <a:camera prst="orthographicFront"/>
            <a:lightRig rig="threePt" dir="t"/>
          </a:scene3d>
          <a:sp3d>
            <a:bevelT prst="angle"/>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3200" b="1" dirty="0"/>
              <a:t>Is </a:t>
            </a:r>
            <a:r>
              <a:rPr lang="en-US" altLang="en-US" sz="3200" b="1" dirty="0" smtClean="0"/>
              <a:t>it </a:t>
            </a:r>
            <a:r>
              <a:rPr lang="en-US" altLang="en-US" sz="3200" b="1" dirty="0"/>
              <a:t>a church</a:t>
            </a:r>
            <a:br>
              <a:rPr lang="en-US" altLang="en-US" sz="3200" b="1" dirty="0"/>
            </a:br>
            <a:r>
              <a:rPr lang="en-US" altLang="en-US" sz="3200" b="1" dirty="0"/>
              <a:t>“of” Christ?  </a:t>
            </a:r>
          </a:p>
        </p:txBody>
      </p:sp>
      <p:sp>
        <p:nvSpPr>
          <p:cNvPr id="28688" name="AutoShape 16"/>
          <p:cNvSpPr>
            <a:spLocks noChangeArrowheads="1"/>
          </p:cNvSpPr>
          <p:nvPr/>
        </p:nvSpPr>
        <p:spPr bwMode="auto">
          <a:xfrm>
            <a:off x="688430" y="4800600"/>
            <a:ext cx="3810000" cy="1676400"/>
          </a:xfrm>
          <a:prstGeom prst="roundRect">
            <a:avLst>
              <a:gd name="adj" fmla="val 16667"/>
            </a:avLst>
          </a:prstGeom>
          <a:solidFill>
            <a:schemeClr val="accent2">
              <a:lumMod val="20000"/>
              <a:lumOff val="80000"/>
            </a:schemeClr>
          </a:solidFill>
          <a:ln w="28575">
            <a:solidFill>
              <a:schemeClr val="tx1"/>
            </a:solidFill>
            <a:round/>
            <a:headEnd/>
            <a:tailEnd/>
          </a:ln>
          <a:effectLst/>
          <a:extLst/>
        </p:spPr>
        <p:txBody>
          <a:bodyPr wrap="none" anchor="ctr"/>
          <a:lstStyle/>
          <a:p>
            <a:pPr algn="ctr">
              <a:defRPr/>
            </a:pPr>
            <a:r>
              <a:rPr lang="en-US" sz="3200" b="1" dirty="0" smtClean="0">
                <a:solidFill>
                  <a:srgbClr val="800000"/>
                </a:solidFill>
                <a:latin typeface="Verdana" panose="020B0604030504040204" pitchFamily="34" charset="0"/>
                <a:ea typeface="Verdana" panose="020B0604030504040204" pitchFamily="34" charset="0"/>
                <a:cs typeface="Verdana" panose="020B0604030504040204" pitchFamily="34" charset="0"/>
              </a:rPr>
              <a:t>Individually:</a:t>
            </a:r>
            <a:r>
              <a:rPr lang="en-US" sz="3200" b="1" dirty="0" smtClean="0"/>
              <a:t/>
            </a:r>
            <a:br>
              <a:rPr lang="en-US" sz="3200" b="1" dirty="0" smtClean="0"/>
            </a:br>
            <a:r>
              <a:rPr lang="en-US" sz="2400" b="1" dirty="0" smtClean="0"/>
              <a:t>*</a:t>
            </a:r>
            <a:r>
              <a:rPr lang="en-US" sz="3200" b="1" dirty="0" smtClean="0">
                <a:solidFill>
                  <a:srgbClr val="000066"/>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Christians</a:t>
            </a:r>
            <a:r>
              <a:rPr lang="en-US" sz="2400" b="1" dirty="0" smtClean="0">
                <a:latin typeface="+mn-lt"/>
                <a:ea typeface="Verdana" panose="020B0604030504040204" pitchFamily="34" charset="0"/>
                <a:cs typeface="Verdana" panose="020B0604030504040204" pitchFamily="34" charset="0"/>
              </a:rPr>
              <a:t>*</a:t>
            </a:r>
            <a:r>
              <a:rPr lang="en-US" sz="3200" b="1" dirty="0" smtClean="0">
                <a:solidFill>
                  <a:srgbClr val="000066"/>
                </a:solidFill>
                <a:effectLst>
                  <a:outerShdw blurRad="38100" dist="38100" dir="2700000" algn="tl">
                    <a:srgbClr val="C0C0C0"/>
                  </a:outerShdw>
                </a:effectLst>
              </a:rPr>
              <a:t/>
            </a:r>
            <a:br>
              <a:rPr lang="en-US" sz="3200" b="1" dirty="0" smtClean="0">
                <a:solidFill>
                  <a:srgbClr val="000066"/>
                </a:solidFill>
                <a:effectLst>
                  <a:outerShdw blurRad="38100" dist="38100" dir="2700000" algn="tl">
                    <a:srgbClr val="C0C0C0"/>
                  </a:outerShdw>
                </a:effectLst>
              </a:rPr>
            </a:br>
            <a:r>
              <a:rPr lang="en-US" sz="3200" b="1" dirty="0" smtClean="0"/>
              <a:t>(Acts 11:26)</a:t>
            </a:r>
            <a:endParaRPr lang="en-US" sz="3200" b="1" dirty="0"/>
          </a:p>
        </p:txBody>
      </p:sp>
      <p:sp>
        <p:nvSpPr>
          <p:cNvPr id="28689" name="AutoShape 17"/>
          <p:cNvSpPr>
            <a:spLocks noChangeArrowheads="1"/>
          </p:cNvSpPr>
          <p:nvPr/>
        </p:nvSpPr>
        <p:spPr bwMode="auto">
          <a:xfrm>
            <a:off x="4648200" y="4800600"/>
            <a:ext cx="3810000" cy="1676400"/>
          </a:xfrm>
          <a:prstGeom prst="roundRect">
            <a:avLst>
              <a:gd name="adj" fmla="val 16667"/>
            </a:avLst>
          </a:prstGeom>
          <a:solidFill>
            <a:schemeClr val="accent2">
              <a:lumMod val="20000"/>
              <a:lumOff val="80000"/>
            </a:schemeClr>
          </a:solidFill>
          <a:ln w="28575">
            <a:solidFill>
              <a:schemeClr val="tx1"/>
            </a:solidFill>
            <a:round/>
            <a:headEnd/>
            <a:tailEnd/>
          </a:ln>
          <a:effectLst/>
          <a:extLst/>
        </p:spPr>
        <p:txBody>
          <a:bodyPr wrap="none" anchor="ctr"/>
          <a:lstStyle/>
          <a:p>
            <a:pPr algn="ctr">
              <a:defRPr/>
            </a:pPr>
            <a:r>
              <a:rPr lang="en-US" sz="3200" b="1" dirty="0" smtClean="0">
                <a:solidFill>
                  <a:srgbClr val="800000"/>
                </a:solidFill>
                <a:latin typeface="Verdana" panose="020B0604030504040204" pitchFamily="34" charset="0"/>
                <a:ea typeface="Verdana" panose="020B0604030504040204" pitchFamily="34" charset="0"/>
                <a:cs typeface="Verdana" panose="020B0604030504040204" pitchFamily="34" charset="0"/>
              </a:rPr>
              <a:t>Collectively:</a:t>
            </a:r>
            <a:r>
              <a:rPr lang="en-US" sz="3200" b="1" dirty="0">
                <a:solidFill>
                  <a:srgbClr val="800000"/>
                </a:solidFill>
              </a:rPr>
              <a:t/>
            </a:r>
            <a:br>
              <a:rPr lang="en-US" sz="3200" b="1" dirty="0">
                <a:solidFill>
                  <a:srgbClr val="800000"/>
                </a:solidFill>
              </a:rPr>
            </a:br>
            <a:r>
              <a:rPr lang="en-US" sz="2400" b="1" dirty="0" smtClean="0"/>
              <a:t>*</a:t>
            </a:r>
            <a:r>
              <a:rPr lang="en-US" sz="3200" b="1" dirty="0" smtClean="0">
                <a:solidFill>
                  <a:srgbClr val="000066"/>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church</a:t>
            </a:r>
            <a:r>
              <a:rPr lang="en-US" sz="2400" b="1" dirty="0" smtClean="0">
                <a:latin typeface="+mn-lt"/>
                <a:ea typeface="Verdana" panose="020B0604030504040204" pitchFamily="34" charset="0"/>
                <a:cs typeface="Verdana" panose="020B0604030504040204" pitchFamily="34" charset="0"/>
              </a:rPr>
              <a:t>*</a:t>
            </a:r>
            <a:r>
              <a:rPr lang="en-US" sz="3200" b="1" dirty="0" smtClean="0">
                <a:solidFill>
                  <a:srgbClr val="000066"/>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
            </a:r>
            <a:br>
              <a:rPr lang="en-US" sz="3200" b="1" dirty="0" smtClean="0">
                <a:solidFill>
                  <a:srgbClr val="000066"/>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br>
            <a:r>
              <a:rPr lang="en-US" sz="3200" b="1" dirty="0" smtClean="0"/>
              <a:t>(Acts 11:26</a:t>
            </a:r>
            <a:r>
              <a:rPr lang="en-US" sz="3200" b="1" dirty="0"/>
              <a:t>)</a:t>
            </a:r>
          </a:p>
        </p:txBody>
      </p:sp>
      <p:sp>
        <p:nvSpPr>
          <p:cNvPr id="28690" name="Text Box 18"/>
          <p:cNvSpPr txBox="1">
            <a:spLocks noChangeArrowheads="1"/>
          </p:cNvSpPr>
          <p:nvPr/>
        </p:nvSpPr>
        <p:spPr bwMode="auto">
          <a:xfrm>
            <a:off x="4191000" y="3048000"/>
            <a:ext cx="4267200" cy="1569660"/>
          </a:xfrm>
          <a:prstGeom prst="rect">
            <a:avLst/>
          </a:prstGeom>
          <a:solidFill>
            <a:srgbClr val="FFFFCC"/>
          </a:solidFill>
          <a:ln w="28575">
            <a:solidFill>
              <a:srgbClr val="000066"/>
            </a:solidFill>
            <a:miter lim="800000"/>
            <a:headEnd/>
            <a:tailEnd/>
          </a:ln>
          <a:effectLst/>
          <a:scene3d>
            <a:camera prst="orthographicFront"/>
            <a:lightRig rig="threePt" dir="t"/>
          </a:scene3d>
          <a:sp3d>
            <a:bevelT prst="angle"/>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3200" b="1" dirty="0"/>
              <a:t>They follow only the </a:t>
            </a:r>
            <a:r>
              <a:rPr lang="en-US" altLang="en-US" sz="3200" b="1" dirty="0">
                <a:solidFill>
                  <a:srgbClr val="000066"/>
                </a:solidFill>
              </a:rPr>
              <a:t>Bible</a:t>
            </a:r>
            <a:r>
              <a:rPr lang="en-US" altLang="en-US" sz="3200" b="1" dirty="0"/>
              <a:t> . . . </a:t>
            </a:r>
            <a:r>
              <a:rPr lang="en-US" altLang="en-US" sz="3200" b="1" dirty="0" smtClean="0"/>
              <a:t> Is it </a:t>
            </a:r>
            <a:r>
              <a:rPr lang="en-US" altLang="en-US" sz="3200" b="1" dirty="0"/>
              <a:t>a denomination?</a:t>
            </a:r>
            <a:endParaRPr lang="en-US" alt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8682"/>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8683"/>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28684"/>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2868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2868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868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8689"/>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868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86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82" grpId="0"/>
      <p:bldP spid="28683" grpId="0"/>
      <p:bldP spid="28684" grpId="0"/>
      <p:bldP spid="28685" grpId="0"/>
      <p:bldP spid="28686" grpId="0"/>
      <p:bldP spid="28687" grpId="0" animBg="1"/>
      <p:bldP spid="28688" grpId="0" animBg="1"/>
      <p:bldP spid="28689" grpId="0" animBg="1"/>
      <p:bldP spid="286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762000"/>
          </a:xfrm>
        </p:spPr>
        <p:txBody>
          <a:bodyPr/>
          <a:lstStyle/>
          <a:p>
            <a:pPr eaLnBrk="1" hangingPunct="1"/>
            <a:r>
              <a:rPr lang="en-US" altLang="en-US" sz="3600" b="1" i="1" smtClean="0"/>
              <a:t>The main things are the plain things</a:t>
            </a:r>
          </a:p>
        </p:txBody>
      </p:sp>
      <p:sp>
        <p:nvSpPr>
          <p:cNvPr id="4099" name="Rectangle 3"/>
          <p:cNvSpPr>
            <a:spLocks noGrp="1" noChangeArrowheads="1"/>
          </p:cNvSpPr>
          <p:nvPr>
            <p:ph type="body" idx="1"/>
          </p:nvPr>
        </p:nvSpPr>
        <p:spPr/>
        <p:txBody>
          <a:bodyPr/>
          <a:lstStyle/>
          <a:p>
            <a:pPr eaLnBrk="1" hangingPunct="1"/>
            <a:endParaRPr lang="en-US" altLang="en-US" smtClean="0"/>
          </a:p>
          <a:p>
            <a:pPr eaLnBrk="1" hangingPunct="1"/>
            <a:endParaRPr lang="en-US" altLang="en-US" smtClean="0"/>
          </a:p>
          <a:p>
            <a:pPr eaLnBrk="1" hangingPunct="1"/>
            <a:endParaRPr lang="en-US" altLang="en-US" smtClean="0"/>
          </a:p>
        </p:txBody>
      </p:sp>
      <p:sp>
        <p:nvSpPr>
          <p:cNvPr id="4100" name="Text Box 4"/>
          <p:cNvSpPr txBox="1">
            <a:spLocks noChangeArrowheads="1"/>
          </p:cNvSpPr>
          <p:nvPr/>
        </p:nvSpPr>
        <p:spPr bwMode="auto">
          <a:xfrm>
            <a:off x="457200" y="1371600"/>
            <a:ext cx="8229600" cy="2528888"/>
          </a:xfrm>
          <a:prstGeom prst="rect">
            <a:avLst/>
          </a:prstGeom>
          <a:solidFill>
            <a:srgbClr val="FFFFCC"/>
          </a:solidFill>
          <a:ln w="57150">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100" b="1" dirty="0">
                <a:solidFill>
                  <a:srgbClr val="000066"/>
                </a:solidFill>
              </a:rPr>
              <a:t>“</a:t>
            </a:r>
            <a:r>
              <a:rPr lang="en-US" altLang="en-US" sz="3100" b="1" i="1" dirty="0">
                <a:solidFill>
                  <a:srgbClr val="000066"/>
                </a:solidFill>
              </a:rPr>
              <a:t>There is</a:t>
            </a:r>
            <a:r>
              <a:rPr lang="en-US" altLang="en-US" sz="3100" b="1" dirty="0">
                <a:solidFill>
                  <a:srgbClr val="000066"/>
                </a:solidFill>
              </a:rPr>
              <a:t> one body and one Spirit, just as you were called in one hope of your call-</a:t>
            </a:r>
            <a:r>
              <a:rPr lang="en-US" altLang="en-US" sz="3100" b="1" dirty="0" err="1">
                <a:solidFill>
                  <a:srgbClr val="000066"/>
                </a:solidFill>
              </a:rPr>
              <a:t>ing</a:t>
            </a:r>
            <a:r>
              <a:rPr lang="en-US" altLang="en-US" sz="3100" b="1" dirty="0">
                <a:solidFill>
                  <a:srgbClr val="000066"/>
                </a:solidFill>
              </a:rPr>
              <a:t>; one Lord, one faith, one baptism; one God and Father of all, who is above all, and through all, and in you all”</a:t>
            </a:r>
            <a:r>
              <a:rPr lang="en-US" altLang="en-US" sz="3200" b="1" dirty="0">
                <a:solidFill>
                  <a:srgbClr val="000066"/>
                </a:solidFill>
              </a:rPr>
              <a:t> </a:t>
            </a:r>
            <a:r>
              <a:rPr lang="en-US" altLang="en-US" sz="2800" b="1" dirty="0"/>
              <a:t>–Ep.4:4-7</a:t>
            </a:r>
          </a:p>
        </p:txBody>
      </p:sp>
      <p:sp>
        <p:nvSpPr>
          <p:cNvPr id="4102" name="Rectangle 6"/>
          <p:cNvSpPr>
            <a:spLocks noChangeArrowheads="1"/>
          </p:cNvSpPr>
          <p:nvPr/>
        </p:nvSpPr>
        <p:spPr bwMode="auto">
          <a:xfrm>
            <a:off x="2347913" y="1447800"/>
            <a:ext cx="1828800" cy="457200"/>
          </a:xfrm>
          <a:prstGeom prst="rect">
            <a:avLst/>
          </a:prstGeom>
          <a:solidFill>
            <a:schemeClr val="hlink">
              <a:alpha val="21000"/>
            </a:schemeClr>
          </a:solidFill>
          <a:ln w="38100">
            <a:solidFill>
              <a:srgbClr val="C00000"/>
            </a:solidFill>
            <a:miter lim="800000"/>
            <a:headEnd/>
            <a:tailEnd/>
          </a:ln>
          <a:effectLs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103" name="Text Box 7"/>
          <p:cNvSpPr txBox="1">
            <a:spLocks noChangeArrowheads="1"/>
          </p:cNvSpPr>
          <p:nvPr/>
        </p:nvSpPr>
        <p:spPr bwMode="auto">
          <a:xfrm>
            <a:off x="457200" y="4114800"/>
            <a:ext cx="8229600" cy="2041525"/>
          </a:xfrm>
          <a:prstGeom prst="rect">
            <a:avLst/>
          </a:prstGeom>
          <a:solidFill>
            <a:srgbClr val="FFFFCC"/>
          </a:solidFill>
          <a:ln w="57150">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100" b="1">
                <a:solidFill>
                  <a:srgbClr val="000066"/>
                </a:solidFill>
              </a:rPr>
              <a:t>“And He put all </a:t>
            </a:r>
            <a:r>
              <a:rPr lang="en-US" altLang="en-US" sz="3100" b="1" i="1">
                <a:solidFill>
                  <a:srgbClr val="000066"/>
                </a:solidFill>
              </a:rPr>
              <a:t>things</a:t>
            </a:r>
            <a:r>
              <a:rPr lang="en-US" altLang="en-US" sz="3100" b="1">
                <a:solidFill>
                  <a:srgbClr val="000066"/>
                </a:solidFill>
              </a:rPr>
              <a:t> under His feet, and gave Him </a:t>
            </a:r>
            <a:r>
              <a:rPr lang="en-US" altLang="en-US" sz="3100" b="1" i="1">
                <a:solidFill>
                  <a:srgbClr val="000066"/>
                </a:solidFill>
              </a:rPr>
              <a:t>to be</a:t>
            </a:r>
            <a:r>
              <a:rPr lang="en-US" altLang="en-US" sz="3100" b="1">
                <a:solidFill>
                  <a:srgbClr val="000066"/>
                </a:solidFill>
              </a:rPr>
              <a:t> head over all </a:t>
            </a:r>
            <a:r>
              <a:rPr lang="en-US" altLang="en-US" sz="3100" b="1" i="1">
                <a:solidFill>
                  <a:srgbClr val="000066"/>
                </a:solidFill>
              </a:rPr>
              <a:t>things</a:t>
            </a:r>
            <a:r>
              <a:rPr lang="en-US" altLang="en-US" sz="3100" b="1">
                <a:solidFill>
                  <a:srgbClr val="000066"/>
                </a:solidFill>
              </a:rPr>
              <a:t> to the church, which is His body, the fullness of Him who fills all in all”</a:t>
            </a:r>
            <a:r>
              <a:rPr lang="en-US" altLang="en-US" sz="2800" b="1">
                <a:solidFill>
                  <a:srgbClr val="000066"/>
                </a:solidFill>
              </a:rPr>
              <a:t> </a:t>
            </a:r>
            <a:r>
              <a:rPr lang="en-US" altLang="en-US" sz="2800" b="1"/>
              <a:t>–Ep.1:22-23</a:t>
            </a:r>
          </a:p>
        </p:txBody>
      </p:sp>
      <p:sp>
        <p:nvSpPr>
          <p:cNvPr id="4104" name="Rectangle 8"/>
          <p:cNvSpPr>
            <a:spLocks noChangeArrowheads="1"/>
          </p:cNvSpPr>
          <p:nvPr/>
        </p:nvSpPr>
        <p:spPr bwMode="auto">
          <a:xfrm>
            <a:off x="519113" y="5137150"/>
            <a:ext cx="4953000" cy="457200"/>
          </a:xfrm>
          <a:prstGeom prst="rect">
            <a:avLst/>
          </a:prstGeom>
          <a:solidFill>
            <a:schemeClr val="hlink">
              <a:alpha val="21000"/>
            </a:schemeClr>
          </a:solidFill>
          <a:ln w="38100">
            <a:solidFill>
              <a:srgbClr val="C00000"/>
            </a:solidFill>
            <a:miter lim="800000"/>
            <a:headEnd/>
            <a:tailEnd/>
          </a:ln>
          <a:effectLs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105" name="Line 9"/>
          <p:cNvSpPr>
            <a:spLocks noChangeShapeType="1"/>
          </p:cNvSpPr>
          <p:nvPr/>
        </p:nvSpPr>
        <p:spPr bwMode="auto">
          <a:xfrm flipH="1">
            <a:off x="1676400" y="1905000"/>
            <a:ext cx="1752600" cy="3276600"/>
          </a:xfrm>
          <a:prstGeom prst="line">
            <a:avLst/>
          </a:prstGeom>
          <a:noFill/>
          <a:ln w="57150">
            <a:solidFill>
              <a:srgbClr val="CC0000"/>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6" name="Line 10"/>
          <p:cNvSpPr>
            <a:spLocks noChangeShapeType="1"/>
          </p:cNvSpPr>
          <p:nvPr/>
        </p:nvSpPr>
        <p:spPr bwMode="auto">
          <a:xfrm>
            <a:off x="5029200" y="1841936"/>
            <a:ext cx="190500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7" name="Line 11"/>
          <p:cNvSpPr>
            <a:spLocks noChangeShapeType="1"/>
          </p:cNvSpPr>
          <p:nvPr/>
        </p:nvSpPr>
        <p:spPr bwMode="auto">
          <a:xfrm>
            <a:off x="4038600" y="2314902"/>
            <a:ext cx="182880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8" name="Line 12"/>
          <p:cNvSpPr>
            <a:spLocks noChangeShapeType="1"/>
          </p:cNvSpPr>
          <p:nvPr/>
        </p:nvSpPr>
        <p:spPr bwMode="auto">
          <a:xfrm>
            <a:off x="1340068" y="2787868"/>
            <a:ext cx="182880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9" name="Line 13"/>
          <p:cNvSpPr>
            <a:spLocks noChangeShapeType="1"/>
          </p:cNvSpPr>
          <p:nvPr/>
        </p:nvSpPr>
        <p:spPr bwMode="auto">
          <a:xfrm>
            <a:off x="3245068" y="2787868"/>
            <a:ext cx="167640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0" name="Line 14"/>
          <p:cNvSpPr>
            <a:spLocks noChangeShapeType="1"/>
          </p:cNvSpPr>
          <p:nvPr/>
        </p:nvSpPr>
        <p:spPr bwMode="auto">
          <a:xfrm>
            <a:off x="5134302" y="2787868"/>
            <a:ext cx="236220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1" name="Line 15"/>
          <p:cNvSpPr>
            <a:spLocks noChangeShapeType="1"/>
          </p:cNvSpPr>
          <p:nvPr/>
        </p:nvSpPr>
        <p:spPr bwMode="auto">
          <a:xfrm>
            <a:off x="7693570" y="2787868"/>
            <a:ext cx="76200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2" name="Line 16"/>
          <p:cNvSpPr>
            <a:spLocks noChangeShapeType="1"/>
          </p:cNvSpPr>
          <p:nvPr/>
        </p:nvSpPr>
        <p:spPr bwMode="auto">
          <a:xfrm>
            <a:off x="562302" y="3260834"/>
            <a:ext cx="2819400" cy="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102"/>
                                        </p:tgtEl>
                                        <p:attrNameLst>
                                          <p:attrName>style.visibility</p:attrName>
                                        </p:attrNameLst>
                                      </p:cBhvr>
                                      <p:to>
                                        <p:strVal val="visible"/>
                                      </p:to>
                                    </p:set>
                                    <p:animEffect transition="in" filter="wipe(left)">
                                      <p:cBhvr>
                                        <p:cTn id="11" dur="500"/>
                                        <p:tgtEl>
                                          <p:spTgt spid="410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106"/>
                                        </p:tgtEl>
                                        <p:attrNameLst>
                                          <p:attrName>style.visibility</p:attrName>
                                        </p:attrNameLst>
                                      </p:cBhvr>
                                      <p:to>
                                        <p:strVal val="visible"/>
                                      </p:to>
                                    </p:set>
                                    <p:animEffect transition="in" filter="wipe(left)">
                                      <p:cBhvr>
                                        <p:cTn id="16" dur="500"/>
                                        <p:tgtEl>
                                          <p:spTgt spid="410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107"/>
                                        </p:tgtEl>
                                        <p:attrNameLst>
                                          <p:attrName>style.visibility</p:attrName>
                                        </p:attrNameLst>
                                      </p:cBhvr>
                                      <p:to>
                                        <p:strVal val="visible"/>
                                      </p:to>
                                    </p:set>
                                    <p:animEffect transition="in" filter="wipe(left)">
                                      <p:cBhvr>
                                        <p:cTn id="21" dur="500"/>
                                        <p:tgtEl>
                                          <p:spTgt spid="410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108"/>
                                        </p:tgtEl>
                                        <p:attrNameLst>
                                          <p:attrName>style.visibility</p:attrName>
                                        </p:attrNameLst>
                                      </p:cBhvr>
                                      <p:to>
                                        <p:strVal val="visible"/>
                                      </p:to>
                                    </p:set>
                                    <p:animEffect transition="in" filter="wipe(left)">
                                      <p:cBhvr>
                                        <p:cTn id="26" dur="500"/>
                                        <p:tgtEl>
                                          <p:spTgt spid="4108"/>
                                        </p:tgtEl>
                                      </p:cBhvr>
                                    </p:animEffect>
                                  </p:childTnLst>
                                </p:cTn>
                              </p:par>
                            </p:childTnLst>
                          </p:cTn>
                        </p:par>
                        <p:par>
                          <p:cTn id="27" fill="hold" nodeType="with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4109"/>
                                        </p:tgtEl>
                                        <p:attrNameLst>
                                          <p:attrName>style.visibility</p:attrName>
                                        </p:attrNameLst>
                                      </p:cBhvr>
                                      <p:to>
                                        <p:strVal val="visible"/>
                                      </p:to>
                                    </p:set>
                                    <p:animEffect transition="in" filter="wipe(left)">
                                      <p:cBhvr>
                                        <p:cTn id="30" dur="500"/>
                                        <p:tgtEl>
                                          <p:spTgt spid="4109"/>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4110"/>
                                        </p:tgtEl>
                                        <p:attrNameLst>
                                          <p:attrName>style.visibility</p:attrName>
                                        </p:attrNameLst>
                                      </p:cBhvr>
                                      <p:to>
                                        <p:strVal val="visible"/>
                                      </p:to>
                                    </p:set>
                                    <p:animEffect transition="in" filter="wipe(left)">
                                      <p:cBhvr>
                                        <p:cTn id="34" dur="500"/>
                                        <p:tgtEl>
                                          <p:spTgt spid="411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4111"/>
                                        </p:tgtEl>
                                        <p:attrNameLst>
                                          <p:attrName>style.visibility</p:attrName>
                                        </p:attrNameLst>
                                      </p:cBhvr>
                                      <p:to>
                                        <p:strVal val="visible"/>
                                      </p:to>
                                    </p:set>
                                    <p:animEffect transition="in" filter="wipe(left)">
                                      <p:cBhvr>
                                        <p:cTn id="39" dur="500"/>
                                        <p:tgtEl>
                                          <p:spTgt spid="4111"/>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4112"/>
                                        </p:tgtEl>
                                        <p:attrNameLst>
                                          <p:attrName>style.visibility</p:attrName>
                                        </p:attrNameLst>
                                      </p:cBhvr>
                                      <p:to>
                                        <p:strVal val="visible"/>
                                      </p:to>
                                    </p:set>
                                    <p:animEffect transition="in" filter="wipe(left)">
                                      <p:cBhvr>
                                        <p:cTn id="43" dur="500"/>
                                        <p:tgtEl>
                                          <p:spTgt spid="4112"/>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10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104"/>
                                        </p:tgtEl>
                                        <p:attrNameLst>
                                          <p:attrName>style.visibility</p:attrName>
                                        </p:attrNameLst>
                                      </p:cBhvr>
                                      <p:to>
                                        <p:strVal val="visible"/>
                                      </p:to>
                                    </p:set>
                                    <p:animEffect transition="in" filter="wipe(left)">
                                      <p:cBhvr>
                                        <p:cTn id="52" dur="500"/>
                                        <p:tgtEl>
                                          <p:spTgt spid="4104"/>
                                        </p:tgtEl>
                                      </p:cBhvr>
                                    </p:animEffect>
                                  </p:childTnLst>
                                </p:cTn>
                              </p:par>
                            </p:childTnLst>
                          </p:cTn>
                        </p:par>
                        <p:par>
                          <p:cTn id="53" fill="hold">
                            <p:stCondLst>
                              <p:cond delay="500"/>
                            </p:stCondLst>
                            <p:childTnLst>
                              <p:par>
                                <p:cTn id="54" presetID="18" presetClass="entr" presetSubtype="12" fill="hold" grpId="0" nodeType="afterEffect">
                                  <p:stCondLst>
                                    <p:cond delay="0"/>
                                  </p:stCondLst>
                                  <p:childTnLst>
                                    <p:set>
                                      <p:cBhvr>
                                        <p:cTn id="55" dur="1" fill="hold">
                                          <p:stCondLst>
                                            <p:cond delay="0"/>
                                          </p:stCondLst>
                                        </p:cTn>
                                        <p:tgtEl>
                                          <p:spTgt spid="4105"/>
                                        </p:tgtEl>
                                        <p:attrNameLst>
                                          <p:attrName>style.visibility</p:attrName>
                                        </p:attrNameLst>
                                      </p:cBhvr>
                                      <p:to>
                                        <p:strVal val="visible"/>
                                      </p:to>
                                    </p:set>
                                    <p:animEffect transition="in" filter="strips(downLeft)">
                                      <p:cBhvr>
                                        <p:cTn id="56" dur="5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2" grpId="0" animBg="1"/>
      <p:bldP spid="4103" grpId="0" animBg="1"/>
      <p:bldP spid="4104" grpId="0" animBg="1"/>
      <p:bldP spid="4105" grpId="0" animBg="1"/>
      <p:bldP spid="4106" grpId="0" animBg="1"/>
      <p:bldP spid="4107" grpId="0" animBg="1"/>
      <p:bldP spid="4108" grpId="0" animBg="1"/>
      <p:bldP spid="4109" grpId="0" animBg="1"/>
      <p:bldP spid="4110" grpId="0" animBg="1"/>
      <p:bldP spid="4111" grpId="0" animBg="1"/>
      <p:bldP spid="41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Line 4"/>
          <p:cNvSpPr>
            <a:spLocks noChangeShapeType="1"/>
          </p:cNvSpPr>
          <p:nvPr/>
        </p:nvSpPr>
        <p:spPr bwMode="auto">
          <a:xfrm>
            <a:off x="4572000" y="914400"/>
            <a:ext cx="0" cy="5105400"/>
          </a:xfrm>
          <a:prstGeom prst="line">
            <a:avLst/>
          </a:prstGeom>
          <a:noFill/>
          <a:ln w="76200">
            <a:solidFill>
              <a:schemeClr val="bg2">
                <a:lumMod val="50000"/>
              </a:schemeClr>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38917" name="Line 5"/>
          <p:cNvSpPr>
            <a:spLocks noChangeShapeType="1"/>
          </p:cNvSpPr>
          <p:nvPr/>
        </p:nvSpPr>
        <p:spPr bwMode="auto">
          <a:xfrm flipH="1" flipV="1">
            <a:off x="2286000" y="1828800"/>
            <a:ext cx="2286000" cy="6096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8" name="Line 6"/>
          <p:cNvSpPr>
            <a:spLocks noChangeShapeType="1"/>
          </p:cNvSpPr>
          <p:nvPr/>
        </p:nvSpPr>
        <p:spPr bwMode="auto">
          <a:xfrm flipV="1">
            <a:off x="4572000" y="2209800"/>
            <a:ext cx="2057400" cy="5334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9" name="Line 7"/>
          <p:cNvSpPr>
            <a:spLocks noChangeShapeType="1"/>
          </p:cNvSpPr>
          <p:nvPr/>
        </p:nvSpPr>
        <p:spPr bwMode="auto">
          <a:xfrm flipH="1" flipV="1">
            <a:off x="2286000" y="4800600"/>
            <a:ext cx="2286000" cy="3048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0" name="Line 8"/>
          <p:cNvSpPr>
            <a:spLocks noChangeShapeType="1"/>
          </p:cNvSpPr>
          <p:nvPr/>
        </p:nvSpPr>
        <p:spPr bwMode="auto">
          <a:xfrm flipH="1" flipV="1">
            <a:off x="2057400" y="3429000"/>
            <a:ext cx="2514600" cy="3810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1" name="Line 9"/>
          <p:cNvSpPr>
            <a:spLocks noChangeShapeType="1"/>
          </p:cNvSpPr>
          <p:nvPr/>
        </p:nvSpPr>
        <p:spPr bwMode="auto">
          <a:xfrm flipV="1">
            <a:off x="4572000" y="4038600"/>
            <a:ext cx="1524000" cy="3810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3" name="Text Box 11"/>
          <p:cNvSpPr txBox="1">
            <a:spLocks noChangeArrowheads="1"/>
          </p:cNvSpPr>
          <p:nvPr/>
        </p:nvSpPr>
        <p:spPr bwMode="auto">
          <a:xfrm>
            <a:off x="228600" y="1524000"/>
            <a:ext cx="2362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800" b="1"/>
              <a:t>Pharisees</a:t>
            </a:r>
          </a:p>
        </p:txBody>
      </p:sp>
      <p:sp>
        <p:nvSpPr>
          <p:cNvPr id="38924" name="Text Box 12"/>
          <p:cNvSpPr txBox="1">
            <a:spLocks noChangeArrowheads="1"/>
          </p:cNvSpPr>
          <p:nvPr/>
        </p:nvSpPr>
        <p:spPr bwMode="auto">
          <a:xfrm>
            <a:off x="6629400" y="1919288"/>
            <a:ext cx="22098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800" b="1"/>
              <a:t>Sadducees</a:t>
            </a:r>
          </a:p>
        </p:txBody>
      </p:sp>
      <p:sp>
        <p:nvSpPr>
          <p:cNvPr id="38925" name="Text Box 13"/>
          <p:cNvSpPr txBox="1">
            <a:spLocks noChangeArrowheads="1"/>
          </p:cNvSpPr>
          <p:nvPr/>
        </p:nvSpPr>
        <p:spPr bwMode="auto">
          <a:xfrm>
            <a:off x="304800" y="3138488"/>
            <a:ext cx="19812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800" b="1"/>
              <a:t>Essenes</a:t>
            </a:r>
          </a:p>
        </p:txBody>
      </p:sp>
      <p:sp>
        <p:nvSpPr>
          <p:cNvPr id="38926" name="Text Box 14"/>
          <p:cNvSpPr txBox="1">
            <a:spLocks noChangeArrowheads="1"/>
          </p:cNvSpPr>
          <p:nvPr/>
        </p:nvSpPr>
        <p:spPr bwMode="auto">
          <a:xfrm>
            <a:off x="6096000" y="3733800"/>
            <a:ext cx="2438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800" b="1"/>
              <a:t>Philosophers</a:t>
            </a:r>
          </a:p>
        </p:txBody>
      </p:sp>
      <p:sp>
        <p:nvSpPr>
          <p:cNvPr id="38927" name="Text Box 15"/>
          <p:cNvSpPr txBox="1">
            <a:spLocks noChangeArrowheads="1"/>
          </p:cNvSpPr>
          <p:nvPr/>
        </p:nvSpPr>
        <p:spPr bwMode="auto">
          <a:xfrm>
            <a:off x="304800" y="4495800"/>
            <a:ext cx="1981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800" b="1"/>
              <a:t>Judaizers</a:t>
            </a:r>
          </a:p>
        </p:txBody>
      </p:sp>
      <p:sp>
        <p:nvSpPr>
          <p:cNvPr id="23565" name="Text Box 16"/>
          <p:cNvSpPr txBox="1">
            <a:spLocks noChangeArrowheads="1"/>
          </p:cNvSpPr>
          <p:nvPr/>
        </p:nvSpPr>
        <p:spPr bwMode="auto">
          <a:xfrm>
            <a:off x="3048000" y="457200"/>
            <a:ext cx="3048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800" b="1"/>
              <a:t>New  Testament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23"/>
                                        </p:tgtEl>
                                        <p:attrNameLst>
                                          <p:attrName>style.visibility</p:attrName>
                                        </p:attrNameLst>
                                      </p:cBhvr>
                                      <p:to>
                                        <p:strVal val="visible"/>
                                      </p:to>
                                    </p:set>
                                  </p:childTnLst>
                                </p:cTn>
                              </p:par>
                              <p:par>
                                <p:cTn id="7" presetID="18" presetClass="entr" presetSubtype="6" fill="hold" grpId="0" nodeType="withEffect">
                                  <p:stCondLst>
                                    <p:cond delay="0"/>
                                  </p:stCondLst>
                                  <p:childTnLst>
                                    <p:set>
                                      <p:cBhvr>
                                        <p:cTn id="8" dur="1" fill="hold">
                                          <p:stCondLst>
                                            <p:cond delay="0"/>
                                          </p:stCondLst>
                                        </p:cTn>
                                        <p:tgtEl>
                                          <p:spTgt spid="38917"/>
                                        </p:tgtEl>
                                        <p:attrNameLst>
                                          <p:attrName>style.visibility</p:attrName>
                                        </p:attrNameLst>
                                      </p:cBhvr>
                                      <p:to>
                                        <p:strVal val="visible"/>
                                      </p:to>
                                    </p:set>
                                    <p:animEffect transition="in" filter="strips(downRight)">
                                      <p:cBhvr>
                                        <p:cTn id="9" dur="500"/>
                                        <p:tgtEl>
                                          <p:spTgt spid="3891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8924"/>
                                        </p:tgtEl>
                                        <p:attrNameLst>
                                          <p:attrName>style.visibility</p:attrName>
                                        </p:attrNameLst>
                                      </p:cBhvr>
                                      <p:to>
                                        <p:strVal val="visible"/>
                                      </p:to>
                                    </p:set>
                                  </p:childTnLst>
                                </p:cTn>
                              </p:par>
                              <p:par>
                                <p:cTn id="14" presetID="18" presetClass="entr" presetSubtype="12" fill="hold" grpId="0" nodeType="withEffect">
                                  <p:stCondLst>
                                    <p:cond delay="0"/>
                                  </p:stCondLst>
                                  <p:childTnLst>
                                    <p:set>
                                      <p:cBhvr>
                                        <p:cTn id="15" dur="1" fill="hold">
                                          <p:stCondLst>
                                            <p:cond delay="0"/>
                                          </p:stCondLst>
                                        </p:cTn>
                                        <p:tgtEl>
                                          <p:spTgt spid="38918"/>
                                        </p:tgtEl>
                                        <p:attrNameLst>
                                          <p:attrName>style.visibility</p:attrName>
                                        </p:attrNameLst>
                                      </p:cBhvr>
                                      <p:to>
                                        <p:strVal val="visible"/>
                                      </p:to>
                                    </p:set>
                                    <p:animEffect transition="in" filter="strips(downLeft)">
                                      <p:cBhvr>
                                        <p:cTn id="16" dur="500"/>
                                        <p:tgtEl>
                                          <p:spTgt spid="3891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925"/>
                                        </p:tgtEl>
                                        <p:attrNameLst>
                                          <p:attrName>style.visibility</p:attrName>
                                        </p:attrNameLst>
                                      </p:cBhvr>
                                      <p:to>
                                        <p:strVal val="visible"/>
                                      </p:to>
                                    </p:set>
                                  </p:childTnLst>
                                </p:cTn>
                              </p:par>
                              <p:par>
                                <p:cTn id="21" presetID="18" presetClass="entr" presetSubtype="6" fill="hold" grpId="0" nodeType="withEffect">
                                  <p:stCondLst>
                                    <p:cond delay="0"/>
                                  </p:stCondLst>
                                  <p:childTnLst>
                                    <p:set>
                                      <p:cBhvr>
                                        <p:cTn id="22" dur="1" fill="hold">
                                          <p:stCondLst>
                                            <p:cond delay="0"/>
                                          </p:stCondLst>
                                        </p:cTn>
                                        <p:tgtEl>
                                          <p:spTgt spid="38920"/>
                                        </p:tgtEl>
                                        <p:attrNameLst>
                                          <p:attrName>style.visibility</p:attrName>
                                        </p:attrNameLst>
                                      </p:cBhvr>
                                      <p:to>
                                        <p:strVal val="visible"/>
                                      </p:to>
                                    </p:set>
                                    <p:animEffect transition="in" filter="strips(downRight)">
                                      <p:cBhvr>
                                        <p:cTn id="23" dur="500"/>
                                        <p:tgtEl>
                                          <p:spTgt spid="3892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8926"/>
                                        </p:tgtEl>
                                        <p:attrNameLst>
                                          <p:attrName>style.visibility</p:attrName>
                                        </p:attrNameLst>
                                      </p:cBhvr>
                                      <p:to>
                                        <p:strVal val="visible"/>
                                      </p:to>
                                    </p:set>
                                  </p:childTnLst>
                                </p:cTn>
                              </p:par>
                              <p:par>
                                <p:cTn id="28" presetID="18" presetClass="entr" presetSubtype="12" fill="hold" grpId="0" nodeType="withEffect">
                                  <p:stCondLst>
                                    <p:cond delay="0"/>
                                  </p:stCondLst>
                                  <p:childTnLst>
                                    <p:set>
                                      <p:cBhvr>
                                        <p:cTn id="29" dur="1" fill="hold">
                                          <p:stCondLst>
                                            <p:cond delay="0"/>
                                          </p:stCondLst>
                                        </p:cTn>
                                        <p:tgtEl>
                                          <p:spTgt spid="38921"/>
                                        </p:tgtEl>
                                        <p:attrNameLst>
                                          <p:attrName>style.visibility</p:attrName>
                                        </p:attrNameLst>
                                      </p:cBhvr>
                                      <p:to>
                                        <p:strVal val="visible"/>
                                      </p:to>
                                    </p:set>
                                    <p:animEffect transition="in" filter="strips(downLeft)">
                                      <p:cBhvr>
                                        <p:cTn id="30" dur="500"/>
                                        <p:tgtEl>
                                          <p:spTgt spid="3892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927"/>
                                        </p:tgtEl>
                                        <p:attrNameLst>
                                          <p:attrName>style.visibility</p:attrName>
                                        </p:attrNameLst>
                                      </p:cBhvr>
                                      <p:to>
                                        <p:strVal val="visible"/>
                                      </p:to>
                                    </p:set>
                                  </p:childTnLst>
                                </p:cTn>
                              </p:par>
                              <p:par>
                                <p:cTn id="35" presetID="18" presetClass="entr" presetSubtype="6" fill="hold" grpId="0" nodeType="withEffect">
                                  <p:stCondLst>
                                    <p:cond delay="0"/>
                                  </p:stCondLst>
                                  <p:childTnLst>
                                    <p:set>
                                      <p:cBhvr>
                                        <p:cTn id="36" dur="1" fill="hold">
                                          <p:stCondLst>
                                            <p:cond delay="0"/>
                                          </p:stCondLst>
                                        </p:cTn>
                                        <p:tgtEl>
                                          <p:spTgt spid="38919"/>
                                        </p:tgtEl>
                                        <p:attrNameLst>
                                          <p:attrName>style.visibility</p:attrName>
                                        </p:attrNameLst>
                                      </p:cBhvr>
                                      <p:to>
                                        <p:strVal val="visible"/>
                                      </p:to>
                                    </p:set>
                                    <p:animEffect transition="in" filter="strips(downRight)">
                                      <p:cBhvr>
                                        <p:cTn id="37" dur="5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P spid="38918" grpId="0" animBg="1"/>
      <p:bldP spid="38919" grpId="0" animBg="1"/>
      <p:bldP spid="38920" grpId="0" animBg="1"/>
      <p:bldP spid="38921" grpId="0" animBg="1"/>
      <p:bldP spid="38923" grpId="0"/>
      <p:bldP spid="38924" grpId="0"/>
      <p:bldP spid="38925" grpId="0"/>
      <p:bldP spid="38926" grpId="0"/>
      <p:bldP spid="389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2"/>
          <p:cNvSpPr>
            <a:spLocks noChangeShapeType="1"/>
          </p:cNvSpPr>
          <p:nvPr/>
        </p:nvSpPr>
        <p:spPr bwMode="auto">
          <a:xfrm>
            <a:off x="4572000" y="914400"/>
            <a:ext cx="0" cy="5105400"/>
          </a:xfrm>
          <a:prstGeom prst="line">
            <a:avLst/>
          </a:prstGeom>
          <a:noFill/>
          <a:ln w="76200">
            <a:solidFill>
              <a:schemeClr val="bg2">
                <a:lumMod val="50000"/>
              </a:schemeClr>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39939" name="Line 3"/>
          <p:cNvSpPr>
            <a:spLocks noChangeShapeType="1"/>
          </p:cNvSpPr>
          <p:nvPr/>
        </p:nvSpPr>
        <p:spPr bwMode="auto">
          <a:xfrm flipH="1" flipV="1">
            <a:off x="2286000" y="1828800"/>
            <a:ext cx="2286000" cy="6096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0" name="Line 4"/>
          <p:cNvSpPr>
            <a:spLocks noChangeShapeType="1"/>
          </p:cNvSpPr>
          <p:nvPr/>
        </p:nvSpPr>
        <p:spPr bwMode="auto">
          <a:xfrm flipV="1">
            <a:off x="4572000" y="2209800"/>
            <a:ext cx="2057400" cy="5334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1" name="Line 5"/>
          <p:cNvSpPr>
            <a:spLocks noChangeShapeType="1"/>
          </p:cNvSpPr>
          <p:nvPr/>
        </p:nvSpPr>
        <p:spPr bwMode="auto">
          <a:xfrm flipH="1" flipV="1">
            <a:off x="2286000" y="4800600"/>
            <a:ext cx="2286000" cy="3048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2" name="Line 6"/>
          <p:cNvSpPr>
            <a:spLocks noChangeShapeType="1"/>
          </p:cNvSpPr>
          <p:nvPr/>
        </p:nvSpPr>
        <p:spPr bwMode="auto">
          <a:xfrm flipH="1" flipV="1">
            <a:off x="2057400" y="3429000"/>
            <a:ext cx="2514600" cy="3810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3" name="Line 7"/>
          <p:cNvSpPr>
            <a:spLocks noChangeShapeType="1"/>
          </p:cNvSpPr>
          <p:nvPr/>
        </p:nvSpPr>
        <p:spPr bwMode="auto">
          <a:xfrm flipV="1">
            <a:off x="4572000" y="4038600"/>
            <a:ext cx="2057400" cy="3810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4" name="Text Box 8"/>
          <p:cNvSpPr txBox="1">
            <a:spLocks noChangeArrowheads="1"/>
          </p:cNvSpPr>
          <p:nvPr/>
        </p:nvSpPr>
        <p:spPr bwMode="auto">
          <a:xfrm>
            <a:off x="304800" y="1447800"/>
            <a:ext cx="2362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800" b="1"/>
              <a:t>Roman</a:t>
            </a:r>
            <a:br>
              <a:rPr lang="en-US" altLang="en-US" sz="2800" b="1"/>
            </a:br>
            <a:r>
              <a:rPr lang="en-US" altLang="en-US" sz="2800" b="1"/>
              <a:t>Catholicism</a:t>
            </a:r>
          </a:p>
        </p:txBody>
      </p:sp>
      <p:sp>
        <p:nvSpPr>
          <p:cNvPr id="39945" name="Text Box 9"/>
          <p:cNvSpPr txBox="1">
            <a:spLocks noChangeArrowheads="1"/>
          </p:cNvSpPr>
          <p:nvPr/>
        </p:nvSpPr>
        <p:spPr bwMode="auto">
          <a:xfrm>
            <a:off x="6629400" y="1919288"/>
            <a:ext cx="18288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800" b="1"/>
              <a:t>Lutheran</a:t>
            </a:r>
          </a:p>
        </p:txBody>
      </p:sp>
      <p:sp>
        <p:nvSpPr>
          <p:cNvPr id="39946" name="Text Box 10"/>
          <p:cNvSpPr txBox="1">
            <a:spLocks noChangeArrowheads="1"/>
          </p:cNvSpPr>
          <p:nvPr/>
        </p:nvSpPr>
        <p:spPr bwMode="auto">
          <a:xfrm>
            <a:off x="304800" y="3138488"/>
            <a:ext cx="19812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800" b="1"/>
              <a:t>Anglican</a:t>
            </a:r>
          </a:p>
        </p:txBody>
      </p:sp>
      <p:sp>
        <p:nvSpPr>
          <p:cNvPr id="39947" name="Text Box 11"/>
          <p:cNvSpPr txBox="1">
            <a:spLocks noChangeArrowheads="1"/>
          </p:cNvSpPr>
          <p:nvPr/>
        </p:nvSpPr>
        <p:spPr bwMode="auto">
          <a:xfrm>
            <a:off x="6629400" y="3733800"/>
            <a:ext cx="1828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800" b="1"/>
              <a:t>Baptist</a:t>
            </a:r>
          </a:p>
        </p:txBody>
      </p:sp>
      <p:sp>
        <p:nvSpPr>
          <p:cNvPr id="39948" name="Text Box 12"/>
          <p:cNvSpPr txBox="1">
            <a:spLocks noChangeArrowheads="1"/>
          </p:cNvSpPr>
          <p:nvPr/>
        </p:nvSpPr>
        <p:spPr bwMode="auto">
          <a:xfrm>
            <a:off x="381000" y="4495800"/>
            <a:ext cx="1981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800" b="1"/>
              <a:t>Methodist</a:t>
            </a:r>
          </a:p>
        </p:txBody>
      </p:sp>
      <p:sp>
        <p:nvSpPr>
          <p:cNvPr id="24589" name="Text Box 13"/>
          <p:cNvSpPr txBox="1">
            <a:spLocks noChangeArrowheads="1"/>
          </p:cNvSpPr>
          <p:nvPr/>
        </p:nvSpPr>
        <p:spPr bwMode="auto">
          <a:xfrm>
            <a:off x="3048000" y="457200"/>
            <a:ext cx="3048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800" b="1"/>
              <a:t>New  Testament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4"/>
                                        </p:tgtEl>
                                        <p:attrNameLst>
                                          <p:attrName>style.visibility</p:attrName>
                                        </p:attrNameLst>
                                      </p:cBhvr>
                                      <p:to>
                                        <p:strVal val="visible"/>
                                      </p:to>
                                    </p:set>
                                  </p:childTnLst>
                                </p:cTn>
                              </p:par>
                              <p:par>
                                <p:cTn id="7" presetID="18" presetClass="entr" presetSubtype="6" fill="hold" grpId="0" nodeType="withEffect">
                                  <p:stCondLst>
                                    <p:cond delay="0"/>
                                  </p:stCondLst>
                                  <p:childTnLst>
                                    <p:set>
                                      <p:cBhvr>
                                        <p:cTn id="8" dur="1" fill="hold">
                                          <p:stCondLst>
                                            <p:cond delay="0"/>
                                          </p:stCondLst>
                                        </p:cTn>
                                        <p:tgtEl>
                                          <p:spTgt spid="39939"/>
                                        </p:tgtEl>
                                        <p:attrNameLst>
                                          <p:attrName>style.visibility</p:attrName>
                                        </p:attrNameLst>
                                      </p:cBhvr>
                                      <p:to>
                                        <p:strVal val="visible"/>
                                      </p:to>
                                    </p:set>
                                    <p:animEffect transition="in" filter="strips(downRight)">
                                      <p:cBhvr>
                                        <p:cTn id="9" dur="500"/>
                                        <p:tgtEl>
                                          <p:spTgt spid="3993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9945"/>
                                        </p:tgtEl>
                                        <p:attrNameLst>
                                          <p:attrName>style.visibility</p:attrName>
                                        </p:attrNameLst>
                                      </p:cBhvr>
                                      <p:to>
                                        <p:strVal val="visible"/>
                                      </p:to>
                                    </p:set>
                                  </p:childTnLst>
                                </p:cTn>
                              </p:par>
                              <p:par>
                                <p:cTn id="14" presetID="18" presetClass="entr" presetSubtype="12" fill="hold" grpId="0" nodeType="withEffect">
                                  <p:stCondLst>
                                    <p:cond delay="0"/>
                                  </p:stCondLst>
                                  <p:childTnLst>
                                    <p:set>
                                      <p:cBhvr>
                                        <p:cTn id="15" dur="1" fill="hold">
                                          <p:stCondLst>
                                            <p:cond delay="0"/>
                                          </p:stCondLst>
                                        </p:cTn>
                                        <p:tgtEl>
                                          <p:spTgt spid="39940"/>
                                        </p:tgtEl>
                                        <p:attrNameLst>
                                          <p:attrName>style.visibility</p:attrName>
                                        </p:attrNameLst>
                                      </p:cBhvr>
                                      <p:to>
                                        <p:strVal val="visible"/>
                                      </p:to>
                                    </p:set>
                                    <p:animEffect transition="in" filter="strips(downLeft)">
                                      <p:cBhvr>
                                        <p:cTn id="16" dur="500"/>
                                        <p:tgtEl>
                                          <p:spTgt spid="3994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946"/>
                                        </p:tgtEl>
                                        <p:attrNameLst>
                                          <p:attrName>style.visibility</p:attrName>
                                        </p:attrNameLst>
                                      </p:cBhvr>
                                      <p:to>
                                        <p:strVal val="visible"/>
                                      </p:to>
                                    </p:set>
                                  </p:childTnLst>
                                </p:cTn>
                              </p:par>
                              <p:par>
                                <p:cTn id="21" presetID="18" presetClass="entr" presetSubtype="6" fill="hold" grpId="0" nodeType="withEffect">
                                  <p:stCondLst>
                                    <p:cond delay="0"/>
                                  </p:stCondLst>
                                  <p:childTnLst>
                                    <p:set>
                                      <p:cBhvr>
                                        <p:cTn id="22" dur="1" fill="hold">
                                          <p:stCondLst>
                                            <p:cond delay="0"/>
                                          </p:stCondLst>
                                        </p:cTn>
                                        <p:tgtEl>
                                          <p:spTgt spid="39942"/>
                                        </p:tgtEl>
                                        <p:attrNameLst>
                                          <p:attrName>style.visibility</p:attrName>
                                        </p:attrNameLst>
                                      </p:cBhvr>
                                      <p:to>
                                        <p:strVal val="visible"/>
                                      </p:to>
                                    </p:set>
                                    <p:animEffect transition="in" filter="strips(downRight)">
                                      <p:cBhvr>
                                        <p:cTn id="23" dur="500"/>
                                        <p:tgtEl>
                                          <p:spTgt spid="3994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9947"/>
                                        </p:tgtEl>
                                        <p:attrNameLst>
                                          <p:attrName>style.visibility</p:attrName>
                                        </p:attrNameLst>
                                      </p:cBhvr>
                                      <p:to>
                                        <p:strVal val="visible"/>
                                      </p:to>
                                    </p:set>
                                  </p:childTnLst>
                                </p:cTn>
                              </p:par>
                              <p:par>
                                <p:cTn id="28" presetID="18" presetClass="entr" presetSubtype="12" fill="hold" grpId="0" nodeType="withEffect">
                                  <p:stCondLst>
                                    <p:cond delay="0"/>
                                  </p:stCondLst>
                                  <p:childTnLst>
                                    <p:set>
                                      <p:cBhvr>
                                        <p:cTn id="29" dur="1" fill="hold">
                                          <p:stCondLst>
                                            <p:cond delay="0"/>
                                          </p:stCondLst>
                                        </p:cTn>
                                        <p:tgtEl>
                                          <p:spTgt spid="39943"/>
                                        </p:tgtEl>
                                        <p:attrNameLst>
                                          <p:attrName>style.visibility</p:attrName>
                                        </p:attrNameLst>
                                      </p:cBhvr>
                                      <p:to>
                                        <p:strVal val="visible"/>
                                      </p:to>
                                    </p:set>
                                    <p:animEffect transition="in" filter="strips(downLeft)">
                                      <p:cBhvr>
                                        <p:cTn id="30" dur="500"/>
                                        <p:tgtEl>
                                          <p:spTgt spid="3994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948"/>
                                        </p:tgtEl>
                                        <p:attrNameLst>
                                          <p:attrName>style.visibility</p:attrName>
                                        </p:attrNameLst>
                                      </p:cBhvr>
                                      <p:to>
                                        <p:strVal val="visible"/>
                                      </p:to>
                                    </p:set>
                                  </p:childTnLst>
                                </p:cTn>
                              </p:par>
                              <p:par>
                                <p:cTn id="35" presetID="18" presetClass="entr" presetSubtype="6" fill="hold" grpId="0" nodeType="withEffect">
                                  <p:stCondLst>
                                    <p:cond delay="0"/>
                                  </p:stCondLst>
                                  <p:childTnLst>
                                    <p:set>
                                      <p:cBhvr>
                                        <p:cTn id="36" dur="1" fill="hold">
                                          <p:stCondLst>
                                            <p:cond delay="0"/>
                                          </p:stCondLst>
                                        </p:cTn>
                                        <p:tgtEl>
                                          <p:spTgt spid="39941"/>
                                        </p:tgtEl>
                                        <p:attrNameLst>
                                          <p:attrName>style.visibility</p:attrName>
                                        </p:attrNameLst>
                                      </p:cBhvr>
                                      <p:to>
                                        <p:strVal val="visible"/>
                                      </p:to>
                                    </p:set>
                                    <p:animEffect transition="in" filter="strips(downRight)">
                                      <p:cBhvr>
                                        <p:cTn id="37"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p:bldP spid="39940" grpId="0" animBg="1"/>
      <p:bldP spid="39941" grpId="0" animBg="1"/>
      <p:bldP spid="39942" grpId="0" animBg="1"/>
      <p:bldP spid="39943" grpId="0" animBg="1"/>
      <p:bldP spid="39944" grpId="0"/>
      <p:bldP spid="39945" grpId="0"/>
      <p:bldP spid="39946" grpId="0"/>
      <p:bldP spid="39947" grpId="0"/>
      <p:bldP spid="3994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33400"/>
            <a:ext cx="8229600" cy="838200"/>
          </a:xfrm>
        </p:spPr>
        <p:txBody>
          <a:bodyPr/>
          <a:lstStyle/>
          <a:p>
            <a:pPr algn="ctr" eaLnBrk="1" hangingPunct="1"/>
            <a:r>
              <a:rPr lang="en-US" altLang="en-US" sz="3700" b="1" smtClean="0"/>
              <a:t>Jn.17:20-21</a:t>
            </a:r>
          </a:p>
        </p:txBody>
      </p:sp>
      <p:sp>
        <p:nvSpPr>
          <p:cNvPr id="40963" name="Rectangle 3"/>
          <p:cNvSpPr>
            <a:spLocks noGrp="1" noChangeArrowheads="1"/>
          </p:cNvSpPr>
          <p:nvPr>
            <p:ph type="body" idx="1"/>
          </p:nvPr>
        </p:nvSpPr>
        <p:spPr>
          <a:xfrm>
            <a:off x="441434" y="1524000"/>
            <a:ext cx="8229600" cy="4724400"/>
          </a:xfrm>
        </p:spPr>
        <p:txBody>
          <a:bodyPr/>
          <a:lstStyle/>
          <a:p>
            <a:pPr eaLnBrk="1" hangingPunct="1">
              <a:spcAft>
                <a:spcPts val="1200"/>
              </a:spcAft>
            </a:pPr>
            <a:r>
              <a:rPr lang="en-US" altLang="en-US"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Bitter division gave the world the right to disbelieve the Gospel</a:t>
            </a:r>
            <a:r>
              <a:rPr lang="en-US" altLang="en-US" dirty="0" smtClean="0">
                <a:latin typeface="Verdana" panose="020B0604030504040204" pitchFamily="34" charset="0"/>
                <a:ea typeface="Verdana" panose="020B0604030504040204" pitchFamily="34" charset="0"/>
                <a:cs typeface="Verdana" panose="020B0604030504040204" pitchFamily="34" charset="0"/>
              </a:rPr>
              <a:t> </a:t>
            </a:r>
            <a:r>
              <a:rPr lang="en-US" altLang="en-US" sz="1800" dirty="0" smtClean="0"/>
              <a:t>– Schaeffer</a:t>
            </a:r>
          </a:p>
          <a:p>
            <a:pPr eaLnBrk="1" hangingPunct="1"/>
            <a:r>
              <a:rPr lang="en-US" altLang="en-US" dirty="0" smtClean="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The division between Rome and evangelicals was great, but it “seems almost trifling compared to the abyss which stands between us and many ministers of our own Church” </a:t>
            </a:r>
            <a:r>
              <a:rPr lang="en-US" altLang="en-US" sz="1800" dirty="0" smtClean="0"/>
              <a:t>– Machen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4"/>
          <p:cNvSpPr>
            <a:spLocks noChangeArrowheads="1"/>
          </p:cNvSpPr>
          <p:nvPr/>
        </p:nvSpPr>
        <p:spPr bwMode="auto">
          <a:xfrm>
            <a:off x="457200" y="762000"/>
            <a:ext cx="8229600" cy="2057400"/>
          </a:xfrm>
          <a:prstGeom prst="bevel">
            <a:avLst>
              <a:gd name="adj" fmla="val 12500"/>
            </a:avLst>
          </a:prstGeom>
          <a:solidFill>
            <a:schemeClr val="folHlink">
              <a:alpha val="50980"/>
            </a:schemeClr>
          </a:solidFill>
          <a:ln w="9525">
            <a:solidFill>
              <a:srgbClr val="000066"/>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4000" b="1">
                <a:solidFill>
                  <a:srgbClr val="000066"/>
                </a:solidFill>
              </a:rPr>
              <a:t>I. We Can Read Of</a:t>
            </a:r>
            <a:br>
              <a:rPr lang="en-US" altLang="en-US" sz="4000" b="1">
                <a:solidFill>
                  <a:srgbClr val="000066"/>
                </a:solidFill>
              </a:rPr>
            </a:br>
            <a:r>
              <a:rPr lang="en-US" altLang="en-US" sz="4000" b="1">
                <a:solidFill>
                  <a:srgbClr val="000066"/>
                </a:solidFill>
              </a:rPr>
              <a:t>Church(es) In 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0" y="442913"/>
            <a:ext cx="9144000" cy="5564187"/>
          </a:xfrm>
          <a:noFill/>
        </p:spPr>
      </p:pic>
      <p:sp>
        <p:nvSpPr>
          <p:cNvPr id="37891" name="Text Box 3"/>
          <p:cNvSpPr txBox="1">
            <a:spLocks noChangeArrowheads="1"/>
          </p:cNvSpPr>
          <p:nvPr/>
        </p:nvSpPr>
        <p:spPr bwMode="auto">
          <a:xfrm>
            <a:off x="457200" y="3429000"/>
            <a:ext cx="2743200" cy="1538883"/>
          </a:xfrm>
          <a:prstGeom prst="rect">
            <a:avLst/>
          </a:prstGeom>
          <a:solidFill>
            <a:srgbClr val="000066"/>
          </a:solidFill>
          <a:ln w="952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3200" b="1" dirty="0">
                <a:solidFill>
                  <a:schemeClr val="bg1"/>
                </a:solidFill>
              </a:rPr>
              <a:t>Mt.16:18</a:t>
            </a:r>
            <a:br>
              <a:rPr lang="en-US" altLang="en-US" sz="3200" b="1" dirty="0">
                <a:solidFill>
                  <a:schemeClr val="bg1"/>
                </a:solidFill>
              </a:rPr>
            </a:br>
            <a:r>
              <a:rPr lang="en-US" altLang="en-US" sz="3200" b="1" dirty="0">
                <a:solidFill>
                  <a:srgbClr val="FFFF00"/>
                </a:solidFill>
              </a:rPr>
              <a:t>“My church</a:t>
            </a:r>
            <a:r>
              <a:rPr lang="en-US" altLang="en-US" sz="3200" b="1" dirty="0" smtClean="0">
                <a:solidFill>
                  <a:srgbClr val="FFFF00"/>
                </a:solidFill>
              </a:rPr>
              <a:t>” </a:t>
            </a:r>
            <a:r>
              <a:rPr lang="en-US" altLang="en-US" sz="3000" b="1" dirty="0" smtClean="0">
                <a:solidFill>
                  <a:schemeClr val="bg1"/>
                </a:solidFill>
              </a:rPr>
              <a:t>(all the saved)</a:t>
            </a:r>
            <a:endParaRPr lang="en-US" altLang="en-US" sz="3000" b="1" dirty="0">
              <a:solidFill>
                <a:schemeClr val="bg1"/>
              </a:solidFill>
            </a:endParaRPr>
          </a:p>
        </p:txBody>
      </p:sp>
      <p:sp>
        <p:nvSpPr>
          <p:cNvPr id="37897" name="Text Box 9"/>
          <p:cNvSpPr txBox="1">
            <a:spLocks noChangeArrowheads="1"/>
          </p:cNvSpPr>
          <p:nvPr/>
        </p:nvSpPr>
        <p:spPr bwMode="auto">
          <a:xfrm>
            <a:off x="5029200" y="1066800"/>
            <a:ext cx="2743200" cy="1076325"/>
          </a:xfrm>
          <a:prstGeom prst="rect">
            <a:avLst/>
          </a:prstGeom>
          <a:solidFill>
            <a:srgbClr val="000066"/>
          </a:solidFill>
          <a:ln w="952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3200" b="1" dirty="0">
                <a:solidFill>
                  <a:srgbClr val="FFFF00"/>
                </a:solidFill>
              </a:rPr>
              <a:t>Local</a:t>
            </a:r>
            <a:br>
              <a:rPr lang="en-US" altLang="en-US" sz="3200" b="1" dirty="0">
                <a:solidFill>
                  <a:srgbClr val="FFFF00"/>
                </a:solidFill>
              </a:rPr>
            </a:br>
            <a:r>
              <a:rPr lang="en-US" altLang="en-US" sz="3200" b="1" dirty="0">
                <a:solidFill>
                  <a:srgbClr val="FFFF00"/>
                </a:solidFill>
              </a:rPr>
              <a:t>churches</a:t>
            </a:r>
          </a:p>
        </p:txBody>
      </p:sp>
      <p:sp>
        <p:nvSpPr>
          <p:cNvPr id="37899" name="Line 11"/>
          <p:cNvSpPr>
            <a:spLocks noChangeShapeType="1"/>
          </p:cNvSpPr>
          <p:nvPr/>
        </p:nvSpPr>
        <p:spPr bwMode="auto">
          <a:xfrm flipH="1">
            <a:off x="4876800" y="2143125"/>
            <a:ext cx="609600" cy="752475"/>
          </a:xfrm>
          <a:prstGeom prst="line">
            <a:avLst/>
          </a:prstGeom>
          <a:noFill/>
          <a:ln w="57150">
            <a:solidFill>
              <a:srgbClr val="CC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1" name="Line 13"/>
          <p:cNvSpPr>
            <a:spLocks noChangeShapeType="1"/>
          </p:cNvSpPr>
          <p:nvPr/>
        </p:nvSpPr>
        <p:spPr bwMode="auto">
          <a:xfrm flipH="1">
            <a:off x="5486400" y="2143125"/>
            <a:ext cx="838200" cy="828675"/>
          </a:xfrm>
          <a:prstGeom prst="line">
            <a:avLst/>
          </a:prstGeom>
          <a:noFill/>
          <a:ln w="57150">
            <a:solidFill>
              <a:srgbClr val="CC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2" name="Line 14"/>
          <p:cNvSpPr>
            <a:spLocks noChangeShapeType="1"/>
          </p:cNvSpPr>
          <p:nvPr/>
        </p:nvSpPr>
        <p:spPr bwMode="auto">
          <a:xfrm flipH="1">
            <a:off x="4572000" y="2143125"/>
            <a:ext cx="457200" cy="0"/>
          </a:xfrm>
          <a:prstGeom prst="line">
            <a:avLst/>
          </a:prstGeom>
          <a:noFill/>
          <a:ln w="57150">
            <a:solidFill>
              <a:srgbClr val="CC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3" name="Line 15"/>
          <p:cNvSpPr>
            <a:spLocks noChangeShapeType="1"/>
          </p:cNvSpPr>
          <p:nvPr/>
        </p:nvSpPr>
        <p:spPr bwMode="auto">
          <a:xfrm flipH="1" flipV="1">
            <a:off x="3962400" y="1600200"/>
            <a:ext cx="1066800" cy="228600"/>
          </a:xfrm>
          <a:prstGeom prst="line">
            <a:avLst/>
          </a:prstGeom>
          <a:noFill/>
          <a:ln w="57150">
            <a:solidFill>
              <a:srgbClr val="CC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4" name="Rectangle 16"/>
          <p:cNvSpPr>
            <a:spLocks noChangeArrowheads="1"/>
          </p:cNvSpPr>
          <p:nvPr/>
        </p:nvSpPr>
        <p:spPr bwMode="auto">
          <a:xfrm>
            <a:off x="2133600" y="1143000"/>
            <a:ext cx="1752600" cy="914400"/>
          </a:xfrm>
          <a:prstGeom prst="rect">
            <a:avLst/>
          </a:prstGeom>
          <a:solidFill>
            <a:srgbClr val="000066"/>
          </a:solidFill>
          <a:ln w="952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100" b="1" dirty="0" smtClean="0">
                <a:solidFill>
                  <a:schemeClr val="bg1"/>
                </a:solidFill>
              </a:rPr>
              <a:t>Phil.1:1</a:t>
            </a:r>
          </a:p>
          <a:p>
            <a:pPr algn="ctr"/>
            <a:r>
              <a:rPr lang="en-US" altLang="en-US" sz="3100" b="1" dirty="0" smtClean="0">
                <a:solidFill>
                  <a:schemeClr val="bg1"/>
                </a:solidFill>
              </a:rPr>
              <a:t>(4:15)</a:t>
            </a:r>
            <a:endParaRPr lang="en-US" altLang="en-US" sz="3100" b="1" dirty="0">
              <a:solidFill>
                <a:schemeClr val="bg1"/>
              </a:solidFill>
            </a:endParaRPr>
          </a:p>
        </p:txBody>
      </p:sp>
      <p:sp>
        <p:nvSpPr>
          <p:cNvPr id="10" name="Rectangle 16"/>
          <p:cNvSpPr>
            <a:spLocks noChangeArrowheads="1"/>
          </p:cNvSpPr>
          <p:nvPr/>
        </p:nvSpPr>
        <p:spPr bwMode="auto">
          <a:xfrm>
            <a:off x="4572000" y="3048000"/>
            <a:ext cx="1752600" cy="609600"/>
          </a:xfrm>
          <a:prstGeom prst="rect">
            <a:avLst/>
          </a:prstGeom>
          <a:solidFill>
            <a:srgbClr val="000066"/>
          </a:solidFill>
          <a:ln w="952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100" b="1" dirty="0" smtClean="0">
                <a:solidFill>
                  <a:schemeClr val="bg1"/>
                </a:solidFill>
              </a:rPr>
              <a:t>Ro.16:16</a:t>
            </a:r>
            <a:endParaRPr lang="en-US" altLang="en-US" sz="31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12" fill="hold" grpId="0" nodeType="clickEffect">
                                  <p:stCondLst>
                                    <p:cond delay="0"/>
                                  </p:stCondLst>
                                  <p:childTnLst>
                                    <p:set>
                                      <p:cBhvr>
                                        <p:cTn id="10" dur="1" fill="hold">
                                          <p:stCondLst>
                                            <p:cond delay="0"/>
                                          </p:stCondLst>
                                        </p:cTn>
                                        <p:tgtEl>
                                          <p:spTgt spid="37901"/>
                                        </p:tgtEl>
                                        <p:attrNameLst>
                                          <p:attrName>style.visibility</p:attrName>
                                        </p:attrNameLst>
                                      </p:cBhvr>
                                      <p:to>
                                        <p:strVal val="visible"/>
                                      </p:to>
                                    </p:set>
                                    <p:animEffect transition="in" filter="strips(downLeft)">
                                      <p:cBhvr>
                                        <p:cTn id="11" dur="500"/>
                                        <p:tgtEl>
                                          <p:spTgt spid="3790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7899"/>
                                        </p:tgtEl>
                                        <p:attrNameLst>
                                          <p:attrName>style.visibility</p:attrName>
                                        </p:attrNameLst>
                                      </p:cBhvr>
                                      <p:to>
                                        <p:strVal val="visible"/>
                                      </p:to>
                                    </p:set>
                                    <p:animEffect transition="in" filter="strips(downLeft)">
                                      <p:cBhvr>
                                        <p:cTn id="16" dur="500"/>
                                        <p:tgtEl>
                                          <p:spTgt spid="3789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37902"/>
                                        </p:tgtEl>
                                        <p:attrNameLst>
                                          <p:attrName>style.visibility</p:attrName>
                                        </p:attrNameLst>
                                      </p:cBhvr>
                                      <p:to>
                                        <p:strVal val="visible"/>
                                      </p:to>
                                    </p:set>
                                    <p:animEffect transition="in" filter="strips(downLeft)">
                                      <p:cBhvr>
                                        <p:cTn id="21" dur="500"/>
                                        <p:tgtEl>
                                          <p:spTgt spid="3790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37903"/>
                                        </p:tgtEl>
                                        <p:attrNameLst>
                                          <p:attrName>style.visibility</p:attrName>
                                        </p:attrNameLst>
                                      </p:cBhvr>
                                      <p:to>
                                        <p:strVal val="visible"/>
                                      </p:to>
                                    </p:set>
                                    <p:animEffect transition="in" filter="strips(downLeft)">
                                      <p:cBhvr>
                                        <p:cTn id="26" dur="500"/>
                                        <p:tgtEl>
                                          <p:spTgt spid="37903"/>
                                        </p:tgtEl>
                                      </p:cBhvr>
                                    </p:animEffec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0"/>
                                          </p:stCondLst>
                                        </p:cTn>
                                        <p:tgtEl>
                                          <p:spTgt spid="3790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7" grpId="0" animBg="1"/>
      <p:bldP spid="37899" grpId="0" animBg="1"/>
      <p:bldP spid="37901" grpId="0" animBg="1"/>
      <p:bldP spid="37902" grpId="0" animBg="1"/>
      <p:bldP spid="37903" grpId="0" animBg="1"/>
      <p:bldP spid="37904"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sz="3700" b="1" dirty="0" smtClean="0">
                <a:solidFill>
                  <a:srgbClr val="000066"/>
                </a:solidFill>
              </a:rPr>
              <a:t>The Lord’s church in Jerusalem,</a:t>
            </a:r>
            <a:r>
              <a:rPr lang="en-US" altLang="en-US" sz="3700" b="1" dirty="0" smtClean="0"/>
              <a:t> Acts 2 </a:t>
            </a:r>
            <a:r>
              <a:rPr lang="en-US" altLang="en-US" sz="3700" b="1" dirty="0" smtClean="0">
                <a:solidFill>
                  <a:srgbClr val="800000"/>
                </a:solidFill>
              </a:rPr>
              <a:t>– JEWS</a:t>
            </a:r>
            <a:r>
              <a:rPr lang="en-US" altLang="en-US" sz="3700" b="1" dirty="0" smtClean="0"/>
              <a:t> </a:t>
            </a:r>
          </a:p>
        </p:txBody>
      </p:sp>
      <p:sp>
        <p:nvSpPr>
          <p:cNvPr id="12291" name="Rectangle 3"/>
          <p:cNvSpPr>
            <a:spLocks noGrp="1" noChangeArrowheads="1"/>
          </p:cNvSpPr>
          <p:nvPr>
            <p:ph type="body" idx="1"/>
          </p:nvPr>
        </p:nvSpPr>
        <p:spPr>
          <a:xfrm>
            <a:off x="457200" y="1981200"/>
            <a:ext cx="8229600" cy="4419600"/>
          </a:xfrm>
        </p:spPr>
        <p:txBody>
          <a:bodyPr/>
          <a:lstStyle/>
          <a:p>
            <a:pPr marL="347663" indent="-347663" eaLnBrk="1" hangingPunct="1">
              <a:defRPr/>
            </a:pPr>
            <a:r>
              <a:rPr lang="en-US" b="1" dirty="0" smtClean="0">
                <a:solidFill>
                  <a:srgbClr val="000066"/>
                </a:solidFill>
                <a:effectLst>
                  <a:outerShdw blurRad="38100" dist="38100" dir="2700000" algn="tl">
                    <a:srgbClr val="C0C0C0"/>
                  </a:outerShdw>
                </a:effectLst>
              </a:rPr>
              <a:t>Standard</a:t>
            </a:r>
            <a:r>
              <a:rPr lang="en-US" b="1" dirty="0" smtClean="0">
                <a:solidFill>
                  <a:srgbClr val="000066"/>
                </a:solidFill>
              </a:rPr>
              <a:t>:</a:t>
            </a:r>
            <a:r>
              <a:rPr lang="en-US" b="1" dirty="0" smtClean="0"/>
              <a:t> Word, 14; 22; 29, 33; 40, 41  </a:t>
            </a:r>
          </a:p>
          <a:p>
            <a:pPr marL="347663" indent="-347663" eaLnBrk="1" hangingPunct="1">
              <a:defRPr/>
            </a:pPr>
            <a:r>
              <a:rPr lang="en-US" b="1" dirty="0" smtClean="0">
                <a:solidFill>
                  <a:srgbClr val="000066"/>
                </a:solidFill>
                <a:effectLst>
                  <a:outerShdw blurRad="38100" dist="38100" dir="2700000" algn="tl">
                    <a:srgbClr val="C0C0C0"/>
                  </a:outerShdw>
                </a:effectLst>
              </a:rPr>
              <a:t>Basis</a:t>
            </a:r>
            <a:r>
              <a:rPr lang="en-US" b="1" dirty="0" smtClean="0">
                <a:solidFill>
                  <a:srgbClr val="000066"/>
                </a:solidFill>
              </a:rPr>
              <a:t>:</a:t>
            </a:r>
            <a:r>
              <a:rPr lang="en-US" b="1" dirty="0" smtClean="0"/>
              <a:t> Jesus’ life, death, resurrection, 22-24, 32.   Exalted, 33-36</a:t>
            </a:r>
          </a:p>
          <a:p>
            <a:pPr marL="347663" indent="-347663" eaLnBrk="1" hangingPunct="1">
              <a:defRPr/>
            </a:pPr>
            <a:r>
              <a:rPr lang="en-US" b="1" dirty="0" smtClean="0">
                <a:solidFill>
                  <a:srgbClr val="000066"/>
                </a:solidFill>
                <a:effectLst>
                  <a:outerShdw blurRad="38100" dist="38100" dir="2700000" algn="tl">
                    <a:srgbClr val="C0C0C0"/>
                  </a:outerShdw>
                </a:effectLst>
              </a:rPr>
              <a:t>Conditions</a:t>
            </a:r>
            <a:r>
              <a:rPr lang="en-US" b="1" dirty="0" smtClean="0">
                <a:solidFill>
                  <a:srgbClr val="000066"/>
                </a:solidFill>
              </a:rPr>
              <a:t>:</a:t>
            </a:r>
            <a:r>
              <a:rPr lang="en-US" b="1" dirty="0" smtClean="0"/>
              <a:t> repent, be baptized 38   </a:t>
            </a:r>
          </a:p>
          <a:p>
            <a:pPr marL="347663" indent="-347663" eaLnBrk="1" hangingPunct="1">
              <a:defRPr/>
            </a:pPr>
            <a:r>
              <a:rPr lang="en-US" b="1" dirty="0" smtClean="0">
                <a:solidFill>
                  <a:srgbClr val="000066"/>
                </a:solidFill>
                <a:effectLst>
                  <a:outerShdw blurRad="38100" dist="38100" dir="2700000" algn="tl">
                    <a:srgbClr val="C0C0C0"/>
                  </a:outerShdw>
                </a:effectLst>
              </a:rPr>
              <a:t>Results</a:t>
            </a:r>
            <a:r>
              <a:rPr lang="en-US" b="1" dirty="0" smtClean="0">
                <a:solidFill>
                  <a:srgbClr val="000066"/>
                </a:solidFill>
              </a:rPr>
              <a:t>:</a:t>
            </a:r>
            <a:r>
              <a:rPr lang="en-US" b="1" dirty="0" smtClean="0"/>
              <a:t> added saved together, 41, 47</a:t>
            </a:r>
          </a:p>
          <a:p>
            <a:pPr marL="1030288" lvl="1" indent="-349250" eaLnBrk="1" hangingPunct="1">
              <a:defRPr/>
            </a:pPr>
            <a:r>
              <a:rPr lang="en-US" sz="3100" b="1" dirty="0" smtClean="0"/>
              <a:t>Didn’t add to church w/o saving them</a:t>
            </a:r>
          </a:p>
          <a:p>
            <a:pPr marL="1030288" lvl="1" indent="-349250" eaLnBrk="1" hangingPunct="1">
              <a:defRPr/>
            </a:pPr>
            <a:r>
              <a:rPr lang="en-US" sz="3100" b="1" dirty="0" smtClean="0"/>
              <a:t>Didn’t save w/o adding to church</a:t>
            </a:r>
          </a:p>
        </p:txBody>
      </p:sp>
      <p:sp>
        <p:nvSpPr>
          <p:cNvPr id="12292" name="AutoShape 4"/>
          <p:cNvSpPr>
            <a:spLocks noChangeArrowheads="1"/>
          </p:cNvSpPr>
          <p:nvPr/>
        </p:nvSpPr>
        <p:spPr bwMode="auto">
          <a:xfrm flipH="1">
            <a:off x="1143000" y="1676400"/>
            <a:ext cx="3657600" cy="1905000"/>
          </a:xfrm>
          <a:prstGeom prst="wedgeRoundRectCallout">
            <a:avLst>
              <a:gd name="adj1" fmla="val 6074"/>
              <a:gd name="adj2" fmla="val 97000"/>
              <a:gd name="adj3" fmla="val 16667"/>
            </a:avLst>
          </a:prstGeom>
          <a:solidFill>
            <a:srgbClr val="FFFFCC"/>
          </a:solidFill>
          <a:ln w="2857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200" b="1" dirty="0">
                <a:solidFill>
                  <a:srgbClr val="000066"/>
                </a:solidFill>
              </a:rPr>
              <a:t>The “</a:t>
            </a:r>
            <a:r>
              <a:rPr lang="en-US" altLang="en-US" sz="3200" b="1" u="sng" dirty="0">
                <a:solidFill>
                  <a:srgbClr val="000066"/>
                </a:solidFill>
              </a:rPr>
              <a:t>church</a:t>
            </a:r>
            <a:r>
              <a:rPr lang="en-US" altLang="en-US" sz="3200" b="1" dirty="0">
                <a:solidFill>
                  <a:srgbClr val="000066"/>
                </a:solidFill>
              </a:rPr>
              <a:t>”</a:t>
            </a:r>
            <a:br>
              <a:rPr lang="en-US" altLang="en-US" sz="3200" b="1" dirty="0">
                <a:solidFill>
                  <a:srgbClr val="000066"/>
                </a:solidFill>
              </a:rPr>
            </a:br>
            <a:r>
              <a:rPr lang="en-US" altLang="en-US" sz="3200" b="1" dirty="0">
                <a:solidFill>
                  <a:srgbClr val="000066"/>
                </a:solidFill>
              </a:rPr>
              <a:t>in Jerusalem</a:t>
            </a:r>
          </a:p>
          <a:p>
            <a:pPr algn="ctr"/>
            <a:r>
              <a:rPr lang="en-US" altLang="en-US" sz="3200" b="1" dirty="0"/>
              <a:t>(</a:t>
            </a:r>
            <a:r>
              <a:rPr lang="en-US" altLang="en-US" sz="3200" b="1" dirty="0" smtClean="0"/>
              <a:t>Ac.5:11, 14; </a:t>
            </a:r>
            <a:r>
              <a:rPr lang="en-US" altLang="en-US" sz="3200" b="1" dirty="0"/>
              <a:t>8:1)</a:t>
            </a:r>
          </a:p>
        </p:txBody>
      </p:sp>
      <p:sp>
        <p:nvSpPr>
          <p:cNvPr id="12293" name="AutoShape 5"/>
          <p:cNvSpPr>
            <a:spLocks noChangeArrowheads="1"/>
          </p:cNvSpPr>
          <p:nvPr/>
        </p:nvSpPr>
        <p:spPr bwMode="auto">
          <a:xfrm>
            <a:off x="4495800" y="1676400"/>
            <a:ext cx="3657600" cy="1905000"/>
          </a:xfrm>
          <a:prstGeom prst="wedgeRoundRectCallout">
            <a:avLst>
              <a:gd name="adj1" fmla="val 6074"/>
              <a:gd name="adj2" fmla="val 97000"/>
              <a:gd name="adj3" fmla="val 16667"/>
            </a:avLst>
          </a:prstGeom>
          <a:solidFill>
            <a:srgbClr val="FFFFCC"/>
          </a:solidFill>
          <a:ln w="2857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200" b="1" dirty="0">
                <a:solidFill>
                  <a:srgbClr val="000066"/>
                </a:solidFill>
              </a:rPr>
              <a:t>This church</a:t>
            </a:r>
            <a:br>
              <a:rPr lang="en-US" altLang="en-US" sz="3200" b="1" dirty="0">
                <a:solidFill>
                  <a:srgbClr val="000066"/>
                </a:solidFill>
              </a:rPr>
            </a:br>
            <a:r>
              <a:rPr lang="en-US" altLang="en-US" sz="3200" b="1" dirty="0">
                <a:solidFill>
                  <a:srgbClr val="000066"/>
                </a:solidFill>
              </a:rPr>
              <a:t>was </a:t>
            </a:r>
            <a:r>
              <a:rPr lang="en-US" altLang="en-US" sz="3200" b="1" u="sng" dirty="0">
                <a:solidFill>
                  <a:srgbClr val="000066"/>
                </a:solidFill>
              </a:rPr>
              <a:t>not</a:t>
            </a:r>
            <a:r>
              <a:rPr lang="en-US" altLang="en-US" sz="3200" b="1" dirty="0">
                <a:solidFill>
                  <a:srgbClr val="000066"/>
                </a:solidFill>
              </a:rPr>
              <a:t> a</a:t>
            </a:r>
            <a:br>
              <a:rPr lang="en-US" altLang="en-US" sz="3200" b="1" dirty="0">
                <a:solidFill>
                  <a:srgbClr val="000066"/>
                </a:solidFill>
              </a:rPr>
            </a:br>
            <a:r>
              <a:rPr lang="en-US" altLang="en-US" sz="3200" b="1" dirty="0">
                <a:solidFill>
                  <a:srgbClr val="000066"/>
                </a:solidFill>
              </a:rPr>
              <a:t>denomination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2"/>
                                        </p:tgtEl>
                                        <p:attrNameLst>
                                          <p:attrName>style.visibility</p:attrName>
                                        </p:attrNameLst>
                                      </p:cBhvr>
                                      <p:to>
                                        <p:strVal val="visible"/>
                                      </p:to>
                                    </p:set>
                                  </p:childTnLst>
                                  <p:subTnLst>
                                    <p:set>
                                      <p:cBhvr override="childStyle">
                                        <p:cTn dur="1" fill="hold" display="0" masterRel="nextClick" afterEffect="1"/>
                                        <p:tgtEl>
                                          <p:spTgt spid="12292"/>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altLang="en-US" sz="3700" b="1" dirty="0" smtClean="0">
                <a:solidFill>
                  <a:srgbClr val="000066"/>
                </a:solidFill>
              </a:rPr>
              <a:t>The Lord’s church in Samaria,</a:t>
            </a:r>
            <a:br>
              <a:rPr lang="en-US" altLang="en-US" sz="3700" b="1" dirty="0" smtClean="0">
                <a:solidFill>
                  <a:srgbClr val="000066"/>
                </a:solidFill>
              </a:rPr>
            </a:br>
            <a:r>
              <a:rPr lang="en-US" altLang="en-US" sz="3700" b="1" dirty="0" smtClean="0"/>
              <a:t>Acts 8 </a:t>
            </a:r>
            <a:r>
              <a:rPr lang="en-US" altLang="en-US" sz="3700" b="1" dirty="0" smtClean="0">
                <a:solidFill>
                  <a:srgbClr val="800000"/>
                </a:solidFill>
              </a:rPr>
              <a:t>–</a:t>
            </a:r>
            <a:r>
              <a:rPr lang="en-US" altLang="en-US" sz="3700" b="1" dirty="0" smtClean="0"/>
              <a:t> </a:t>
            </a:r>
            <a:r>
              <a:rPr lang="en-US" altLang="en-US" sz="3700" b="1" dirty="0" smtClean="0">
                <a:solidFill>
                  <a:srgbClr val="800000"/>
                </a:solidFill>
              </a:rPr>
              <a:t>SAMARITANS</a:t>
            </a:r>
          </a:p>
        </p:txBody>
      </p:sp>
      <p:sp>
        <p:nvSpPr>
          <p:cNvPr id="13315" name="Rectangle 3"/>
          <p:cNvSpPr>
            <a:spLocks noGrp="1" noChangeArrowheads="1"/>
          </p:cNvSpPr>
          <p:nvPr>
            <p:ph type="body" idx="1"/>
          </p:nvPr>
        </p:nvSpPr>
        <p:spPr/>
        <p:txBody>
          <a:bodyPr/>
          <a:lstStyle/>
          <a:p>
            <a:pPr marL="406400" indent="-406400" eaLnBrk="1" hangingPunct="1">
              <a:defRPr/>
            </a:pPr>
            <a:r>
              <a:rPr lang="en-US" b="1" dirty="0" smtClean="0">
                <a:solidFill>
                  <a:srgbClr val="000066"/>
                </a:solidFill>
                <a:effectLst>
                  <a:outerShdw blurRad="38100" dist="38100" dir="2700000" algn="tl">
                    <a:srgbClr val="C0C0C0"/>
                  </a:outerShdw>
                </a:effectLst>
              </a:rPr>
              <a:t>Standard</a:t>
            </a:r>
            <a:r>
              <a:rPr lang="en-US" b="1" dirty="0" smtClean="0">
                <a:solidFill>
                  <a:srgbClr val="000066"/>
                </a:solidFill>
              </a:rPr>
              <a:t>:</a:t>
            </a:r>
            <a:r>
              <a:rPr lang="en-US" b="1" dirty="0" smtClean="0"/>
              <a:t>  Word, 4; 6; 14</a:t>
            </a:r>
          </a:p>
          <a:p>
            <a:pPr marL="406400" indent="-406400" eaLnBrk="1" hangingPunct="1">
              <a:defRPr/>
            </a:pPr>
            <a:r>
              <a:rPr lang="en-US" b="1" dirty="0" smtClean="0">
                <a:solidFill>
                  <a:srgbClr val="000066"/>
                </a:solidFill>
                <a:effectLst>
                  <a:outerShdw blurRad="38100" dist="38100" dir="2700000" algn="tl">
                    <a:srgbClr val="C0C0C0"/>
                  </a:outerShdw>
                </a:effectLst>
              </a:rPr>
              <a:t>Basis</a:t>
            </a:r>
            <a:r>
              <a:rPr lang="en-US" b="1" dirty="0" smtClean="0">
                <a:solidFill>
                  <a:srgbClr val="000066"/>
                </a:solidFill>
              </a:rPr>
              <a:t>:</a:t>
            </a:r>
            <a:r>
              <a:rPr lang="en-US" b="1" dirty="0" smtClean="0"/>
              <a:t> Jesus, 5.    Exalted, 12</a:t>
            </a:r>
          </a:p>
          <a:p>
            <a:pPr marL="406400" indent="-406400" eaLnBrk="1" hangingPunct="1">
              <a:defRPr/>
            </a:pPr>
            <a:r>
              <a:rPr lang="en-US" b="1" dirty="0" smtClean="0">
                <a:solidFill>
                  <a:srgbClr val="000066"/>
                </a:solidFill>
                <a:effectLst>
                  <a:outerShdw blurRad="38100" dist="38100" dir="2700000" algn="tl">
                    <a:srgbClr val="C0C0C0"/>
                  </a:outerShdw>
                </a:effectLst>
              </a:rPr>
              <a:t>Conditions</a:t>
            </a:r>
            <a:r>
              <a:rPr lang="en-US" b="1" dirty="0" smtClean="0">
                <a:solidFill>
                  <a:srgbClr val="000066"/>
                </a:solidFill>
              </a:rPr>
              <a:t>:</a:t>
            </a:r>
            <a:r>
              <a:rPr lang="en-US" b="1" dirty="0" smtClean="0"/>
              <a:t> belief, baptism, 12</a:t>
            </a:r>
          </a:p>
          <a:p>
            <a:pPr marL="406400" indent="-406400" eaLnBrk="1" hangingPunct="1">
              <a:defRPr/>
            </a:pPr>
            <a:r>
              <a:rPr lang="en-US" b="1" dirty="0" smtClean="0">
                <a:solidFill>
                  <a:srgbClr val="000066"/>
                </a:solidFill>
                <a:effectLst>
                  <a:outerShdw blurRad="38100" dist="38100" dir="2700000" algn="tl">
                    <a:srgbClr val="C0C0C0"/>
                  </a:outerShdw>
                </a:effectLst>
              </a:rPr>
              <a:t>Results</a:t>
            </a:r>
            <a:r>
              <a:rPr lang="en-US" b="1" dirty="0" smtClean="0">
                <a:solidFill>
                  <a:srgbClr val="000066"/>
                </a:solidFill>
              </a:rPr>
              <a:t>:</a:t>
            </a:r>
            <a:r>
              <a:rPr lang="en-US" b="1" dirty="0" smtClean="0"/>
              <a:t>  church in Samaria, Ac.9:31</a:t>
            </a:r>
          </a:p>
        </p:txBody>
      </p:sp>
      <p:sp>
        <p:nvSpPr>
          <p:cNvPr id="13316" name="AutoShape 4"/>
          <p:cNvSpPr>
            <a:spLocks noChangeArrowheads="1"/>
          </p:cNvSpPr>
          <p:nvPr/>
        </p:nvSpPr>
        <p:spPr bwMode="auto">
          <a:xfrm flipH="1">
            <a:off x="1447800" y="1203434"/>
            <a:ext cx="3657600" cy="1905000"/>
          </a:xfrm>
          <a:prstGeom prst="wedgeRoundRectCallout">
            <a:avLst>
              <a:gd name="adj1" fmla="val 6074"/>
              <a:gd name="adj2" fmla="val 97000"/>
              <a:gd name="adj3" fmla="val 16667"/>
            </a:avLst>
          </a:prstGeom>
          <a:solidFill>
            <a:srgbClr val="FFFFCC"/>
          </a:solidFill>
          <a:ln w="2857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200" b="1" dirty="0">
                <a:solidFill>
                  <a:srgbClr val="000066"/>
                </a:solidFill>
              </a:rPr>
              <a:t>The “</a:t>
            </a:r>
            <a:r>
              <a:rPr lang="en-US" altLang="en-US" sz="3200" b="1" u="sng" dirty="0">
                <a:solidFill>
                  <a:srgbClr val="000066"/>
                </a:solidFill>
              </a:rPr>
              <a:t>church</a:t>
            </a:r>
            <a:r>
              <a:rPr lang="en-US" altLang="en-US" sz="3200" b="1" dirty="0">
                <a:solidFill>
                  <a:srgbClr val="000066"/>
                </a:solidFill>
              </a:rPr>
              <a:t>”</a:t>
            </a:r>
            <a:br>
              <a:rPr lang="en-US" altLang="en-US" sz="3200" b="1" dirty="0">
                <a:solidFill>
                  <a:srgbClr val="000066"/>
                </a:solidFill>
              </a:rPr>
            </a:br>
            <a:r>
              <a:rPr lang="en-US" altLang="en-US" sz="3200" b="1" dirty="0">
                <a:solidFill>
                  <a:srgbClr val="000066"/>
                </a:solidFill>
              </a:rPr>
              <a:t>in Samaria</a:t>
            </a:r>
          </a:p>
          <a:p>
            <a:pPr algn="ctr"/>
            <a:r>
              <a:rPr lang="en-US" altLang="en-US" sz="3200" b="1" dirty="0">
                <a:solidFill>
                  <a:srgbClr val="000066"/>
                </a:solidFill>
              </a:rPr>
              <a:t>(as Jerusalem)</a:t>
            </a:r>
          </a:p>
        </p:txBody>
      </p:sp>
      <p:sp>
        <p:nvSpPr>
          <p:cNvPr id="13317" name="AutoShape 5"/>
          <p:cNvSpPr>
            <a:spLocks noChangeArrowheads="1"/>
          </p:cNvSpPr>
          <p:nvPr/>
        </p:nvSpPr>
        <p:spPr bwMode="auto">
          <a:xfrm>
            <a:off x="4114800" y="1203434"/>
            <a:ext cx="3657600" cy="1905000"/>
          </a:xfrm>
          <a:prstGeom prst="wedgeRoundRectCallout">
            <a:avLst>
              <a:gd name="adj1" fmla="val 6074"/>
              <a:gd name="adj2" fmla="val 97000"/>
              <a:gd name="adj3" fmla="val 16667"/>
            </a:avLst>
          </a:prstGeom>
          <a:solidFill>
            <a:srgbClr val="FFFFCC"/>
          </a:solidFill>
          <a:ln w="2857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200" b="1" dirty="0" smtClean="0">
                <a:solidFill>
                  <a:srgbClr val="000066"/>
                </a:solidFill>
              </a:rPr>
              <a:t>United; no </a:t>
            </a:r>
            <a:r>
              <a:rPr lang="en-US" altLang="en-US" sz="3200" b="1" dirty="0">
                <a:solidFill>
                  <a:srgbClr val="000066"/>
                </a:solidFill>
              </a:rPr>
              <a:t>denomination</a:t>
            </a:r>
            <a:br>
              <a:rPr lang="en-US" altLang="en-US" sz="3200" b="1" dirty="0">
                <a:solidFill>
                  <a:srgbClr val="000066"/>
                </a:solidFill>
              </a:rPr>
            </a:br>
            <a:r>
              <a:rPr lang="en-US" altLang="en-US" sz="3200" b="1" dirty="0">
                <a:solidFill>
                  <a:srgbClr val="000066"/>
                </a:solidFill>
              </a:rPr>
              <a:t>here either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6"/>
                                        </p:tgtEl>
                                        <p:attrNameLst>
                                          <p:attrName>style.visibility</p:attrName>
                                        </p:attrNameLst>
                                      </p:cBhvr>
                                      <p:to>
                                        <p:strVal val="visible"/>
                                      </p:to>
                                    </p:set>
                                  </p:childTnLst>
                                  <p:subTnLst>
                                    <p:set>
                                      <p:cBhvr override="childStyle">
                                        <p:cTn dur="1" fill="hold" display="0" masterRel="nextClick" afterEffect="1"/>
                                        <p:tgtEl>
                                          <p:spTgt spid="13316"/>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altLang="en-US" sz="3700" b="1" dirty="0" smtClean="0">
                <a:solidFill>
                  <a:srgbClr val="000066"/>
                </a:solidFill>
              </a:rPr>
              <a:t>The Lord’s church in Corinth,</a:t>
            </a:r>
            <a:r>
              <a:rPr lang="en-US" altLang="en-US" sz="3700" b="1" dirty="0" smtClean="0"/>
              <a:t/>
            </a:r>
            <a:br>
              <a:rPr lang="en-US" altLang="en-US" sz="3700" b="1" dirty="0" smtClean="0"/>
            </a:br>
            <a:r>
              <a:rPr lang="en-US" altLang="en-US" sz="3700" b="1" dirty="0" smtClean="0"/>
              <a:t>Ac.18 </a:t>
            </a:r>
            <a:r>
              <a:rPr lang="en-US" altLang="en-US" sz="3700" b="1" dirty="0" smtClean="0">
                <a:solidFill>
                  <a:srgbClr val="800000"/>
                </a:solidFill>
              </a:rPr>
              <a:t>– GREEKS</a:t>
            </a:r>
            <a:endParaRPr lang="en-US" altLang="en-US" sz="3700" b="1" dirty="0" smtClean="0"/>
          </a:p>
        </p:txBody>
      </p:sp>
      <p:sp>
        <p:nvSpPr>
          <p:cNvPr id="14339" name="Rectangle 3"/>
          <p:cNvSpPr>
            <a:spLocks noGrp="1" noChangeArrowheads="1"/>
          </p:cNvSpPr>
          <p:nvPr>
            <p:ph type="body" idx="1"/>
          </p:nvPr>
        </p:nvSpPr>
        <p:spPr>
          <a:xfrm>
            <a:off x="457200" y="1981200"/>
            <a:ext cx="8229600" cy="4267200"/>
          </a:xfrm>
        </p:spPr>
        <p:txBody>
          <a:bodyPr/>
          <a:lstStyle/>
          <a:p>
            <a:pPr marL="406400" indent="-406400" eaLnBrk="1" hangingPunct="1">
              <a:defRPr/>
            </a:pPr>
            <a:r>
              <a:rPr lang="en-US" b="1" dirty="0" smtClean="0">
                <a:solidFill>
                  <a:srgbClr val="000066"/>
                </a:solidFill>
                <a:effectLst>
                  <a:outerShdw blurRad="38100" dist="38100" dir="2700000" algn="tl">
                    <a:srgbClr val="C0C0C0"/>
                  </a:outerShdw>
                </a:effectLst>
              </a:rPr>
              <a:t>Standard</a:t>
            </a:r>
            <a:r>
              <a:rPr lang="en-US" b="1" dirty="0" smtClean="0">
                <a:solidFill>
                  <a:srgbClr val="000066"/>
                </a:solidFill>
              </a:rPr>
              <a:t>:</a:t>
            </a:r>
            <a:r>
              <a:rPr lang="en-US" b="1" dirty="0" smtClean="0"/>
              <a:t>  Word, 4-5, 11</a:t>
            </a:r>
          </a:p>
          <a:p>
            <a:pPr marL="406400" indent="-406400" eaLnBrk="1" hangingPunct="1">
              <a:defRPr/>
            </a:pPr>
            <a:r>
              <a:rPr lang="en-US" b="1" dirty="0" smtClean="0">
                <a:solidFill>
                  <a:srgbClr val="000066"/>
                </a:solidFill>
                <a:effectLst>
                  <a:outerShdw blurRad="38100" dist="38100" dir="2700000" algn="tl">
                    <a:srgbClr val="C0C0C0"/>
                  </a:outerShdw>
                </a:effectLst>
              </a:rPr>
              <a:t>Basis</a:t>
            </a:r>
            <a:r>
              <a:rPr lang="en-US" b="1" dirty="0" smtClean="0">
                <a:solidFill>
                  <a:srgbClr val="000066"/>
                </a:solidFill>
              </a:rPr>
              <a:t>:</a:t>
            </a:r>
            <a:r>
              <a:rPr lang="en-US" b="1" dirty="0" smtClean="0"/>
              <a:t>  Jesus, 5.   Exalted, 1 Co.1:12-13  </a:t>
            </a:r>
          </a:p>
          <a:p>
            <a:pPr marL="406400" indent="-406400" eaLnBrk="1" hangingPunct="1">
              <a:defRPr/>
            </a:pPr>
            <a:r>
              <a:rPr lang="en-US" b="1" dirty="0" smtClean="0">
                <a:solidFill>
                  <a:srgbClr val="000066"/>
                </a:solidFill>
                <a:effectLst>
                  <a:outerShdw blurRad="38100" dist="38100" dir="2700000" algn="tl">
                    <a:srgbClr val="C0C0C0"/>
                  </a:outerShdw>
                </a:effectLst>
              </a:rPr>
              <a:t>Conditions</a:t>
            </a:r>
            <a:r>
              <a:rPr lang="en-US" b="1" dirty="0" smtClean="0">
                <a:solidFill>
                  <a:srgbClr val="000066"/>
                </a:solidFill>
              </a:rPr>
              <a:t>:</a:t>
            </a:r>
            <a:r>
              <a:rPr lang="en-US" b="1" dirty="0" smtClean="0"/>
              <a:t> belief, baptism, 8</a:t>
            </a:r>
          </a:p>
          <a:p>
            <a:pPr marL="406400" indent="-406400" eaLnBrk="1" hangingPunct="1">
              <a:defRPr/>
            </a:pPr>
            <a:r>
              <a:rPr lang="en-US" b="1" dirty="0" smtClean="0">
                <a:solidFill>
                  <a:srgbClr val="000066"/>
                </a:solidFill>
                <a:effectLst>
                  <a:outerShdw blurRad="38100" dist="38100" dir="2700000" algn="tl">
                    <a:srgbClr val="C0C0C0"/>
                  </a:outerShdw>
                </a:effectLst>
              </a:rPr>
              <a:t>Result</a:t>
            </a:r>
            <a:r>
              <a:rPr lang="en-US" b="1" dirty="0" smtClean="0">
                <a:solidFill>
                  <a:srgbClr val="000066"/>
                </a:solidFill>
              </a:rPr>
              <a:t>:</a:t>
            </a:r>
            <a:r>
              <a:rPr lang="en-US" b="1" dirty="0" smtClean="0"/>
              <a:t> church in Corinth, 1 Co.1:1-2</a:t>
            </a:r>
          </a:p>
        </p:txBody>
      </p:sp>
      <p:sp>
        <p:nvSpPr>
          <p:cNvPr id="14340" name="AutoShape 4"/>
          <p:cNvSpPr>
            <a:spLocks noChangeArrowheads="1"/>
          </p:cNvSpPr>
          <p:nvPr/>
        </p:nvSpPr>
        <p:spPr bwMode="auto">
          <a:xfrm flipH="1">
            <a:off x="990600" y="1143000"/>
            <a:ext cx="3657600" cy="1905000"/>
          </a:xfrm>
          <a:prstGeom prst="wedgeRoundRectCallout">
            <a:avLst>
              <a:gd name="adj1" fmla="val 6074"/>
              <a:gd name="adj2" fmla="val 97000"/>
              <a:gd name="adj3" fmla="val 16667"/>
            </a:avLst>
          </a:prstGeom>
          <a:solidFill>
            <a:srgbClr val="FFFFCC"/>
          </a:solidFill>
          <a:ln w="2857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200" b="1" dirty="0">
                <a:solidFill>
                  <a:srgbClr val="000066"/>
                </a:solidFill>
              </a:rPr>
              <a:t>The “</a:t>
            </a:r>
            <a:r>
              <a:rPr lang="en-US" altLang="en-US" sz="3200" b="1" u="sng" dirty="0">
                <a:solidFill>
                  <a:srgbClr val="000066"/>
                </a:solidFill>
              </a:rPr>
              <a:t>church</a:t>
            </a:r>
            <a:r>
              <a:rPr lang="en-US" altLang="en-US" sz="3200" b="1" dirty="0">
                <a:solidFill>
                  <a:srgbClr val="000066"/>
                </a:solidFill>
              </a:rPr>
              <a:t>”</a:t>
            </a:r>
            <a:br>
              <a:rPr lang="en-US" altLang="en-US" sz="3200" b="1" dirty="0">
                <a:solidFill>
                  <a:srgbClr val="000066"/>
                </a:solidFill>
              </a:rPr>
            </a:br>
            <a:r>
              <a:rPr lang="en-US" altLang="en-US" sz="3200" b="1" dirty="0" smtClean="0">
                <a:solidFill>
                  <a:srgbClr val="000066"/>
                </a:solidFill>
              </a:rPr>
              <a:t>at </a:t>
            </a:r>
            <a:r>
              <a:rPr lang="en-US" altLang="en-US" sz="3200" b="1" dirty="0">
                <a:solidFill>
                  <a:srgbClr val="000066"/>
                </a:solidFill>
              </a:rPr>
              <a:t>Corinth</a:t>
            </a:r>
          </a:p>
          <a:p>
            <a:pPr algn="ctr"/>
            <a:r>
              <a:rPr lang="en-US" altLang="en-US" sz="3200" b="1" dirty="0">
                <a:solidFill>
                  <a:srgbClr val="000066"/>
                </a:solidFill>
              </a:rPr>
              <a:t>(as Jerusalem)</a:t>
            </a:r>
          </a:p>
        </p:txBody>
      </p:sp>
      <p:sp>
        <p:nvSpPr>
          <p:cNvPr id="14341" name="AutoShape 5"/>
          <p:cNvSpPr>
            <a:spLocks noChangeArrowheads="1"/>
          </p:cNvSpPr>
          <p:nvPr/>
        </p:nvSpPr>
        <p:spPr bwMode="auto">
          <a:xfrm>
            <a:off x="3718034" y="1143000"/>
            <a:ext cx="3657600" cy="1905000"/>
          </a:xfrm>
          <a:prstGeom prst="wedgeRoundRectCallout">
            <a:avLst>
              <a:gd name="adj1" fmla="val 6074"/>
              <a:gd name="adj2" fmla="val 97000"/>
              <a:gd name="adj3" fmla="val 16667"/>
            </a:avLst>
          </a:prstGeom>
          <a:solidFill>
            <a:srgbClr val="FFFFCC"/>
          </a:solidFill>
          <a:ln w="28575">
            <a:solidFill>
              <a:srgbClr val="000066"/>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200" b="1" dirty="0">
                <a:solidFill>
                  <a:srgbClr val="000066"/>
                </a:solidFill>
              </a:rPr>
              <a:t>No denomination</a:t>
            </a:r>
            <a:br>
              <a:rPr lang="en-US" altLang="en-US" sz="3200" b="1" dirty="0">
                <a:solidFill>
                  <a:srgbClr val="000066"/>
                </a:solidFill>
              </a:rPr>
            </a:br>
            <a:r>
              <a:rPr lang="en-US" altLang="en-US" sz="3200" b="1" dirty="0">
                <a:solidFill>
                  <a:srgbClr val="000066"/>
                </a:solidFill>
              </a:rPr>
              <a:t>here either</a:t>
            </a:r>
          </a:p>
        </p:txBody>
      </p:sp>
      <p:sp>
        <p:nvSpPr>
          <p:cNvPr id="14342" name="Text Box 6"/>
          <p:cNvSpPr txBox="1">
            <a:spLocks noChangeArrowheads="1"/>
          </p:cNvSpPr>
          <p:nvPr/>
        </p:nvSpPr>
        <p:spPr bwMode="auto">
          <a:xfrm>
            <a:off x="1355834" y="4602540"/>
            <a:ext cx="6400800" cy="1569660"/>
          </a:xfrm>
          <a:prstGeom prst="rect">
            <a:avLst/>
          </a:prstGeom>
          <a:solidFill>
            <a:srgbClr val="FFFFCC"/>
          </a:solidFill>
          <a:ln w="6350">
            <a:solidFill>
              <a:schemeClr val="bg2">
                <a:lumMod val="75000"/>
              </a:schemeClr>
            </a:solidFill>
            <a:miter lim="800000"/>
            <a:headEnd/>
            <a:tailEnd/>
          </a:ln>
          <a:effectLst/>
          <a:scene3d>
            <a:camera prst="orthographicFront"/>
            <a:lightRig rig="threePt" dir="t"/>
          </a:scene3d>
          <a:sp3d>
            <a:bevelT prst="angle"/>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3200" b="1" dirty="0">
                <a:solidFill>
                  <a:srgbClr val="000066"/>
                </a:solidFill>
              </a:rPr>
              <a:t>Do we still have the Word?  …exalted Lord? …conditions? Why not </a:t>
            </a:r>
            <a:r>
              <a:rPr lang="en-US" altLang="en-US" sz="3200" b="1" dirty="0" smtClean="0">
                <a:solidFill>
                  <a:srgbClr val="000066"/>
                </a:solidFill>
              </a:rPr>
              <a:t>same result</a:t>
            </a:r>
            <a:r>
              <a:rPr lang="en-US" altLang="en-US" sz="3200" b="1" dirty="0">
                <a:solidFill>
                  <a:srgbClr val="000066"/>
                </a:solidFill>
              </a:rPr>
              <a:t>? </a:t>
            </a:r>
            <a:r>
              <a:rPr lang="en-US" altLang="en-US" sz="3200" b="1" dirty="0" smtClean="0">
                <a:solidFill>
                  <a:srgbClr val="000066"/>
                </a:solidFill>
              </a:rPr>
              <a:t>  </a:t>
            </a:r>
            <a:r>
              <a:rPr lang="en-US" altLang="en-US" sz="3000" b="1" dirty="0"/>
              <a:t>(</a:t>
            </a:r>
            <a:r>
              <a:rPr lang="en-US" altLang="en-US" sz="3000" b="1" u="sng" dirty="0"/>
              <a:t>Ac.2:39</a:t>
            </a:r>
            <a:r>
              <a:rPr lang="en-US" altLang="en-US" sz="3000" b="1" dirty="0"/>
              <a:t>)</a:t>
            </a:r>
            <a:r>
              <a:rPr lang="en-US" altLang="en-US" sz="3000" b="1" dirty="0">
                <a:solidFill>
                  <a:srgbClr val="000066"/>
                </a:solidFill>
              </a:rPr>
              <a:t>  </a:t>
            </a:r>
          </a:p>
        </p:txBody>
      </p:sp>
      <p:sp>
        <p:nvSpPr>
          <p:cNvPr id="2" name="Rounded Rectangle 1"/>
          <p:cNvSpPr/>
          <p:nvPr/>
        </p:nvSpPr>
        <p:spPr bwMode="auto">
          <a:xfrm>
            <a:off x="1981205" y="3429000"/>
            <a:ext cx="5136927" cy="1114098"/>
          </a:xfrm>
          <a:prstGeom prst="roundRect">
            <a:avLst/>
          </a:prstGeom>
          <a:solidFill>
            <a:schemeClr val="bg2">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00"/>
                </a:solidFill>
                <a:effectLst/>
                <a:latin typeface="+mn-lt"/>
                <a:ea typeface="Verdana" panose="020B0604030504040204" pitchFamily="34" charset="0"/>
                <a:cs typeface="Verdana" panose="020B0604030504040204" pitchFamily="34" charset="0"/>
              </a:rPr>
              <a:t>If we do what they did,</a:t>
            </a:r>
            <a:br>
              <a:rPr kumimoji="0" lang="en-US" sz="3200" b="0" i="0" u="none" strike="noStrike" cap="none" normalizeH="0" baseline="0" dirty="0" smtClean="0">
                <a:ln>
                  <a:noFill/>
                </a:ln>
                <a:solidFill>
                  <a:srgbClr val="FFFF00"/>
                </a:solidFill>
                <a:effectLst/>
                <a:latin typeface="+mn-lt"/>
                <a:ea typeface="Verdana" panose="020B0604030504040204" pitchFamily="34" charset="0"/>
                <a:cs typeface="Verdana" panose="020B0604030504040204" pitchFamily="34" charset="0"/>
              </a:rPr>
            </a:br>
            <a:r>
              <a:rPr kumimoji="0" lang="en-US" sz="3200" b="0" i="0" u="none" strike="noStrike" cap="none" normalizeH="0" baseline="0" dirty="0" smtClean="0">
                <a:ln>
                  <a:noFill/>
                </a:ln>
                <a:solidFill>
                  <a:srgbClr val="FFFF00"/>
                </a:solidFill>
                <a:effectLst/>
                <a:latin typeface="+mn-lt"/>
                <a:ea typeface="Verdana" panose="020B0604030504040204" pitchFamily="34" charset="0"/>
                <a:cs typeface="Verdana" panose="020B0604030504040204" pitchFamily="34" charset="0"/>
              </a:rPr>
              <a:t>we will be what they were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40"/>
                                        </p:tgtEl>
                                        <p:attrNameLst>
                                          <p:attrName>style.visibility</p:attrName>
                                        </p:attrNameLst>
                                      </p:cBhvr>
                                      <p:to>
                                        <p:strVal val="visible"/>
                                      </p:to>
                                    </p:set>
                                  </p:childTnLst>
                                  <p:subTnLst>
                                    <p:set>
                                      <p:cBhvr override="childStyle">
                                        <p:cTn dur="1" fill="hold" display="0" masterRel="nextClick" afterEffect="1"/>
                                        <p:tgtEl>
                                          <p:spTgt spid="14340"/>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P spid="14342"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ChangeArrowheads="1"/>
          </p:cNvSpPr>
          <p:nvPr/>
        </p:nvSpPr>
        <p:spPr bwMode="auto">
          <a:xfrm>
            <a:off x="457200" y="762000"/>
            <a:ext cx="8229600" cy="762000"/>
          </a:xfrm>
          <a:prstGeom prst="bevel">
            <a:avLst>
              <a:gd name="adj" fmla="val 12500"/>
            </a:avLst>
          </a:prstGeom>
          <a:solidFill>
            <a:schemeClr val="folHlink">
              <a:alpha val="50980"/>
            </a:schemeClr>
          </a:solidFill>
          <a:ln w="9525">
            <a:solidFill>
              <a:srgbClr val="000066"/>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t>I. We Can Read Of Church(</a:t>
            </a:r>
            <a:r>
              <a:rPr lang="en-US" altLang="en-US" sz="2400" dirty="0" err="1"/>
              <a:t>es</a:t>
            </a:r>
            <a:r>
              <a:rPr lang="en-US" altLang="en-US" sz="2400" dirty="0"/>
              <a:t>) In N.T.</a:t>
            </a:r>
          </a:p>
        </p:txBody>
      </p:sp>
      <p:sp>
        <p:nvSpPr>
          <p:cNvPr id="10243" name="AutoShape 3"/>
          <p:cNvSpPr>
            <a:spLocks noChangeArrowheads="1"/>
          </p:cNvSpPr>
          <p:nvPr/>
        </p:nvSpPr>
        <p:spPr bwMode="auto">
          <a:xfrm>
            <a:off x="457200" y="1752600"/>
            <a:ext cx="8229600" cy="2057400"/>
          </a:xfrm>
          <a:prstGeom prst="bevel">
            <a:avLst>
              <a:gd name="adj" fmla="val 12500"/>
            </a:avLst>
          </a:prstGeom>
          <a:solidFill>
            <a:schemeClr val="folHlink">
              <a:alpha val="50980"/>
            </a:schemeClr>
          </a:solidFill>
          <a:ln w="9525">
            <a:solidFill>
              <a:srgbClr val="000066"/>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4000" b="1" dirty="0">
                <a:solidFill>
                  <a:srgbClr val="000066"/>
                </a:solidFill>
              </a:rPr>
              <a:t>II. We Cannot Read Of</a:t>
            </a:r>
            <a:br>
              <a:rPr lang="en-US" altLang="en-US" sz="4000" b="1" dirty="0">
                <a:solidFill>
                  <a:srgbClr val="000066"/>
                </a:solidFill>
              </a:rPr>
            </a:br>
            <a:r>
              <a:rPr lang="en-US" altLang="en-US" sz="4000" b="1" dirty="0">
                <a:solidFill>
                  <a:srgbClr val="000066"/>
                </a:solidFill>
              </a:rPr>
              <a:t>‘Denominations’ In 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81000" y="1828800"/>
            <a:ext cx="8382000" cy="4724400"/>
          </a:xfrm>
        </p:spPr>
        <p:txBody>
          <a:bodyPr/>
          <a:lstStyle/>
          <a:p>
            <a:pPr marL="0" indent="0" eaLnBrk="1" hangingPunct="1">
              <a:lnSpc>
                <a:spcPct val="90000"/>
              </a:lnSpc>
              <a:buFont typeface="Wingdings" pitchFamily="2" charset="2"/>
              <a:buNone/>
              <a:defRPr/>
            </a:pPr>
            <a:r>
              <a:rPr lang="en-US" sz="3100" b="1" dirty="0" smtClean="0"/>
              <a:t>“It is most likely that in the Apostolic age when there was but ‘one Lord, one faith, and one baptism,’ </a:t>
            </a:r>
            <a:r>
              <a:rPr lang="en-US" sz="3100" b="1" dirty="0" smtClean="0">
                <a:effectLst>
                  <a:outerShdw blurRad="38100" dist="38100" dir="2700000" algn="tl">
                    <a:srgbClr val="C0C0C0"/>
                  </a:outerShdw>
                </a:effectLst>
              </a:rPr>
              <a:t>and no differing </a:t>
            </a:r>
            <a:r>
              <a:rPr lang="en-US" sz="3100" b="1" dirty="0" err="1" smtClean="0">
                <a:effectLst>
                  <a:outerShdw blurRad="38100" dist="38100" dir="2700000" algn="tl">
                    <a:srgbClr val="C0C0C0"/>
                  </a:outerShdw>
                </a:effectLst>
              </a:rPr>
              <a:t>denom-inations</a:t>
            </a:r>
            <a:r>
              <a:rPr lang="en-US" sz="3100" b="1" dirty="0" smtClean="0">
                <a:effectLst>
                  <a:outerShdw blurRad="38100" dist="38100" dir="2700000" algn="tl">
                    <a:srgbClr val="C0C0C0"/>
                  </a:outerShdw>
                </a:effectLst>
              </a:rPr>
              <a:t> existed</a:t>
            </a:r>
            <a:r>
              <a:rPr lang="en-US" sz="3100" b="1" dirty="0" smtClean="0"/>
              <a:t>, the baptism of a convert by that very act constituted him a member of the church, and at once endowed him with all the rights and privileges of full membership.   In that sense, ‘</a:t>
            </a:r>
            <a:r>
              <a:rPr lang="en-US" sz="3100" b="1" dirty="0" smtClean="0">
                <a:effectLst>
                  <a:outerShdw blurRad="38100" dist="38100" dir="2700000" algn="tl">
                    <a:srgbClr val="C0C0C0"/>
                  </a:outerShdw>
                </a:effectLst>
              </a:rPr>
              <a:t>baptism</a:t>
            </a:r>
            <a:r>
              <a:rPr lang="en-US" sz="3100" b="1" dirty="0" smtClean="0"/>
              <a:t> </a:t>
            </a:r>
            <a:r>
              <a:rPr lang="en-US" sz="3100" b="1" dirty="0" smtClean="0">
                <a:effectLst>
                  <a:outerShdw blurRad="38100" dist="38100" dir="2700000" algn="tl">
                    <a:srgbClr val="C0C0C0"/>
                  </a:outerShdw>
                </a:effectLst>
              </a:rPr>
              <a:t>was</a:t>
            </a:r>
            <a:r>
              <a:rPr lang="en-US" sz="3100" b="1" dirty="0" smtClean="0"/>
              <a:t> the door into the church.’   </a:t>
            </a:r>
            <a:r>
              <a:rPr lang="en-US" sz="3100" b="1" dirty="0" smtClean="0">
                <a:effectLst>
                  <a:outerShdw blurRad="38100" dist="38100" dir="2700000" algn="tl">
                    <a:srgbClr val="C0C0C0"/>
                  </a:outerShdw>
                </a:effectLst>
              </a:rPr>
              <a:t>Now, it is different</a:t>
            </a:r>
            <a:r>
              <a:rPr lang="en-US" sz="3100" b="1" dirty="0" smtClean="0"/>
              <a:t>...”</a:t>
            </a:r>
            <a:r>
              <a:rPr lang="en-US" sz="3000" b="1" dirty="0" smtClean="0"/>
              <a:t> </a:t>
            </a:r>
            <a:r>
              <a:rPr lang="en-US" sz="1800" b="1" dirty="0" smtClean="0"/>
              <a:t>– </a:t>
            </a:r>
            <a:r>
              <a:rPr lang="en-US" sz="1800" b="1" dirty="0" err="1" smtClean="0"/>
              <a:t>Hiscox</a:t>
            </a:r>
            <a:r>
              <a:rPr lang="en-US" sz="1800" b="1" dirty="0" smtClean="0"/>
              <a:t>, </a:t>
            </a:r>
            <a:r>
              <a:rPr lang="en-US" sz="1800" b="1" i="1" dirty="0" smtClean="0"/>
              <a:t>Manual for Baptist Churches</a:t>
            </a:r>
            <a:r>
              <a:rPr lang="en-US" sz="1800" b="1" dirty="0" smtClean="0"/>
              <a:t>, p. 22</a:t>
            </a:r>
            <a:endParaRPr lang="en-US" sz="1800" dirty="0" smtClean="0"/>
          </a:p>
        </p:txBody>
      </p:sp>
      <p:sp>
        <p:nvSpPr>
          <p:cNvPr id="11269" name="Rectangle 2"/>
          <p:cNvSpPr>
            <a:spLocks noGrp="1" noChangeArrowheads="1"/>
          </p:cNvSpPr>
          <p:nvPr>
            <p:ph type="title"/>
          </p:nvPr>
        </p:nvSpPr>
        <p:spPr>
          <a:xfrm>
            <a:off x="457200" y="533400"/>
            <a:ext cx="8305800" cy="1143000"/>
          </a:xfrm>
        </p:spPr>
        <p:txBody>
          <a:bodyPr/>
          <a:lstStyle/>
          <a:p>
            <a:pPr algn="ctr" eaLnBrk="1" hangingPunct="1"/>
            <a:r>
              <a:rPr lang="en-US" altLang="en-US" sz="3800" b="1" smtClean="0"/>
              <a:t>Denominational Practices:  </a:t>
            </a:r>
            <a:br>
              <a:rPr lang="en-US" altLang="en-US" sz="3800" b="1" smtClean="0"/>
            </a:br>
            <a:r>
              <a:rPr lang="en-US" altLang="en-US" sz="3800" b="1" smtClean="0"/>
              <a:t>change with the times</a:t>
            </a:r>
          </a:p>
        </p:txBody>
      </p:sp>
      <p:sp>
        <p:nvSpPr>
          <p:cNvPr id="16390" name="Line 6"/>
          <p:cNvSpPr>
            <a:spLocks noChangeShapeType="1"/>
          </p:cNvSpPr>
          <p:nvPr/>
        </p:nvSpPr>
        <p:spPr bwMode="auto">
          <a:xfrm>
            <a:off x="5943600" y="5242034"/>
            <a:ext cx="2362200" cy="0"/>
          </a:xfrm>
          <a:prstGeom prst="line">
            <a:avLst/>
          </a:prstGeom>
          <a:noFill/>
          <a:ln w="57150">
            <a:solidFill>
              <a:srgbClr val="A5002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1" name="Line 7"/>
          <p:cNvSpPr>
            <a:spLocks noChangeShapeType="1"/>
          </p:cNvSpPr>
          <p:nvPr/>
        </p:nvSpPr>
        <p:spPr bwMode="auto">
          <a:xfrm>
            <a:off x="5548313" y="5656263"/>
            <a:ext cx="1752600" cy="0"/>
          </a:xfrm>
          <a:prstGeom prst="line">
            <a:avLst/>
          </a:prstGeom>
          <a:noFill/>
          <a:ln w="57150">
            <a:solidFill>
              <a:srgbClr val="A5002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2" name="Line 8"/>
          <p:cNvSpPr>
            <a:spLocks noChangeShapeType="1"/>
          </p:cNvSpPr>
          <p:nvPr/>
        </p:nvSpPr>
        <p:spPr bwMode="auto">
          <a:xfrm>
            <a:off x="457200" y="6080234"/>
            <a:ext cx="1676400" cy="0"/>
          </a:xfrm>
          <a:prstGeom prst="line">
            <a:avLst/>
          </a:prstGeom>
          <a:noFill/>
          <a:ln w="57150">
            <a:solidFill>
              <a:srgbClr val="A5002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3" name="Line 9"/>
          <p:cNvSpPr>
            <a:spLocks noChangeShapeType="1"/>
          </p:cNvSpPr>
          <p:nvPr/>
        </p:nvSpPr>
        <p:spPr bwMode="auto">
          <a:xfrm>
            <a:off x="4327634" y="2667000"/>
            <a:ext cx="1752600" cy="0"/>
          </a:xfrm>
          <a:prstGeom prst="line">
            <a:avLst/>
          </a:prstGeom>
          <a:noFill/>
          <a:ln w="57150">
            <a:solidFill>
              <a:srgbClr val="A5002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5" name="Line 11"/>
          <p:cNvSpPr>
            <a:spLocks noChangeShapeType="1"/>
          </p:cNvSpPr>
          <p:nvPr/>
        </p:nvSpPr>
        <p:spPr bwMode="auto">
          <a:xfrm>
            <a:off x="6232634" y="2667000"/>
            <a:ext cx="1752600" cy="0"/>
          </a:xfrm>
          <a:prstGeom prst="line">
            <a:avLst/>
          </a:prstGeom>
          <a:noFill/>
          <a:ln w="57150">
            <a:solidFill>
              <a:srgbClr val="A5002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6" name="Line 12"/>
          <p:cNvSpPr>
            <a:spLocks noChangeShapeType="1"/>
          </p:cNvSpPr>
          <p:nvPr/>
        </p:nvSpPr>
        <p:spPr bwMode="auto">
          <a:xfrm>
            <a:off x="1233706" y="3094038"/>
            <a:ext cx="2454275" cy="0"/>
          </a:xfrm>
          <a:prstGeom prst="line">
            <a:avLst/>
          </a:prstGeom>
          <a:noFill/>
          <a:ln w="57150">
            <a:solidFill>
              <a:srgbClr val="A5002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9" name="Line 15"/>
          <p:cNvSpPr>
            <a:spLocks noChangeShapeType="1"/>
          </p:cNvSpPr>
          <p:nvPr/>
        </p:nvSpPr>
        <p:spPr bwMode="auto">
          <a:xfrm>
            <a:off x="4419600" y="2255838"/>
            <a:ext cx="3886200" cy="0"/>
          </a:xfrm>
          <a:prstGeom prst="line">
            <a:avLst/>
          </a:prstGeom>
          <a:noFill/>
          <a:ln w="57150">
            <a:solidFill>
              <a:srgbClr val="A5002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bwMode="auto">
          <a:xfrm>
            <a:off x="3910303" y="2707012"/>
            <a:ext cx="4446443" cy="484909"/>
          </a:xfrm>
          <a:prstGeom prst="rect">
            <a:avLst/>
          </a:prstGeom>
          <a:solidFill>
            <a:srgbClr val="FFFF00">
              <a:alpha val="31000"/>
            </a:srgbClr>
          </a:solidFill>
          <a:ln w="19050" cap="flat" cmpd="sng" algn="ctr">
            <a:solidFill>
              <a:schemeClr val="bg2">
                <a:lumMod val="60000"/>
                <a:lumOff val="4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Rectangle 13"/>
          <p:cNvSpPr/>
          <p:nvPr/>
        </p:nvSpPr>
        <p:spPr bwMode="auto">
          <a:xfrm>
            <a:off x="428299" y="3116914"/>
            <a:ext cx="3032234" cy="484909"/>
          </a:xfrm>
          <a:prstGeom prst="rect">
            <a:avLst/>
          </a:prstGeom>
          <a:solidFill>
            <a:srgbClr val="FFFF00">
              <a:alpha val="31000"/>
            </a:srgbClr>
          </a:solidFill>
          <a:ln w="19050" cap="flat" cmpd="sng" algn="ctr">
            <a:solidFill>
              <a:schemeClr val="bg2">
                <a:lumMod val="60000"/>
                <a:lumOff val="4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Oval 2"/>
          <p:cNvSpPr/>
          <p:nvPr/>
        </p:nvSpPr>
        <p:spPr bwMode="auto">
          <a:xfrm>
            <a:off x="7511110" y="4787464"/>
            <a:ext cx="891463" cy="517634"/>
          </a:xfrm>
          <a:prstGeom prst="ellipse">
            <a:avLst/>
          </a:prstGeom>
          <a:solidFill>
            <a:srgbClr val="FFFF00">
              <a:alpha val="28000"/>
            </a:srgbClr>
          </a:solidFill>
          <a:ln w="19050"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6399"/>
                                        </p:tgtEl>
                                        <p:attrNameLst>
                                          <p:attrName>style.visibility</p:attrName>
                                        </p:attrNameLst>
                                      </p:cBhvr>
                                      <p:to>
                                        <p:strVal val="visible"/>
                                      </p:to>
                                    </p:set>
                                    <p:animEffect transition="in" filter="wipe(left)">
                                      <p:cBhvr>
                                        <p:cTn id="11" dur="500"/>
                                        <p:tgtEl>
                                          <p:spTgt spid="1639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393"/>
                                        </p:tgtEl>
                                        <p:attrNameLst>
                                          <p:attrName>style.visibility</p:attrName>
                                        </p:attrNameLst>
                                      </p:cBhvr>
                                      <p:to>
                                        <p:strVal val="visible"/>
                                      </p:to>
                                    </p:set>
                                    <p:animEffect transition="in" filter="wipe(left)">
                                      <p:cBhvr>
                                        <p:cTn id="16" dur="500"/>
                                        <p:tgtEl>
                                          <p:spTgt spid="16393"/>
                                        </p:tgtEl>
                                      </p:cBhvr>
                                    </p:animEffect>
                                  </p:childTnLst>
                                </p:cTn>
                              </p:par>
                            </p:childTnLst>
                          </p:cTn>
                        </p:par>
                        <p:par>
                          <p:cTn id="17" fill="hold" nodeType="with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6395"/>
                                        </p:tgtEl>
                                        <p:attrNameLst>
                                          <p:attrName>style.visibility</p:attrName>
                                        </p:attrNameLst>
                                      </p:cBhvr>
                                      <p:to>
                                        <p:strVal val="visible"/>
                                      </p:to>
                                    </p:set>
                                    <p:animEffect transition="in" filter="wipe(left)">
                                      <p:cBhvr>
                                        <p:cTn id="20" dur="500"/>
                                        <p:tgtEl>
                                          <p:spTgt spid="16395"/>
                                        </p:tgtEl>
                                      </p:cBhvr>
                                    </p:animEffect>
                                  </p:childTnLst>
                                </p:cTn>
                              </p:par>
                            </p:childTnLst>
                          </p:cTn>
                        </p:par>
                        <p:par>
                          <p:cTn id="21" fill="hold" nodeType="with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6396"/>
                                        </p:tgtEl>
                                        <p:attrNameLst>
                                          <p:attrName>style.visibility</p:attrName>
                                        </p:attrNameLst>
                                      </p:cBhvr>
                                      <p:to>
                                        <p:strVal val="visible"/>
                                      </p:to>
                                    </p:set>
                                    <p:animEffect transition="in" filter="wipe(left)">
                                      <p:cBhvr>
                                        <p:cTn id="24" dur="500"/>
                                        <p:tgtEl>
                                          <p:spTgt spid="1639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6390"/>
                                        </p:tgtEl>
                                        <p:attrNameLst>
                                          <p:attrName>style.visibility</p:attrName>
                                        </p:attrNameLst>
                                      </p:cBhvr>
                                      <p:to>
                                        <p:strVal val="visible"/>
                                      </p:to>
                                    </p:set>
                                    <p:animEffect transition="in" filter="wipe(left)">
                                      <p:cBhvr>
                                        <p:cTn id="38" dur="500"/>
                                        <p:tgtEl>
                                          <p:spTgt spid="16390"/>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left)">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391"/>
                                        </p:tgtEl>
                                        <p:attrNameLst>
                                          <p:attrName>style.visibility</p:attrName>
                                        </p:attrNameLst>
                                      </p:cBhvr>
                                      <p:to>
                                        <p:strVal val="visible"/>
                                      </p:to>
                                    </p:set>
                                    <p:animEffect transition="in" filter="wipe(left)">
                                      <p:cBhvr>
                                        <p:cTn id="47" dur="500"/>
                                        <p:tgtEl>
                                          <p:spTgt spid="16391"/>
                                        </p:tgtEl>
                                      </p:cBhvr>
                                    </p:animEffect>
                                  </p:childTnLst>
                                </p:cTn>
                              </p:par>
                            </p:childTnLst>
                          </p:cTn>
                        </p:par>
                        <p:par>
                          <p:cTn id="48" fill="hold">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16392"/>
                                        </p:tgtEl>
                                        <p:attrNameLst>
                                          <p:attrName>style.visibility</p:attrName>
                                        </p:attrNameLst>
                                      </p:cBhvr>
                                      <p:to>
                                        <p:strVal val="visible"/>
                                      </p:to>
                                    </p:set>
                                    <p:animEffect transition="in" filter="wipe(left)">
                                      <p:cBhvr>
                                        <p:cTn id="51" dur="5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nimBg="1"/>
      <p:bldP spid="16391" grpId="0" animBg="1"/>
      <p:bldP spid="16392" grpId="0" animBg="1"/>
      <p:bldP spid="16393" grpId="0" animBg="1"/>
      <p:bldP spid="16395" grpId="0" animBg="1"/>
      <p:bldP spid="16396" grpId="0" animBg="1"/>
      <p:bldP spid="16399" grpId="0" animBg="1"/>
      <p:bldP spid="2" grpId="0" animBg="1"/>
      <p:bldP spid="14" grpId="0" animBg="1"/>
      <p:bldP spid="3"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1349</TotalTime>
  <Words>933</Words>
  <Application>Microsoft Office PowerPoint</Application>
  <PresentationFormat>On-screen Show (4:3)</PresentationFormat>
  <Paragraphs>133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Pixel</vt:lpstr>
      <vt:lpstr>Only One Church: How To Identify It?</vt:lpstr>
      <vt:lpstr>The main things are the plain things</vt:lpstr>
      <vt:lpstr>Slide 3</vt:lpstr>
      <vt:lpstr>Slide 4</vt:lpstr>
      <vt:lpstr>The Lord’s church in Jerusalem, Acts 2 – JEWS </vt:lpstr>
      <vt:lpstr>The Lord’s church in Samaria, Acts 8 – SAMARITANS</vt:lpstr>
      <vt:lpstr>The Lord’s church in Corinth, Ac.18 – GREEKS</vt:lpstr>
      <vt:lpstr>Slide 8</vt:lpstr>
      <vt:lpstr>Denominational Practices:   change with the times</vt:lpstr>
      <vt:lpstr>Lord’s church at Jerusalem</vt:lpstr>
      <vt:lpstr>Slide 11</vt:lpstr>
      <vt:lpstr>1. Establishment: seed Lk.8:…11 </vt:lpstr>
      <vt:lpstr>1. Establishment: seed Lk.8:…11 </vt:lpstr>
      <vt:lpstr>2. Doctrine:  gospel Ac.2:42 (Mk.16:15-16)</vt:lpstr>
      <vt:lpstr>3. Organization:  congregation</vt:lpstr>
      <vt:lpstr>4. Worship:  spiritual Ac.2:42</vt:lpstr>
      <vt:lpstr>Slide 17</vt:lpstr>
      <vt:lpstr>6. Terminology: oracles of God</vt:lpstr>
      <vt:lpstr>Illustrated</vt:lpstr>
      <vt:lpstr>Slide 20</vt:lpstr>
      <vt:lpstr>Slide 21</vt:lpstr>
      <vt:lpstr>Jn.17:20-21</vt:lpstr>
    </vt:vector>
  </TitlesOfParts>
  <Company>Catspaw Enterprises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Lee M. Tosti</dc:creator>
  <cp:lastModifiedBy>Johnson</cp:lastModifiedBy>
  <cp:revision>97</cp:revision>
  <dcterms:created xsi:type="dcterms:W3CDTF">2010-11-08T00:28:19Z</dcterms:created>
  <dcterms:modified xsi:type="dcterms:W3CDTF">2015-10-05T22:12:14Z</dcterms:modified>
</cp:coreProperties>
</file>