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8" r:id="rId3"/>
    <p:sldId id="269" r:id="rId4"/>
    <p:sldId id="273" r:id="rId5"/>
    <p:sldId id="274" r:id="rId6"/>
    <p:sldId id="275" r:id="rId7"/>
    <p:sldId id="276" r:id="rId8"/>
    <p:sldId id="277" r:id="rId9"/>
    <p:sldId id="278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8000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 showGuides="1">
      <p:cViewPr varScale="1">
        <p:scale>
          <a:sx n="99" d="100"/>
          <a:sy n="99" d="100"/>
        </p:scale>
        <p:origin x="-10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84C376-DAD5-4281-862F-4D8C89E15576}" type="datetimeFigureOut">
              <a:rPr lang="en-US"/>
              <a:pPr>
                <a:defRPr/>
              </a:pPr>
              <a:t>10/5/2015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A74524-C4D3-45E4-AD26-F77E7DAD6D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150988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66E24B-F8AA-453D-A16C-D86E37CEE5DD}" type="datetimeFigureOut">
              <a:rPr lang="en-US"/>
              <a:pPr>
                <a:defRPr/>
              </a:pPr>
              <a:t>10/5/2015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95F88D-D840-4697-A0A0-E952362DBB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651544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A718BB-B708-4AEE-9002-0D046E6A79AD}" type="datetimeFigureOut">
              <a:rPr lang="en-US"/>
              <a:pPr>
                <a:defRPr/>
              </a:pPr>
              <a:t>10/5/2015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71CCB5-9163-4AC5-B7F0-AEC035DED1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754294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2FEDB9-9F27-4081-8E99-678520F2BE38}" type="datetimeFigureOut">
              <a:rPr lang="en-US"/>
              <a:pPr>
                <a:defRPr/>
              </a:pPr>
              <a:t>10/5/2015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ACD1AE-CB63-4A95-B3C9-EA5885B226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000882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2F3FA8-E032-4B87-9D8F-6E1876874C21}" type="datetimeFigureOut">
              <a:rPr lang="en-US"/>
              <a:pPr>
                <a:defRPr/>
              </a:pPr>
              <a:t>10/5/2015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DC50F0-FB43-4E91-B79E-A90CE814E4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167154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344D5A-387B-4113-B024-A37A7B15184C}" type="datetimeFigureOut">
              <a:rPr lang="en-US"/>
              <a:pPr>
                <a:defRPr/>
              </a:pPr>
              <a:t>10/5/2015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3B2021-E6D9-4685-A13C-7D425C6CB6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608567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200076-BAEC-4C30-97EE-2A3946A6D576}" type="datetimeFigureOut">
              <a:rPr lang="en-US"/>
              <a:pPr>
                <a:defRPr/>
              </a:pPr>
              <a:t>10/5/2015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88F467-AE42-4F69-979B-49C85E7B15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6357704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851304-7F59-42F3-A8D0-AD368D989980}" type="datetimeFigureOut">
              <a:rPr lang="en-US"/>
              <a:pPr>
                <a:defRPr/>
              </a:pPr>
              <a:t>10/5/2015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3F8ADF-FCD0-4985-8847-9913100C1C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47608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58918A-24D7-4399-B673-A543BFA53945}" type="datetimeFigureOut">
              <a:rPr lang="en-US"/>
              <a:pPr>
                <a:defRPr/>
              </a:pPr>
              <a:t>10/5/2015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028F7A-25A6-405A-ADCA-22C4E9F08C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2896318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831033-ED27-4B46-B0FD-98F793B6C90B}" type="datetimeFigureOut">
              <a:rPr lang="en-US"/>
              <a:pPr>
                <a:defRPr/>
              </a:pPr>
              <a:t>10/5/2015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C22CC3-14F3-4A27-8E22-6558F0BEE1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643455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27E4C1-D84C-49AD-AC06-D28DA4C5B257}" type="datetimeFigureOut">
              <a:rPr lang="en-US"/>
              <a:pPr>
                <a:defRPr/>
              </a:pPr>
              <a:t>10/5/2015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5FC533-ECCF-438F-80CB-8919225768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29929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C30C1B2-5665-4603-A102-4CAAD6F83280}" type="datetimeFigureOut">
              <a:rPr lang="en-US"/>
              <a:pPr>
                <a:defRPr/>
              </a:pPr>
              <a:t>10/5/2015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DDA43DD-092D-409D-BA56-E4D999FFEC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09600"/>
          </a:xfrm>
        </p:spPr>
        <p:txBody>
          <a:bodyPr/>
          <a:lstStyle/>
          <a:p>
            <a:pPr eaLnBrk="1" hangingPunct="1"/>
            <a:r>
              <a:rPr lang="en-US" altLang="en-US" sz="4000" dirty="0" smtClean="0"/>
              <a:t>Evolution and the Bible: Contrast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3852" y="533400"/>
            <a:ext cx="8686800" cy="6096000"/>
          </a:xfrm>
        </p:spPr>
        <p:txBody>
          <a:bodyPr/>
          <a:lstStyle/>
          <a:p>
            <a:pPr marL="514350" indent="-514350" defTabSz="457200" eaLnBrk="1" hangingPunct="1">
              <a:spcBef>
                <a:spcPts val="600"/>
              </a:spcBef>
              <a:buAutoNum type="arabicPeriod"/>
            </a:pPr>
            <a:r>
              <a:rPr lang="en-US" altLang="en-US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Bible</a:t>
            </a:r>
            <a:r>
              <a:rPr lang="en-US" altLang="en-US" dirty="0" smtClean="0"/>
              <a:t>: divine fiat creation, Gn.1:3.  </a:t>
            </a:r>
            <a:r>
              <a:rPr lang="en-US" altLang="en-US" u="sng" dirty="0" smtClean="0"/>
              <a:t>2 Co.4:6</a:t>
            </a:r>
            <a:r>
              <a:rPr lang="en-US" altLang="en-US" dirty="0" smtClean="0"/>
              <a:t>.  Evolution teaches slow, materialistic process.</a:t>
            </a:r>
          </a:p>
          <a:p>
            <a:pPr marL="514350" indent="-514350" defTabSz="457200" eaLnBrk="1" hangingPunct="1">
              <a:spcBef>
                <a:spcPts val="600"/>
              </a:spcBef>
              <a:buAutoNum type="arabicPeriod"/>
            </a:pPr>
            <a:r>
              <a:rPr lang="en-US" altLang="en-US" sz="32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Bible</a:t>
            </a:r>
            <a:r>
              <a:rPr lang="en-US" altLang="en-US" sz="3200" dirty="0" smtClean="0"/>
              <a:t>: full grown creation of plants and animals, Gn.1:11-12, 20-25.  Evolution: small, incomplete first life forms.</a:t>
            </a:r>
          </a:p>
          <a:p>
            <a:pPr marL="514350" indent="-514350" defTabSz="457200" eaLnBrk="1" hangingPunct="1">
              <a:spcBef>
                <a:spcPts val="600"/>
              </a:spcBef>
              <a:buAutoNum type="arabicPeriod"/>
            </a:pPr>
            <a:r>
              <a:rPr lang="en-US" altLang="en-US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Bible</a:t>
            </a:r>
            <a:r>
              <a:rPr lang="en-US" altLang="en-US" dirty="0" smtClean="0"/>
              <a:t>: plants and animals produced after their kind (Gn.1:11-12, 24-25).  Evolution: not so…</a:t>
            </a:r>
          </a:p>
          <a:p>
            <a:pPr marL="514350" indent="-514350" defTabSz="457200" eaLnBrk="1" hangingPunct="1">
              <a:spcBef>
                <a:spcPts val="600"/>
              </a:spcBef>
              <a:buAutoNum type="arabicPeriod"/>
            </a:pPr>
            <a:r>
              <a:rPr lang="en-US" altLang="en-US" sz="32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Bible</a:t>
            </a:r>
            <a:r>
              <a:rPr lang="en-US" altLang="en-US" sz="3200" dirty="0" smtClean="0"/>
              <a:t>: man created in image of God;, Gn.1:27; fall, Gn.3.  Evolution: man began as small mass of protoplasm, evolved upward.</a:t>
            </a:r>
          </a:p>
          <a:p>
            <a:pPr marL="514350" indent="-514350" defTabSz="457200" eaLnBrk="1" hangingPunct="1">
              <a:spcBef>
                <a:spcPts val="600"/>
              </a:spcBef>
              <a:buAutoNum type="arabicPeriod"/>
            </a:pPr>
            <a:r>
              <a:rPr lang="en-US" altLang="en-US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Bible</a:t>
            </a:r>
            <a:r>
              <a:rPr lang="en-US" altLang="en-US" dirty="0" smtClean="0"/>
              <a:t>: Christ created all things, Jn.1:1-3.  Did He work through an evolutionary process? </a:t>
            </a:r>
            <a:endParaRPr lang="en-US" altLang="en-US" sz="3200" dirty="0" smtClean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If General Theory</a:t>
            </a:r>
            <a:br>
              <a:rPr lang="en-US" altLang="en-US" dirty="0" smtClean="0"/>
            </a:br>
            <a:r>
              <a:rPr lang="en-US" altLang="en-US" dirty="0" smtClean="0"/>
              <a:t>of Evolution is True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371600"/>
            <a:ext cx="8291052" cy="5105400"/>
          </a:xfrm>
        </p:spPr>
        <p:txBody>
          <a:bodyPr/>
          <a:lstStyle/>
          <a:p>
            <a:pPr marL="0" indent="0" defTabSz="457200" eaLnBrk="1" hangingPunct="1">
              <a:buNone/>
            </a:pPr>
            <a:r>
              <a:rPr lang="en-US" altLang="en-US" sz="2800" dirty="0" smtClean="0">
                <a:solidFill>
                  <a:srgbClr val="000066"/>
                </a:solidFill>
              </a:rPr>
              <a:t>1. </a:t>
            </a:r>
            <a:r>
              <a:rPr lang="en-US" altLang="en-US" sz="3600" dirty="0" smtClean="0"/>
              <a:t>No need for God. </a:t>
            </a:r>
          </a:p>
          <a:p>
            <a:pPr marL="0" indent="0" defTabSz="457200" eaLnBrk="1" hangingPunct="1">
              <a:buNone/>
            </a:pPr>
            <a:r>
              <a:rPr lang="en-US" altLang="en-US" sz="2800" dirty="0" smtClean="0"/>
              <a:t>2. </a:t>
            </a:r>
            <a:r>
              <a:rPr lang="en-US" altLang="en-US" sz="3600" dirty="0" smtClean="0"/>
              <a:t>No </a:t>
            </a:r>
            <a:r>
              <a:rPr lang="en-US" altLang="en-US" sz="3600" dirty="0"/>
              <a:t>need of Savior.</a:t>
            </a:r>
          </a:p>
          <a:p>
            <a:pPr marL="0" indent="0" defTabSz="457200" eaLnBrk="1" hangingPunct="1">
              <a:buNone/>
            </a:pPr>
            <a:r>
              <a:rPr lang="en-US" altLang="en-US" sz="2800" dirty="0" smtClean="0">
                <a:solidFill>
                  <a:srgbClr val="000066"/>
                </a:solidFill>
              </a:rPr>
              <a:t>3. </a:t>
            </a:r>
            <a:r>
              <a:rPr lang="en-US" altLang="en-US" sz="3600" dirty="0" smtClean="0"/>
              <a:t>No </a:t>
            </a:r>
            <a:r>
              <a:rPr lang="en-US" altLang="en-US" sz="3600" dirty="0"/>
              <a:t>basis of moral values.</a:t>
            </a:r>
          </a:p>
          <a:p>
            <a:pPr marL="0" indent="0" defTabSz="457200" eaLnBrk="1" hangingPunct="1">
              <a:buNone/>
            </a:pPr>
            <a:r>
              <a:rPr lang="en-US" altLang="en-US" sz="2800" dirty="0" smtClean="0">
                <a:solidFill>
                  <a:srgbClr val="000066"/>
                </a:solidFill>
              </a:rPr>
              <a:t>4. </a:t>
            </a:r>
            <a:r>
              <a:rPr lang="en-US" altLang="en-US" sz="3600" dirty="0" smtClean="0"/>
              <a:t>No reliability in Bible; Christianity is </a:t>
            </a:r>
            <a:r>
              <a:rPr lang="en-US" altLang="en-US" sz="3600" dirty="0"/>
              <a:t>false.</a:t>
            </a:r>
          </a:p>
          <a:p>
            <a:pPr marL="0" indent="0" defTabSz="457200" eaLnBrk="1" hangingPunct="1">
              <a:buNone/>
            </a:pPr>
            <a:r>
              <a:rPr lang="en-US" altLang="en-US" sz="2800" dirty="0" smtClean="0">
                <a:solidFill>
                  <a:srgbClr val="000066"/>
                </a:solidFill>
              </a:rPr>
              <a:t>5. </a:t>
            </a:r>
            <a:r>
              <a:rPr lang="en-US" altLang="en-US" sz="3600" dirty="0" smtClean="0"/>
              <a:t>No sin, accountability, judgment, eternity.</a:t>
            </a:r>
            <a:endParaRPr lang="en-US" altLang="en-US" sz="3600" dirty="0"/>
          </a:p>
          <a:p>
            <a:pPr marL="514350" indent="-514350" defTabSz="457200" eaLnBrk="1" hangingPunct="1">
              <a:buAutoNum type="arabicPeriod"/>
            </a:pPr>
            <a:endParaRPr lang="en-US" altLang="en-US" sz="3200" dirty="0" smtClean="0"/>
          </a:p>
        </p:txBody>
      </p:sp>
    </p:spTree>
    <p:extLst>
      <p:ext uri="{BB962C8B-B14F-4D97-AF65-F5344CB8AC3E}">
        <p14:creationId xmlns="" xmlns:p14="http://schemas.microsoft.com/office/powerpoint/2010/main" val="156892464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609600"/>
          </a:xfrm>
        </p:spPr>
        <p:txBody>
          <a:bodyPr/>
          <a:lstStyle/>
          <a:p>
            <a:pPr eaLnBrk="1" hangingPunct="1"/>
            <a:r>
              <a:rPr lang="en-US" altLang="en-US" sz="4000" dirty="0" smtClean="0"/>
              <a:t>Views of Genesis 1 </a:t>
            </a:r>
            <a:r>
              <a:rPr lang="en-US" altLang="en-US" sz="2800" dirty="0" smtClean="0"/>
              <a:t>(1/5)</a:t>
            </a:r>
            <a:endParaRPr lang="en-US" altLang="en-US" sz="40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3852" y="609600"/>
            <a:ext cx="8686800" cy="6019800"/>
          </a:xfrm>
        </p:spPr>
        <p:txBody>
          <a:bodyPr/>
          <a:lstStyle/>
          <a:p>
            <a:pPr marL="0" indent="0" defTabSz="457200" eaLnBrk="1" hangingPunct="1">
              <a:buNone/>
              <a:tabLst>
                <a:tab pos="398463" algn="l"/>
              </a:tabLst>
            </a:pPr>
            <a:r>
              <a:rPr lang="en-US" altLang="en-US" sz="2400" dirty="0" smtClean="0">
                <a:solidFill>
                  <a:srgbClr val="000066"/>
                </a:solidFill>
              </a:rPr>
              <a:t>1. </a:t>
            </a:r>
            <a:r>
              <a:rPr lang="en-US" altLang="en-US" sz="2400" dirty="0" smtClean="0"/>
              <a:t> </a:t>
            </a:r>
            <a:r>
              <a:rPr lang="en-US" altLang="en-US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Gap theory</a:t>
            </a:r>
            <a:r>
              <a:rPr lang="en-US" altLang="en-US" dirty="0" smtClean="0">
                <a:solidFill>
                  <a:srgbClr val="800000"/>
                </a:solidFill>
              </a:rPr>
              <a:t>:</a:t>
            </a:r>
            <a:r>
              <a:rPr lang="en-US" altLang="en-US" dirty="0" smtClean="0"/>
              <a:t>   Gn.1:1 – billions of years –  </a:t>
            </a:r>
          </a:p>
          <a:p>
            <a:pPr marL="0" indent="0" defTabSz="457200" eaLnBrk="1" hangingPunct="1">
              <a:spcBef>
                <a:spcPts val="0"/>
              </a:spcBef>
              <a:buNone/>
            </a:pPr>
            <a:r>
              <a:rPr lang="en-US" altLang="en-US" sz="2400" dirty="0"/>
              <a:t>	</a:t>
            </a:r>
            <a:r>
              <a:rPr lang="en-US" altLang="en-US" dirty="0" smtClean="0"/>
              <a:t>a. No standard version translates </a:t>
            </a:r>
            <a:r>
              <a:rPr lang="en-US" altLang="en-US" i="1" dirty="0" smtClean="0"/>
              <a:t>became</a:t>
            </a:r>
            <a:r>
              <a:rPr lang="en-US" altLang="en-US" dirty="0"/>
              <a:t> </a:t>
            </a:r>
            <a:r>
              <a:rPr lang="en-US" altLang="en-US" dirty="0" smtClean="0"/>
              <a:t>(2)  </a:t>
            </a:r>
          </a:p>
          <a:p>
            <a:pPr marL="0" indent="0" defTabSz="457200" eaLnBrk="1" hangingPunct="1">
              <a:spcBef>
                <a:spcPts val="0"/>
              </a:spcBef>
              <a:buNone/>
            </a:pPr>
            <a:r>
              <a:rPr lang="en-US" altLang="en-US" dirty="0"/>
              <a:t>	</a:t>
            </a:r>
            <a:r>
              <a:rPr lang="en-US" altLang="en-US" dirty="0" smtClean="0"/>
              <a:t>b. Scriptures make NO mention of it??</a:t>
            </a:r>
            <a:endParaRPr lang="en-US" altLang="en-US" i="1" dirty="0" smtClean="0"/>
          </a:p>
          <a:p>
            <a:pPr marL="398463" indent="-398463" defTabSz="457200" eaLnBrk="1" hangingPunct="1">
              <a:buNone/>
            </a:pPr>
            <a:r>
              <a:rPr lang="en-US" altLang="en-US" sz="2400" dirty="0" smtClean="0">
                <a:solidFill>
                  <a:srgbClr val="000066"/>
                </a:solidFill>
              </a:rPr>
              <a:t>2. </a:t>
            </a:r>
            <a:r>
              <a:rPr lang="en-US" altLang="en-US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Multiple-gap theory: </a:t>
            </a:r>
            <a:r>
              <a:rPr lang="en-US" altLang="en-US" dirty="0" smtClean="0"/>
              <a:t>creation days of Gn.1 are really pauses between geologic ages</a:t>
            </a:r>
          </a:p>
          <a:p>
            <a:pPr marL="0" indent="0" defTabSz="457200" eaLnBrk="1" hangingPunct="1">
              <a:spcBef>
                <a:spcPts val="0"/>
              </a:spcBef>
              <a:buNone/>
            </a:pPr>
            <a:r>
              <a:rPr lang="en-US" altLang="en-US" dirty="0"/>
              <a:t>	</a:t>
            </a:r>
            <a:r>
              <a:rPr lang="en-US" altLang="en-US" dirty="0" smtClean="0"/>
              <a:t>a.	Who would have supposed…?</a:t>
            </a:r>
          </a:p>
          <a:p>
            <a:pPr marL="0" indent="0" defTabSz="457200" eaLnBrk="1" hangingPunct="1">
              <a:spcBef>
                <a:spcPts val="0"/>
              </a:spcBef>
              <a:buNone/>
            </a:pPr>
            <a:r>
              <a:rPr lang="en-US" altLang="en-US" dirty="0"/>
              <a:t>	</a:t>
            </a:r>
            <a:r>
              <a:rPr lang="en-US" altLang="en-US" dirty="0" smtClean="0"/>
              <a:t>b.	Did God deceive readers?</a:t>
            </a:r>
          </a:p>
          <a:p>
            <a:pPr marL="0" indent="0" defTabSz="457200" eaLnBrk="1" hangingPunct="1">
              <a:spcBef>
                <a:spcPts val="0"/>
              </a:spcBef>
              <a:buNone/>
            </a:pPr>
            <a:r>
              <a:rPr lang="en-US" altLang="en-US" dirty="0"/>
              <a:t>	</a:t>
            </a:r>
            <a:r>
              <a:rPr lang="en-US" altLang="en-US" dirty="0" smtClean="0"/>
              <a:t>c.	Ex.20:11, did Moses misrepresent Gn.1?</a:t>
            </a:r>
          </a:p>
          <a:p>
            <a:pPr marL="0" indent="0" defTabSz="457200" eaLnBrk="1" hangingPunct="1">
              <a:spcBef>
                <a:spcPts val="0"/>
              </a:spcBef>
              <a:buNone/>
            </a:pPr>
            <a:r>
              <a:rPr lang="en-US" altLang="en-US" sz="2400" dirty="0" smtClean="0">
                <a:solidFill>
                  <a:srgbClr val="000066"/>
                </a:solidFill>
              </a:rPr>
              <a:t>3. </a:t>
            </a:r>
            <a:r>
              <a:rPr lang="en-US" altLang="en-US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Modified gap theory:  </a:t>
            </a:r>
            <a:r>
              <a:rPr lang="en-US" altLang="en-US" dirty="0" smtClean="0"/>
              <a:t>Gn.1:1 is undated.  </a:t>
            </a:r>
          </a:p>
          <a:p>
            <a:pPr marL="0" indent="0" defTabSz="457200" eaLnBrk="1" hangingPunct="1">
              <a:spcBef>
                <a:spcPts val="0"/>
              </a:spcBef>
              <a:buNone/>
            </a:pPr>
            <a:r>
              <a:rPr lang="en-US" altLang="en-US" sz="2400" dirty="0" smtClean="0">
                <a:solidFill>
                  <a:srgbClr val="000066"/>
                </a:solidFill>
              </a:rPr>
              <a:t>4. </a:t>
            </a:r>
            <a:r>
              <a:rPr lang="en-US" altLang="en-US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Day-age theory:  </a:t>
            </a:r>
            <a:r>
              <a:rPr lang="en-US" altLang="en-US" dirty="0" smtClean="0"/>
              <a:t>Each day is </a:t>
            </a:r>
            <a:r>
              <a:rPr lang="en-US" altLang="en-US" dirty="0" err="1" smtClean="0"/>
              <a:t>aeons</a:t>
            </a:r>
            <a:r>
              <a:rPr lang="en-US" altLang="en-US" dirty="0" smtClean="0"/>
              <a:t> or ages.</a:t>
            </a:r>
          </a:p>
          <a:p>
            <a:pPr marL="0" indent="0" defTabSz="457200" eaLnBrk="1" hangingPunct="1">
              <a:spcBef>
                <a:spcPts val="0"/>
              </a:spcBef>
              <a:buNone/>
            </a:pPr>
            <a:r>
              <a:rPr lang="en-US" altLang="en-US" dirty="0"/>
              <a:t>	</a:t>
            </a:r>
            <a:r>
              <a:rPr lang="en-US" altLang="en-US" dirty="0" smtClean="0"/>
              <a:t>a.	General rule of Bible study…</a:t>
            </a:r>
          </a:p>
          <a:p>
            <a:pPr marL="0" indent="0" defTabSz="457200" eaLnBrk="1" hangingPunct="1">
              <a:spcBef>
                <a:spcPts val="0"/>
              </a:spcBef>
              <a:buNone/>
            </a:pPr>
            <a:r>
              <a:rPr lang="en-US" altLang="en-US" dirty="0"/>
              <a:t>	</a:t>
            </a:r>
            <a:r>
              <a:rPr lang="en-US" altLang="en-US" dirty="0" smtClean="0"/>
              <a:t>b.	Day in Gn.1 does not suggest millions of yrs.</a:t>
            </a:r>
          </a:p>
        </p:txBody>
      </p:sp>
    </p:spTree>
    <p:extLst>
      <p:ext uri="{BB962C8B-B14F-4D97-AF65-F5344CB8AC3E}">
        <p14:creationId xmlns="" xmlns:p14="http://schemas.microsoft.com/office/powerpoint/2010/main" val="293521393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609600"/>
          </a:xfrm>
        </p:spPr>
        <p:txBody>
          <a:bodyPr/>
          <a:lstStyle/>
          <a:p>
            <a:pPr eaLnBrk="1" hangingPunct="1"/>
            <a:r>
              <a:rPr lang="en-US" altLang="en-US" sz="4000" dirty="0" smtClean="0"/>
              <a:t>Views of Genesis 1 </a:t>
            </a:r>
            <a:r>
              <a:rPr lang="en-US" altLang="en-US" sz="2800" dirty="0" smtClean="0"/>
              <a:t>(2/5)</a:t>
            </a:r>
            <a:endParaRPr lang="en-US" altLang="en-US" sz="40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3852" y="609600"/>
            <a:ext cx="8686800" cy="6019800"/>
          </a:xfrm>
        </p:spPr>
        <p:txBody>
          <a:bodyPr/>
          <a:lstStyle/>
          <a:p>
            <a:pPr marL="0" indent="0" defTabSz="457200" eaLnBrk="1" hangingPunct="1">
              <a:buNone/>
              <a:tabLst>
                <a:tab pos="398463" algn="l"/>
              </a:tabLst>
            </a:pPr>
            <a:r>
              <a:rPr lang="en-US" altLang="en-US" sz="2400" dirty="0" smtClean="0">
                <a:solidFill>
                  <a:srgbClr val="000066"/>
                </a:solidFill>
              </a:rPr>
              <a:t>1. </a:t>
            </a:r>
            <a:r>
              <a:rPr lang="en-US" altLang="en-US" sz="2800" dirty="0" smtClean="0"/>
              <a:t>Gap theory:   Gn.1:1 – billions of years –  </a:t>
            </a:r>
          </a:p>
          <a:p>
            <a:pPr marL="339725" indent="-339725" defTabSz="457200" eaLnBrk="1" hangingPunct="1">
              <a:spcBef>
                <a:spcPts val="0"/>
              </a:spcBef>
              <a:buNone/>
            </a:pPr>
            <a:r>
              <a:rPr lang="en-US" altLang="en-US" sz="2400" dirty="0" smtClean="0">
                <a:solidFill>
                  <a:srgbClr val="000066"/>
                </a:solidFill>
              </a:rPr>
              <a:t>2. </a:t>
            </a:r>
            <a:r>
              <a:rPr lang="en-US" altLang="en-US" sz="2800" dirty="0" smtClean="0"/>
              <a:t>Multiple-gap theory: creation days of Gn.1 are really pauses between geologic ages</a:t>
            </a:r>
          </a:p>
          <a:p>
            <a:pPr marL="0" indent="0" defTabSz="457200" eaLnBrk="1" hangingPunct="1">
              <a:spcBef>
                <a:spcPts val="0"/>
              </a:spcBef>
              <a:buNone/>
            </a:pPr>
            <a:r>
              <a:rPr lang="en-US" altLang="en-US" sz="2400" dirty="0" smtClean="0">
                <a:solidFill>
                  <a:srgbClr val="000066"/>
                </a:solidFill>
              </a:rPr>
              <a:t>3. </a:t>
            </a:r>
            <a:r>
              <a:rPr lang="en-US" altLang="en-US" sz="2800" dirty="0" smtClean="0"/>
              <a:t>Modified gap theory.  Gn.1:1 is undated.  </a:t>
            </a:r>
          </a:p>
          <a:p>
            <a:pPr marL="0" indent="0" defTabSz="457200" eaLnBrk="1" hangingPunct="1">
              <a:spcBef>
                <a:spcPts val="0"/>
              </a:spcBef>
              <a:buNone/>
            </a:pPr>
            <a:r>
              <a:rPr lang="en-US" altLang="en-US" sz="2400" dirty="0" smtClean="0">
                <a:solidFill>
                  <a:srgbClr val="000066"/>
                </a:solidFill>
              </a:rPr>
              <a:t>4. </a:t>
            </a:r>
            <a:r>
              <a:rPr lang="en-US" altLang="en-US" dirty="0" smtClean="0">
                <a:solidFill>
                  <a:srgbClr val="800000"/>
                </a:solidFill>
              </a:rPr>
              <a:t>Day-age theory, </a:t>
            </a:r>
            <a:r>
              <a:rPr lang="en-US" altLang="en-US" sz="2800" dirty="0" smtClean="0"/>
              <a:t>cont’d</a:t>
            </a:r>
            <a:r>
              <a:rPr lang="en-US" altLang="en-US" dirty="0" smtClean="0">
                <a:solidFill>
                  <a:srgbClr val="800000"/>
                </a:solidFill>
              </a:rPr>
              <a:t>.  </a:t>
            </a:r>
            <a:r>
              <a:rPr lang="en-US" altLang="en-US" dirty="0" smtClean="0"/>
              <a:t>Each day is aeon or ages.  </a:t>
            </a:r>
          </a:p>
          <a:p>
            <a:pPr marL="0" indent="0" defTabSz="339725" eaLnBrk="1" hangingPunct="1">
              <a:spcBef>
                <a:spcPts val="0"/>
              </a:spcBef>
              <a:buNone/>
            </a:pPr>
            <a:r>
              <a:rPr lang="en-US" altLang="en-US" dirty="0"/>
              <a:t>	</a:t>
            </a:r>
            <a:r>
              <a:rPr lang="en-US" altLang="en-US" sz="2400" dirty="0" smtClean="0"/>
              <a:t>a. </a:t>
            </a:r>
            <a:r>
              <a:rPr lang="en-US" altLang="en-US" dirty="0" smtClean="0"/>
              <a:t>“If . . . ‘day’ in these chapters does not mean a 			period of 24 hours, the interpretation of 						Scripture is hopeless” </a:t>
            </a:r>
            <a:r>
              <a:rPr lang="en-US" altLang="en-US" sz="2400" dirty="0" smtClean="0"/>
              <a:t>– M. </a:t>
            </a:r>
            <a:r>
              <a:rPr lang="en-US" altLang="en-US" sz="2400" dirty="0" err="1" smtClean="0"/>
              <a:t>Dods</a:t>
            </a:r>
            <a:r>
              <a:rPr lang="en-US" altLang="en-US" sz="2400" dirty="0" smtClean="0"/>
              <a:t>.</a:t>
            </a:r>
          </a:p>
          <a:p>
            <a:pPr marL="0" indent="0" defTabSz="339725" eaLnBrk="1" hangingPunct="1">
              <a:spcBef>
                <a:spcPts val="0"/>
              </a:spcBef>
              <a:buNone/>
            </a:pPr>
            <a:r>
              <a:rPr lang="en-US" altLang="en-US" sz="2400" dirty="0"/>
              <a:t>	</a:t>
            </a:r>
            <a:r>
              <a:rPr lang="en-US" altLang="en-US" sz="2400" dirty="0" smtClean="0"/>
              <a:t>b. </a:t>
            </a:r>
            <a:r>
              <a:rPr lang="en-US" altLang="en-US" dirty="0" smtClean="0"/>
              <a:t>“The interpretation of </a:t>
            </a:r>
            <a:r>
              <a:rPr lang="en-US" altLang="en-US" i="1" dirty="0" err="1" smtClean="0"/>
              <a:t>yom</a:t>
            </a:r>
            <a:r>
              <a:rPr lang="en-US" altLang="en-US" i="1" dirty="0" smtClean="0"/>
              <a:t> </a:t>
            </a:r>
            <a:r>
              <a:rPr lang="en-US" altLang="en-US" dirty="0" smtClean="0"/>
              <a:t>as aeon, a favorite 			resource of harmonists of science and </a:t>
            </a:r>
            <a:r>
              <a:rPr lang="en-US" altLang="en-US" dirty="0" err="1" smtClean="0"/>
              <a:t>revela</a:t>
            </a:r>
            <a:r>
              <a:rPr lang="en-US" altLang="en-US" dirty="0" smtClean="0"/>
              <a:t>-			</a:t>
            </a:r>
            <a:r>
              <a:rPr lang="en-US" altLang="en-US" dirty="0" err="1" smtClean="0"/>
              <a:t>tion</a:t>
            </a:r>
            <a:r>
              <a:rPr lang="en-US" altLang="en-US" dirty="0" smtClean="0"/>
              <a:t>, is opposed to the plain sense of the pas-			sage and has no warrant in Hebrew usage” 	</a:t>
            </a:r>
            <a:r>
              <a:rPr lang="en-US" altLang="en-US" sz="2400" dirty="0" smtClean="0"/>
              <a:t> 				– Skinner.</a:t>
            </a:r>
          </a:p>
          <a:p>
            <a:pPr marL="0" indent="0" defTabSz="339725" eaLnBrk="1" hangingPunct="1">
              <a:spcBef>
                <a:spcPts val="0"/>
              </a:spcBef>
              <a:buNone/>
            </a:pPr>
            <a:endParaRPr lang="en-US" altLang="en-US" dirty="0" smtClean="0"/>
          </a:p>
        </p:txBody>
      </p:sp>
    </p:spTree>
    <p:extLst>
      <p:ext uri="{BB962C8B-B14F-4D97-AF65-F5344CB8AC3E}">
        <p14:creationId xmlns="" xmlns:p14="http://schemas.microsoft.com/office/powerpoint/2010/main" val="387386472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609600"/>
          </a:xfrm>
        </p:spPr>
        <p:txBody>
          <a:bodyPr/>
          <a:lstStyle/>
          <a:p>
            <a:pPr eaLnBrk="1" hangingPunct="1"/>
            <a:r>
              <a:rPr lang="en-US" altLang="en-US" sz="4000" dirty="0" smtClean="0"/>
              <a:t>Views of Genesis 1 </a:t>
            </a:r>
            <a:r>
              <a:rPr lang="en-US" altLang="en-US" sz="2800" dirty="0" smtClean="0"/>
              <a:t>(3/5)</a:t>
            </a:r>
            <a:endParaRPr lang="en-US" altLang="en-US" sz="40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3852" y="609600"/>
            <a:ext cx="8686800" cy="6019800"/>
          </a:xfrm>
        </p:spPr>
        <p:txBody>
          <a:bodyPr/>
          <a:lstStyle/>
          <a:p>
            <a:pPr marL="0" indent="0" defTabSz="457200" eaLnBrk="1" hangingPunct="1">
              <a:buNone/>
              <a:tabLst>
                <a:tab pos="398463" algn="l"/>
              </a:tabLst>
            </a:pPr>
            <a:r>
              <a:rPr lang="en-US" altLang="en-US" sz="2400" dirty="0" smtClean="0">
                <a:solidFill>
                  <a:srgbClr val="000066"/>
                </a:solidFill>
              </a:rPr>
              <a:t>1. </a:t>
            </a:r>
            <a:r>
              <a:rPr lang="en-US" altLang="en-US" sz="2800" dirty="0" smtClean="0"/>
              <a:t>Gap theory:   Gn.1:1 – billions of years –  </a:t>
            </a:r>
          </a:p>
          <a:p>
            <a:pPr marL="339725" indent="-339725" defTabSz="457200" eaLnBrk="1" hangingPunct="1">
              <a:spcBef>
                <a:spcPts val="0"/>
              </a:spcBef>
              <a:buNone/>
            </a:pPr>
            <a:r>
              <a:rPr lang="en-US" altLang="en-US" sz="2400" dirty="0" smtClean="0">
                <a:solidFill>
                  <a:srgbClr val="000066"/>
                </a:solidFill>
              </a:rPr>
              <a:t>2. </a:t>
            </a:r>
            <a:r>
              <a:rPr lang="en-US" altLang="en-US" sz="2800" dirty="0" smtClean="0"/>
              <a:t>Multiple-gap theory: creation days of Gn.1 are really pauses between geologic ages</a:t>
            </a:r>
          </a:p>
          <a:p>
            <a:pPr marL="0" indent="0" defTabSz="457200" eaLnBrk="1" hangingPunct="1">
              <a:spcBef>
                <a:spcPts val="0"/>
              </a:spcBef>
              <a:buNone/>
            </a:pPr>
            <a:r>
              <a:rPr lang="en-US" altLang="en-US" sz="2400" dirty="0" smtClean="0">
                <a:solidFill>
                  <a:srgbClr val="000066"/>
                </a:solidFill>
              </a:rPr>
              <a:t>3. </a:t>
            </a:r>
            <a:r>
              <a:rPr lang="en-US" altLang="en-US" sz="2800" dirty="0" smtClean="0"/>
              <a:t>Modified gap theory.  Gn.1:1 is undated.  </a:t>
            </a:r>
          </a:p>
          <a:p>
            <a:pPr marL="0" indent="0" defTabSz="457200" eaLnBrk="1" hangingPunct="1">
              <a:spcBef>
                <a:spcPts val="0"/>
              </a:spcBef>
              <a:buNone/>
            </a:pPr>
            <a:r>
              <a:rPr lang="en-US" altLang="en-US" sz="2400" dirty="0" smtClean="0">
                <a:solidFill>
                  <a:srgbClr val="000066"/>
                </a:solidFill>
              </a:rPr>
              <a:t>4. </a:t>
            </a:r>
            <a:r>
              <a:rPr lang="en-US" altLang="en-US" dirty="0" smtClean="0">
                <a:solidFill>
                  <a:srgbClr val="800000"/>
                </a:solidFill>
              </a:rPr>
              <a:t>Day-age theory, </a:t>
            </a:r>
            <a:r>
              <a:rPr lang="en-US" altLang="en-US" sz="2800" dirty="0" smtClean="0"/>
              <a:t>cont’d</a:t>
            </a:r>
            <a:r>
              <a:rPr lang="en-US" altLang="en-US" dirty="0" smtClean="0">
                <a:solidFill>
                  <a:srgbClr val="800000"/>
                </a:solidFill>
              </a:rPr>
              <a:t>.  </a:t>
            </a:r>
            <a:r>
              <a:rPr lang="en-US" altLang="en-US" dirty="0" smtClean="0"/>
              <a:t>Each day is aeon or ages.  </a:t>
            </a:r>
          </a:p>
          <a:p>
            <a:pPr marL="0" indent="0" defTabSz="339725" eaLnBrk="1" hangingPunct="1">
              <a:spcBef>
                <a:spcPts val="0"/>
              </a:spcBef>
              <a:buNone/>
            </a:pPr>
            <a:r>
              <a:rPr lang="en-US" altLang="en-US" dirty="0"/>
              <a:t>	</a:t>
            </a:r>
            <a:r>
              <a:rPr lang="en-US" altLang="en-US" sz="2400" dirty="0" smtClean="0"/>
              <a:t>c.  </a:t>
            </a:r>
            <a:r>
              <a:rPr lang="en-US" altLang="en-US" dirty="0" smtClean="0"/>
              <a:t>“</a:t>
            </a:r>
            <a:r>
              <a:rPr lang="en-US" altLang="en-US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First</a:t>
            </a:r>
            <a:r>
              <a:rPr lang="en-US" altLang="en-US" dirty="0" smtClean="0"/>
              <a:t> day,’ ‘</a:t>
            </a:r>
            <a:r>
              <a:rPr lang="en-US" altLang="en-US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second</a:t>
            </a:r>
            <a:r>
              <a:rPr lang="en-US" altLang="en-US" dirty="0" smtClean="0"/>
              <a:t> day,’ etc. indicate ordinary 			days.  Nu.7:12, 18, etc.;  29.</a:t>
            </a:r>
          </a:p>
          <a:p>
            <a:pPr marL="0" indent="0" defTabSz="339725" eaLnBrk="1" hangingPunct="1">
              <a:spcBef>
                <a:spcPts val="0"/>
              </a:spcBef>
              <a:buNone/>
            </a:pPr>
            <a:r>
              <a:rPr lang="en-US" altLang="en-US" sz="2400" dirty="0"/>
              <a:t>	</a:t>
            </a:r>
            <a:r>
              <a:rPr lang="en-US" altLang="en-US" sz="2400" dirty="0" smtClean="0"/>
              <a:t>d. </a:t>
            </a:r>
            <a:r>
              <a:rPr lang="en-US" altLang="en-US" dirty="0" smtClean="0"/>
              <a:t>Days of creation are same as ordinary Hebrew 			work </a:t>
            </a:r>
            <a:r>
              <a:rPr lang="en-US" altLang="en-US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week</a:t>
            </a:r>
            <a:r>
              <a:rPr lang="en-US" altLang="en-US" dirty="0" smtClean="0"/>
              <a:t>, Ex.20:11.</a:t>
            </a:r>
          </a:p>
          <a:p>
            <a:pPr marL="0" indent="0" defTabSz="339725" eaLnBrk="1" hangingPunct="1">
              <a:spcBef>
                <a:spcPts val="0"/>
              </a:spcBef>
              <a:buNone/>
            </a:pPr>
            <a:r>
              <a:rPr lang="en-US" altLang="en-US" dirty="0"/>
              <a:t>	</a:t>
            </a:r>
            <a:r>
              <a:rPr lang="en-US" altLang="en-US" sz="2400" dirty="0" smtClean="0"/>
              <a:t>e.	</a:t>
            </a:r>
            <a:r>
              <a:rPr lang="en-US" altLang="en-US" dirty="0" smtClean="0"/>
              <a:t>Moses distinguishes </a:t>
            </a:r>
            <a:r>
              <a:rPr lang="en-US" altLang="en-US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days</a:t>
            </a:r>
            <a:r>
              <a:rPr lang="en-US" altLang="en-US" dirty="0" smtClean="0"/>
              <a:t> and </a:t>
            </a:r>
            <a:r>
              <a:rPr lang="en-US" altLang="en-US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years</a:t>
            </a:r>
            <a:r>
              <a:rPr lang="en-US" altLang="en-US" dirty="0" smtClean="0"/>
              <a:t>, Gn.1:14.</a:t>
            </a:r>
          </a:p>
          <a:p>
            <a:pPr marL="0" indent="0" defTabSz="398463" eaLnBrk="1" hangingPunct="1">
              <a:spcBef>
                <a:spcPts val="0"/>
              </a:spcBef>
              <a:buNone/>
            </a:pPr>
            <a:r>
              <a:rPr lang="en-US" altLang="en-US" dirty="0"/>
              <a:t>	</a:t>
            </a:r>
            <a:r>
              <a:rPr lang="en-US" altLang="en-US" sz="2400" dirty="0" smtClean="0"/>
              <a:t>f.   </a:t>
            </a:r>
            <a:r>
              <a:rPr lang="en-US" altLang="en-US" dirty="0" smtClean="0"/>
              <a:t>Each day is divided into </a:t>
            </a:r>
            <a:r>
              <a:rPr lang="en-US" altLang="en-US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evening</a:t>
            </a:r>
            <a:r>
              <a:rPr lang="en-US" altLang="en-US" dirty="0" smtClean="0"/>
              <a:t> and </a:t>
            </a:r>
            <a:r>
              <a:rPr lang="en-US" altLang="en-US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morning</a:t>
            </a:r>
            <a:r>
              <a:rPr lang="en-US" altLang="en-US" dirty="0" smtClean="0"/>
              <a:t>.  		If millions of years, plants burn up / die.</a:t>
            </a:r>
          </a:p>
        </p:txBody>
      </p:sp>
    </p:spTree>
    <p:extLst>
      <p:ext uri="{BB962C8B-B14F-4D97-AF65-F5344CB8AC3E}">
        <p14:creationId xmlns="" xmlns:p14="http://schemas.microsoft.com/office/powerpoint/2010/main" val="184868921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609600"/>
          </a:xfrm>
        </p:spPr>
        <p:txBody>
          <a:bodyPr/>
          <a:lstStyle/>
          <a:p>
            <a:pPr eaLnBrk="1" hangingPunct="1"/>
            <a:r>
              <a:rPr lang="en-US" altLang="en-US" sz="4000" dirty="0" smtClean="0"/>
              <a:t>Views of Genesis 1 </a:t>
            </a:r>
            <a:r>
              <a:rPr lang="en-US" altLang="en-US" sz="2800" dirty="0" smtClean="0"/>
              <a:t>(4/5)</a:t>
            </a:r>
            <a:endParaRPr lang="en-US" altLang="en-US" sz="40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3852" y="609600"/>
            <a:ext cx="8686800" cy="6019800"/>
          </a:xfrm>
        </p:spPr>
        <p:txBody>
          <a:bodyPr/>
          <a:lstStyle/>
          <a:p>
            <a:pPr marL="0" indent="0" defTabSz="457200" eaLnBrk="1" hangingPunct="1">
              <a:buNone/>
              <a:tabLst>
                <a:tab pos="398463" algn="l"/>
              </a:tabLst>
            </a:pPr>
            <a:r>
              <a:rPr lang="en-US" altLang="en-US" sz="2400" dirty="0" smtClean="0">
                <a:solidFill>
                  <a:srgbClr val="000066"/>
                </a:solidFill>
              </a:rPr>
              <a:t>1. </a:t>
            </a:r>
            <a:r>
              <a:rPr lang="en-US" altLang="en-US" sz="2800" dirty="0" smtClean="0"/>
              <a:t>Gap theory:   Gn.1:1 – billions of years –  </a:t>
            </a:r>
          </a:p>
          <a:p>
            <a:pPr marL="339725" indent="-339725" defTabSz="457200" eaLnBrk="1" hangingPunct="1">
              <a:spcBef>
                <a:spcPts val="0"/>
              </a:spcBef>
              <a:buNone/>
            </a:pPr>
            <a:r>
              <a:rPr lang="en-US" altLang="en-US" sz="2400" dirty="0" smtClean="0">
                <a:solidFill>
                  <a:srgbClr val="000066"/>
                </a:solidFill>
              </a:rPr>
              <a:t>2. </a:t>
            </a:r>
            <a:r>
              <a:rPr lang="en-US" altLang="en-US" sz="2800" dirty="0" smtClean="0"/>
              <a:t>Multiple-gap theory: creation days of Gn.1 are really pauses between geologic ages</a:t>
            </a:r>
          </a:p>
          <a:p>
            <a:pPr marL="0" indent="0" defTabSz="457200" eaLnBrk="1" hangingPunct="1">
              <a:spcBef>
                <a:spcPts val="0"/>
              </a:spcBef>
              <a:buNone/>
            </a:pPr>
            <a:r>
              <a:rPr lang="en-US" altLang="en-US" sz="2400" dirty="0" smtClean="0">
                <a:solidFill>
                  <a:srgbClr val="000066"/>
                </a:solidFill>
              </a:rPr>
              <a:t>3. </a:t>
            </a:r>
            <a:r>
              <a:rPr lang="en-US" altLang="en-US" sz="2800" dirty="0" smtClean="0"/>
              <a:t>Modified gap theory.  Gn.1:1 is undated.  </a:t>
            </a:r>
          </a:p>
          <a:p>
            <a:pPr marL="0" indent="0" defTabSz="457200" eaLnBrk="1" hangingPunct="1">
              <a:spcBef>
                <a:spcPts val="0"/>
              </a:spcBef>
              <a:buNone/>
            </a:pPr>
            <a:r>
              <a:rPr lang="en-US" altLang="en-US" sz="2400" dirty="0" smtClean="0">
                <a:solidFill>
                  <a:srgbClr val="000066"/>
                </a:solidFill>
              </a:rPr>
              <a:t>4. </a:t>
            </a:r>
            <a:r>
              <a:rPr lang="en-US" altLang="en-US" sz="2800" dirty="0" smtClean="0"/>
              <a:t>Day-age theory.  Each day is </a:t>
            </a:r>
            <a:r>
              <a:rPr lang="en-US" altLang="en-US" sz="2800" dirty="0" err="1" smtClean="0"/>
              <a:t>aeons</a:t>
            </a:r>
            <a:r>
              <a:rPr lang="en-US" altLang="en-US" sz="2800" dirty="0" smtClean="0"/>
              <a:t> or ages.  </a:t>
            </a:r>
            <a:endParaRPr lang="en-US" altLang="en-US" sz="2800" dirty="0"/>
          </a:p>
          <a:p>
            <a:pPr marL="0" indent="0" defTabSz="280988" eaLnBrk="1" hangingPunct="1">
              <a:spcBef>
                <a:spcPts val="0"/>
              </a:spcBef>
              <a:buNone/>
            </a:pPr>
            <a:r>
              <a:rPr lang="en-US" altLang="en-US" sz="2400" dirty="0" smtClean="0">
                <a:solidFill>
                  <a:srgbClr val="000066"/>
                </a:solidFill>
              </a:rPr>
              <a:t>5. </a:t>
            </a:r>
            <a:r>
              <a:rPr lang="en-US" altLang="en-US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Progressive Creation: </a:t>
            </a:r>
            <a:r>
              <a:rPr lang="en-US" altLang="en-US" dirty="0" smtClean="0"/>
              <a:t>big bang progresses until 	road block; God intervenes (</a:t>
            </a:r>
            <a:r>
              <a:rPr lang="en-US" altLang="en-US" sz="3000" dirty="0" smtClean="0"/>
              <a:t>progressive evolution)</a:t>
            </a:r>
          </a:p>
          <a:p>
            <a:pPr marL="0" indent="0" defTabSz="457200" eaLnBrk="1" hangingPunct="1">
              <a:spcBef>
                <a:spcPts val="0"/>
              </a:spcBef>
              <a:buNone/>
            </a:pPr>
            <a:r>
              <a:rPr lang="en-US" altLang="en-US" dirty="0"/>
              <a:t>	</a:t>
            </a:r>
            <a:r>
              <a:rPr lang="en-US" altLang="en-US" sz="2400" dirty="0" smtClean="0"/>
              <a:t>a. </a:t>
            </a:r>
            <a:r>
              <a:rPr lang="en-US" altLang="en-US" dirty="0" smtClean="0"/>
              <a:t>Denies creation of inanimate world</a:t>
            </a:r>
          </a:p>
          <a:p>
            <a:pPr marL="0" indent="0" defTabSz="457200" eaLnBrk="1" hangingPunct="1">
              <a:spcBef>
                <a:spcPts val="0"/>
              </a:spcBef>
              <a:buNone/>
            </a:pPr>
            <a:r>
              <a:rPr lang="en-US" altLang="en-US" dirty="0"/>
              <a:t>	</a:t>
            </a:r>
            <a:r>
              <a:rPr lang="en-US" altLang="en-US" sz="2400" dirty="0" smtClean="0"/>
              <a:t>b. </a:t>
            </a:r>
            <a:r>
              <a:rPr lang="en-US" altLang="en-US" dirty="0" smtClean="0"/>
              <a:t>Denies ‘kind’ of Gn.1-2</a:t>
            </a:r>
          </a:p>
          <a:p>
            <a:pPr marL="0" indent="0" defTabSz="457200" eaLnBrk="1" hangingPunct="1">
              <a:spcBef>
                <a:spcPts val="0"/>
              </a:spcBef>
              <a:buNone/>
            </a:pPr>
            <a:r>
              <a:rPr lang="en-US" altLang="en-US" dirty="0"/>
              <a:t>	</a:t>
            </a:r>
            <a:r>
              <a:rPr lang="en-US" altLang="en-US" sz="2400" dirty="0" smtClean="0"/>
              <a:t>c. </a:t>
            </a:r>
            <a:r>
              <a:rPr lang="en-US" altLang="en-US" dirty="0" smtClean="0"/>
              <a:t>Denies Genesis through Revelation</a:t>
            </a:r>
          </a:p>
          <a:p>
            <a:pPr marL="398463" indent="-398463" defTabSz="457200" eaLnBrk="1" hangingPunct="1">
              <a:spcBef>
                <a:spcPts val="0"/>
              </a:spcBef>
              <a:buNone/>
            </a:pPr>
            <a:endParaRPr lang="en-US" altLang="en-US" dirty="0" smtClean="0"/>
          </a:p>
        </p:txBody>
      </p:sp>
    </p:spTree>
    <p:extLst>
      <p:ext uri="{BB962C8B-B14F-4D97-AF65-F5344CB8AC3E}">
        <p14:creationId xmlns="" xmlns:p14="http://schemas.microsoft.com/office/powerpoint/2010/main" val="328599284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609600"/>
          </a:xfrm>
        </p:spPr>
        <p:txBody>
          <a:bodyPr/>
          <a:lstStyle/>
          <a:p>
            <a:pPr eaLnBrk="1" hangingPunct="1"/>
            <a:r>
              <a:rPr lang="en-US" altLang="en-US" sz="4000" dirty="0" smtClean="0"/>
              <a:t>Views of Genesis 1 </a:t>
            </a:r>
            <a:r>
              <a:rPr lang="en-US" altLang="en-US" sz="2800" dirty="0" smtClean="0"/>
              <a:t>(5/5)</a:t>
            </a:r>
            <a:endParaRPr lang="en-US" altLang="en-US" sz="40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3852" y="609600"/>
            <a:ext cx="8686800" cy="6019800"/>
          </a:xfrm>
        </p:spPr>
        <p:txBody>
          <a:bodyPr/>
          <a:lstStyle/>
          <a:p>
            <a:pPr marL="0" indent="0" defTabSz="457200" eaLnBrk="1" hangingPunct="1">
              <a:buNone/>
              <a:tabLst>
                <a:tab pos="398463" algn="l"/>
              </a:tabLst>
            </a:pPr>
            <a:r>
              <a:rPr lang="en-US" altLang="en-US" sz="2400" dirty="0" smtClean="0">
                <a:solidFill>
                  <a:srgbClr val="000066"/>
                </a:solidFill>
              </a:rPr>
              <a:t>1. </a:t>
            </a:r>
            <a:r>
              <a:rPr lang="en-US" altLang="en-US" sz="2800" dirty="0" smtClean="0"/>
              <a:t>Gap theory:   Gn.1:1 – billions of years –  </a:t>
            </a:r>
          </a:p>
          <a:p>
            <a:pPr marL="339725" indent="-339725" defTabSz="457200" eaLnBrk="1" hangingPunct="1">
              <a:spcBef>
                <a:spcPts val="0"/>
              </a:spcBef>
              <a:buNone/>
            </a:pPr>
            <a:r>
              <a:rPr lang="en-US" altLang="en-US" sz="2400" dirty="0" smtClean="0">
                <a:solidFill>
                  <a:srgbClr val="000066"/>
                </a:solidFill>
              </a:rPr>
              <a:t>2. </a:t>
            </a:r>
            <a:r>
              <a:rPr lang="en-US" altLang="en-US" sz="2800" dirty="0" smtClean="0"/>
              <a:t>Multiple-gap theory: creation days of Gn.1 are really pauses between geologic ages</a:t>
            </a:r>
          </a:p>
          <a:p>
            <a:pPr marL="0" indent="0" defTabSz="457200" eaLnBrk="1" hangingPunct="1">
              <a:spcBef>
                <a:spcPts val="0"/>
              </a:spcBef>
              <a:buNone/>
            </a:pPr>
            <a:r>
              <a:rPr lang="en-US" altLang="en-US" sz="2400" dirty="0" smtClean="0">
                <a:solidFill>
                  <a:srgbClr val="000066"/>
                </a:solidFill>
              </a:rPr>
              <a:t>3. </a:t>
            </a:r>
            <a:r>
              <a:rPr lang="en-US" altLang="en-US" sz="2800" dirty="0" smtClean="0"/>
              <a:t>Modified gap theory.  Gn.1:1 is undated.  </a:t>
            </a:r>
          </a:p>
          <a:p>
            <a:pPr marL="0" indent="0" defTabSz="457200" eaLnBrk="1" hangingPunct="1">
              <a:spcBef>
                <a:spcPts val="0"/>
              </a:spcBef>
              <a:buNone/>
            </a:pPr>
            <a:r>
              <a:rPr lang="en-US" altLang="en-US" sz="2400" dirty="0" smtClean="0">
                <a:solidFill>
                  <a:srgbClr val="000066"/>
                </a:solidFill>
              </a:rPr>
              <a:t>4. </a:t>
            </a:r>
            <a:r>
              <a:rPr lang="en-US" altLang="en-US" sz="2800" dirty="0" smtClean="0"/>
              <a:t>Day-age theory.  Each day is </a:t>
            </a:r>
            <a:r>
              <a:rPr lang="en-US" altLang="en-US" sz="2800" dirty="0" err="1" smtClean="0"/>
              <a:t>aeons</a:t>
            </a:r>
            <a:r>
              <a:rPr lang="en-US" altLang="en-US" sz="2800" dirty="0" smtClean="0"/>
              <a:t> or ages.  </a:t>
            </a:r>
            <a:endParaRPr lang="en-US" altLang="en-US" sz="2800" dirty="0"/>
          </a:p>
          <a:p>
            <a:pPr marL="339725" indent="-339725" defTabSz="280988" eaLnBrk="1" hangingPunct="1">
              <a:spcBef>
                <a:spcPts val="0"/>
              </a:spcBef>
              <a:buNone/>
            </a:pPr>
            <a:r>
              <a:rPr lang="en-US" altLang="en-US" sz="2400" dirty="0" smtClean="0"/>
              <a:t>5. </a:t>
            </a:r>
            <a:r>
              <a:rPr lang="en-US" altLang="en-US" sz="2800" dirty="0" smtClean="0"/>
              <a:t>Progressive Creation:</a:t>
            </a:r>
            <a:r>
              <a:rPr lang="en-US" altLang="en-US" sz="2800" dirty="0" smtClean="0">
                <a:solidFill>
                  <a:srgbClr val="800000"/>
                </a:solidFill>
              </a:rPr>
              <a:t> </a:t>
            </a:r>
            <a:r>
              <a:rPr lang="en-US" altLang="en-US" sz="2800" dirty="0" smtClean="0"/>
              <a:t>big bang progresses until 	road block; God intervenes (progressive evolution)</a:t>
            </a:r>
          </a:p>
          <a:p>
            <a:pPr marL="339725" indent="-339725" defTabSz="457200" eaLnBrk="1" hangingPunct="1">
              <a:spcBef>
                <a:spcPts val="0"/>
              </a:spcBef>
              <a:buNone/>
            </a:pPr>
            <a:r>
              <a:rPr lang="en-US" altLang="en-US" sz="2400" dirty="0" smtClean="0">
                <a:solidFill>
                  <a:srgbClr val="000066"/>
                </a:solidFill>
              </a:rPr>
              <a:t>6. </a:t>
            </a:r>
            <a:r>
              <a:rPr lang="en-US" altLang="en-US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Proclamation Day theory:</a:t>
            </a:r>
            <a:r>
              <a:rPr lang="en-US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en-US" dirty="0" smtClean="0"/>
              <a:t>takes one day to proclaim it, long times to accomplish it.</a:t>
            </a:r>
          </a:p>
        </p:txBody>
      </p:sp>
    </p:spTree>
    <p:extLst>
      <p:ext uri="{BB962C8B-B14F-4D97-AF65-F5344CB8AC3E}">
        <p14:creationId xmlns="" xmlns:p14="http://schemas.microsoft.com/office/powerpoint/2010/main" val="273237181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609600"/>
          </a:xfrm>
        </p:spPr>
        <p:txBody>
          <a:bodyPr/>
          <a:lstStyle/>
          <a:p>
            <a:pPr eaLnBrk="1" hangingPunct="1"/>
            <a:r>
              <a:rPr lang="en-US" altLang="en-US" sz="4000" dirty="0" smtClean="0"/>
              <a:t>Evolution has failed to . . . </a:t>
            </a:r>
            <a:r>
              <a:rPr lang="en-US" altLang="en-US" sz="2400" dirty="0" smtClean="0"/>
              <a:t>(1/2)</a:t>
            </a:r>
            <a:endParaRPr lang="en-US" altLang="en-US" sz="40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3852" y="609600"/>
            <a:ext cx="8686800" cy="6019800"/>
          </a:xfrm>
        </p:spPr>
        <p:txBody>
          <a:bodyPr/>
          <a:lstStyle/>
          <a:p>
            <a:pPr marL="0" indent="0" defTabSz="457200" eaLnBrk="1" hangingPunct="1">
              <a:buNone/>
              <a:tabLst>
                <a:tab pos="398463" algn="l"/>
              </a:tabLst>
            </a:pPr>
            <a:r>
              <a:rPr lang="en-US" altLang="en-US" dirty="0" smtClean="0"/>
              <a:t>1. Explain the existence of a material universe</a:t>
            </a:r>
          </a:p>
          <a:p>
            <a:pPr marL="0" indent="0" defTabSz="457200" eaLnBrk="1" hangingPunct="1">
              <a:buNone/>
              <a:tabLst>
                <a:tab pos="398463" algn="l"/>
              </a:tabLst>
            </a:pPr>
            <a:r>
              <a:rPr lang="en-US" altLang="en-US" dirty="0" smtClean="0"/>
              <a:t>2. </a:t>
            </a:r>
            <a:r>
              <a:rPr lang="en-US" altLang="en-US" dirty="0" smtClean="0">
                <a:solidFill>
                  <a:srgbClr val="000066"/>
                </a:solidFill>
              </a:rPr>
              <a:t>Explain origin of mechanical &amp; chemical energy</a:t>
            </a:r>
          </a:p>
          <a:p>
            <a:pPr marL="0" indent="0" defTabSz="457200" eaLnBrk="1" hangingPunct="1">
              <a:buNone/>
              <a:tabLst>
                <a:tab pos="398463" algn="l"/>
              </a:tabLst>
            </a:pPr>
            <a:r>
              <a:rPr lang="en-US" altLang="en-US" dirty="0" smtClean="0"/>
              <a:t>3. Prove that the one cell protozoa is the origin of 	many celled animals</a:t>
            </a:r>
          </a:p>
          <a:p>
            <a:pPr marL="0" indent="0" defTabSz="457200" eaLnBrk="1" hangingPunct="1">
              <a:buNone/>
              <a:tabLst>
                <a:tab pos="398463" algn="l"/>
              </a:tabLst>
            </a:pPr>
            <a:r>
              <a:rPr lang="en-US" altLang="en-US" dirty="0" smtClean="0"/>
              <a:t>4. </a:t>
            </a:r>
            <a:r>
              <a:rPr lang="en-US" altLang="en-US" dirty="0" smtClean="0">
                <a:solidFill>
                  <a:srgbClr val="000066"/>
                </a:solidFill>
              </a:rPr>
              <a:t>Prove the transmutation of species</a:t>
            </a:r>
          </a:p>
          <a:p>
            <a:pPr marL="0" indent="0" defTabSz="457200" eaLnBrk="1" hangingPunct="1">
              <a:buNone/>
              <a:tabLst>
                <a:tab pos="398463" algn="l"/>
              </a:tabLst>
            </a:pPr>
            <a:r>
              <a:rPr lang="en-US" altLang="en-US" dirty="0" smtClean="0"/>
              <a:t>5. Prove </a:t>
            </a:r>
            <a:r>
              <a:rPr lang="en-US" altLang="en-US" dirty="0"/>
              <a:t>o</a:t>
            </a:r>
            <a:r>
              <a:rPr lang="en-US" altLang="en-US" dirty="0" smtClean="0"/>
              <a:t>ne species has fundamentally changed 	throughout the centuries</a:t>
            </a:r>
          </a:p>
          <a:p>
            <a:pPr marL="0" indent="0" defTabSz="457200" eaLnBrk="1" hangingPunct="1">
              <a:buNone/>
              <a:tabLst>
                <a:tab pos="398463" algn="l"/>
              </a:tabLst>
            </a:pPr>
            <a:r>
              <a:rPr lang="en-US" altLang="en-US" dirty="0" smtClean="0"/>
              <a:t>6. </a:t>
            </a:r>
            <a:r>
              <a:rPr lang="en-US" altLang="en-US" dirty="0" smtClean="0">
                <a:solidFill>
                  <a:srgbClr val="000066"/>
                </a:solidFill>
              </a:rPr>
              <a:t>Prove natural selection and survival of the fittest 	have 	evolved species, or that acquired </a:t>
            </a:r>
            <a:r>
              <a:rPr lang="en-US" altLang="en-US" dirty="0" err="1" smtClean="0">
                <a:solidFill>
                  <a:srgbClr val="000066"/>
                </a:solidFill>
              </a:rPr>
              <a:t>charac</a:t>
            </a:r>
            <a:r>
              <a:rPr lang="en-US" altLang="en-US" dirty="0" smtClean="0">
                <a:solidFill>
                  <a:srgbClr val="000066"/>
                </a:solidFill>
              </a:rPr>
              <a:t>-	</a:t>
            </a:r>
            <a:r>
              <a:rPr lang="en-US" altLang="en-US" dirty="0" err="1" smtClean="0">
                <a:solidFill>
                  <a:srgbClr val="000066"/>
                </a:solidFill>
              </a:rPr>
              <a:t>teristics</a:t>
            </a:r>
            <a:r>
              <a:rPr lang="en-US" altLang="en-US" dirty="0" smtClean="0">
                <a:solidFill>
                  <a:srgbClr val="000066"/>
                </a:solidFill>
              </a:rPr>
              <a:t> are hereditary</a:t>
            </a:r>
          </a:p>
          <a:p>
            <a:pPr marL="0" indent="0" defTabSz="457200" eaLnBrk="1" hangingPunct="1">
              <a:buNone/>
              <a:tabLst>
                <a:tab pos="398463" algn="l"/>
              </a:tabLst>
            </a:pPr>
            <a:endParaRPr lang="en-US" altLang="en-US" dirty="0" smtClean="0"/>
          </a:p>
        </p:txBody>
      </p:sp>
    </p:spTree>
    <p:extLst>
      <p:ext uri="{BB962C8B-B14F-4D97-AF65-F5344CB8AC3E}">
        <p14:creationId xmlns="" xmlns:p14="http://schemas.microsoft.com/office/powerpoint/2010/main" val="251694171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609600"/>
          </a:xfrm>
        </p:spPr>
        <p:txBody>
          <a:bodyPr/>
          <a:lstStyle/>
          <a:p>
            <a:pPr eaLnBrk="1" hangingPunct="1"/>
            <a:r>
              <a:rPr lang="en-US" altLang="en-US" sz="4000" dirty="0" smtClean="0"/>
              <a:t>Evolution has failed to . . . </a:t>
            </a:r>
            <a:r>
              <a:rPr lang="en-US" altLang="en-US" sz="2400" smtClean="0"/>
              <a:t>(2/2</a:t>
            </a:r>
            <a:r>
              <a:rPr lang="en-US" altLang="en-US" sz="2400" dirty="0" smtClean="0"/>
              <a:t>)</a:t>
            </a:r>
            <a:endParaRPr lang="en-US" altLang="en-US" sz="40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3852" y="609600"/>
            <a:ext cx="8686800" cy="6019800"/>
          </a:xfrm>
        </p:spPr>
        <p:txBody>
          <a:bodyPr/>
          <a:lstStyle/>
          <a:p>
            <a:pPr marL="574675" indent="-574675" defTabSz="457200" eaLnBrk="1" hangingPunct="1">
              <a:buNone/>
              <a:tabLst>
                <a:tab pos="398463" algn="l"/>
              </a:tabLst>
            </a:pPr>
            <a:r>
              <a:rPr lang="en-US" altLang="en-US" dirty="0" smtClean="0"/>
              <a:t>  7. Prove that one cell can produce cells different from  itself in function</a:t>
            </a:r>
          </a:p>
          <a:p>
            <a:pPr marL="574675" indent="-574675" defTabSz="457200" eaLnBrk="1" hangingPunct="1">
              <a:buNone/>
              <a:tabLst>
                <a:tab pos="398463" algn="l"/>
              </a:tabLst>
            </a:pPr>
            <a:r>
              <a:rPr lang="en-US" altLang="en-US" dirty="0" smtClean="0"/>
              <a:t>  8. </a:t>
            </a:r>
            <a:r>
              <a:rPr lang="en-US" altLang="en-US" dirty="0" smtClean="0">
                <a:solidFill>
                  <a:srgbClr val="000066"/>
                </a:solidFill>
              </a:rPr>
              <a:t>Bridge the gap between cold-blooded reptiles and warm-blooded mammals</a:t>
            </a:r>
          </a:p>
          <a:p>
            <a:pPr marL="574675" indent="-574675" defTabSz="457200" eaLnBrk="1" hangingPunct="1">
              <a:buNone/>
              <a:tabLst>
                <a:tab pos="398463" algn="l"/>
              </a:tabLst>
            </a:pPr>
            <a:r>
              <a:rPr lang="en-US" altLang="en-US" dirty="0" smtClean="0"/>
              <a:t>  9. Produce one distinct missing link between the ape and man (or any two distinct species)</a:t>
            </a:r>
          </a:p>
          <a:p>
            <a:pPr marL="574675" indent="-574675" defTabSz="457200" eaLnBrk="1" hangingPunct="1">
              <a:buNone/>
              <a:tabLst>
                <a:tab pos="398463" algn="l"/>
              </a:tabLst>
            </a:pPr>
            <a:r>
              <a:rPr lang="en-US" altLang="en-US" dirty="0" smtClean="0"/>
              <a:t>10. </a:t>
            </a:r>
            <a:r>
              <a:rPr lang="en-US" altLang="en-US" dirty="0" smtClean="0">
                <a:solidFill>
                  <a:srgbClr val="000066"/>
                </a:solidFill>
              </a:rPr>
              <a:t>Explain the existence of some form of mentality in all forms of life</a:t>
            </a:r>
          </a:p>
          <a:p>
            <a:pPr marL="574675" indent="-574675" defTabSz="457200" eaLnBrk="1" hangingPunct="1">
              <a:buNone/>
              <a:tabLst>
                <a:tab pos="398463" algn="l"/>
              </a:tabLst>
            </a:pPr>
            <a:r>
              <a:rPr lang="en-US" altLang="en-US" dirty="0" smtClean="0"/>
              <a:t>11. Explain the existence of intelligence, rational power, and spiritual inclinations</a:t>
            </a:r>
          </a:p>
        </p:txBody>
      </p:sp>
    </p:spTree>
    <p:extLst>
      <p:ext uri="{BB962C8B-B14F-4D97-AF65-F5344CB8AC3E}">
        <p14:creationId xmlns="" xmlns:p14="http://schemas.microsoft.com/office/powerpoint/2010/main" val="324320391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354</TotalTime>
  <Words>544</Words>
  <Application>Microsoft Office PowerPoint</Application>
  <PresentationFormat>On-screen Show (4:3)</PresentationFormat>
  <Paragraphs>69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Evolution and the Bible: Contrast</vt:lpstr>
      <vt:lpstr>If General Theory of Evolution is True</vt:lpstr>
      <vt:lpstr>Views of Genesis 1 (1/5)</vt:lpstr>
      <vt:lpstr>Views of Genesis 1 (2/5)</vt:lpstr>
      <vt:lpstr>Views of Genesis 1 (3/5)</vt:lpstr>
      <vt:lpstr>Views of Genesis 1 (4/5)</vt:lpstr>
      <vt:lpstr>Views of Genesis 1 (5/5)</vt:lpstr>
      <vt:lpstr>Evolution has failed to . . . (1/2)</vt:lpstr>
      <vt:lpstr>Evolution has failed to . . . (2/2)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Rick</dc:creator>
  <cp:lastModifiedBy>Johnson</cp:lastModifiedBy>
  <cp:revision>43</cp:revision>
  <dcterms:created xsi:type="dcterms:W3CDTF">2013-06-19T15:21:19Z</dcterms:created>
  <dcterms:modified xsi:type="dcterms:W3CDTF">2015-10-05T23:36:12Z</dcterms:modified>
</cp:coreProperties>
</file>