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57" r:id="rId4"/>
    <p:sldId id="279" r:id="rId5"/>
    <p:sldId id="296" r:id="rId6"/>
    <p:sldId id="280" r:id="rId7"/>
    <p:sldId id="297" r:id="rId8"/>
    <p:sldId id="259" r:id="rId9"/>
    <p:sldId id="284" r:id="rId10"/>
    <p:sldId id="285" r:id="rId11"/>
    <p:sldId id="286" r:id="rId12"/>
    <p:sldId id="287" r:id="rId13"/>
    <p:sldId id="288" r:id="rId14"/>
    <p:sldId id="290" r:id="rId15"/>
    <p:sldId id="291" r:id="rId16"/>
    <p:sldId id="292" r:id="rId17"/>
    <p:sldId id="293" r:id="rId18"/>
    <p:sldId id="294" r:id="rId19"/>
    <p:sldId id="295" r:id="rId20"/>
    <p:sldId id="267" r:id="rId21"/>
    <p:sldId id="269" r:id="rId22"/>
    <p:sldId id="271" r:id="rId23"/>
    <p:sldId id="298" r:id="rId24"/>
    <p:sldId id="29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00000"/>
    <a:srgbClr val="FFFFCC"/>
    <a:srgbClr val="003366"/>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10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6809F71-970F-48A7-9CBE-855FD412C60D}" type="slidenum">
              <a:rPr lang="en-US" altLang="en-US"/>
              <a:pPr/>
              <a:t>‹#›</a:t>
            </a:fld>
            <a:endParaRPr lang="en-US" altLang="en-US"/>
          </a:p>
        </p:txBody>
      </p:sp>
    </p:spTree>
    <p:extLst>
      <p:ext uri="{BB962C8B-B14F-4D97-AF65-F5344CB8AC3E}">
        <p14:creationId xmlns:p14="http://schemas.microsoft.com/office/powerpoint/2010/main" xmlns="" val="2637065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ABF5E7-E37C-4AE7-B0BD-EFC9782E2161}" type="slidenum">
              <a:rPr lang="en-US" altLang="en-US"/>
              <a:pPr/>
              <a:t>‹#›</a:t>
            </a:fld>
            <a:endParaRPr lang="en-US" altLang="en-US"/>
          </a:p>
        </p:txBody>
      </p:sp>
    </p:spTree>
    <p:extLst>
      <p:ext uri="{BB962C8B-B14F-4D97-AF65-F5344CB8AC3E}">
        <p14:creationId xmlns:p14="http://schemas.microsoft.com/office/powerpoint/2010/main" xmlns="" val="299836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CAAE13-4C8A-49E8-835E-3BE88AD2F6E4}" type="slidenum">
              <a:rPr lang="en-US" altLang="en-US"/>
              <a:pPr/>
              <a:t>‹#›</a:t>
            </a:fld>
            <a:endParaRPr lang="en-US" altLang="en-US"/>
          </a:p>
        </p:txBody>
      </p:sp>
    </p:spTree>
    <p:extLst>
      <p:ext uri="{BB962C8B-B14F-4D97-AF65-F5344CB8AC3E}">
        <p14:creationId xmlns:p14="http://schemas.microsoft.com/office/powerpoint/2010/main" xmlns="" val="4152445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22329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97801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73218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0743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93383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66396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36341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303159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601E05-E38D-4C2C-9F56-86AC23ECCCC1}" type="slidenum">
              <a:rPr lang="en-US" altLang="en-US"/>
              <a:pPr/>
              <a:t>‹#›</a:t>
            </a:fld>
            <a:endParaRPr lang="en-US" altLang="en-US"/>
          </a:p>
        </p:txBody>
      </p:sp>
    </p:spTree>
    <p:extLst>
      <p:ext uri="{BB962C8B-B14F-4D97-AF65-F5344CB8AC3E}">
        <p14:creationId xmlns:p14="http://schemas.microsoft.com/office/powerpoint/2010/main" xmlns="" val="8569726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544751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3755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81089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E81DAF-DD69-4C89-9E6E-A57A18EF7EEB}" type="slidenum">
              <a:rPr lang="en-US" altLang="en-US"/>
              <a:pPr/>
              <a:t>‹#›</a:t>
            </a:fld>
            <a:endParaRPr lang="en-US" altLang="en-US"/>
          </a:p>
        </p:txBody>
      </p:sp>
    </p:spTree>
    <p:extLst>
      <p:ext uri="{BB962C8B-B14F-4D97-AF65-F5344CB8AC3E}">
        <p14:creationId xmlns:p14="http://schemas.microsoft.com/office/powerpoint/2010/main" xmlns="" val="35156478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7976A4F-B6D1-4CDC-B1BC-679E2182E0DE}" type="slidenum">
              <a:rPr lang="en-US" altLang="en-US"/>
              <a:pPr/>
              <a:t>‹#›</a:t>
            </a:fld>
            <a:endParaRPr lang="en-US" altLang="en-US"/>
          </a:p>
        </p:txBody>
      </p:sp>
    </p:spTree>
    <p:extLst>
      <p:ext uri="{BB962C8B-B14F-4D97-AF65-F5344CB8AC3E}">
        <p14:creationId xmlns:p14="http://schemas.microsoft.com/office/powerpoint/2010/main" xmlns="" val="365964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D21832D-2BDA-45AB-B175-F0EF53619A64}" type="slidenum">
              <a:rPr lang="en-US" altLang="en-US"/>
              <a:pPr/>
              <a:t>‹#›</a:t>
            </a:fld>
            <a:endParaRPr lang="en-US" altLang="en-US"/>
          </a:p>
        </p:txBody>
      </p:sp>
    </p:spTree>
    <p:extLst>
      <p:ext uri="{BB962C8B-B14F-4D97-AF65-F5344CB8AC3E}">
        <p14:creationId xmlns:p14="http://schemas.microsoft.com/office/powerpoint/2010/main" xmlns="" val="185136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16F38FF-E0D5-4B32-9703-35DBEA17F834}" type="slidenum">
              <a:rPr lang="en-US" altLang="en-US"/>
              <a:pPr/>
              <a:t>‹#›</a:t>
            </a:fld>
            <a:endParaRPr lang="en-US" altLang="en-US"/>
          </a:p>
        </p:txBody>
      </p:sp>
    </p:spTree>
    <p:extLst>
      <p:ext uri="{BB962C8B-B14F-4D97-AF65-F5344CB8AC3E}">
        <p14:creationId xmlns:p14="http://schemas.microsoft.com/office/powerpoint/2010/main" xmlns="" val="27722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1A65141-F895-44F0-BF24-DDDBC5A68054}" type="slidenum">
              <a:rPr lang="en-US" altLang="en-US"/>
              <a:pPr/>
              <a:t>‹#›</a:t>
            </a:fld>
            <a:endParaRPr lang="en-US" altLang="en-US"/>
          </a:p>
        </p:txBody>
      </p:sp>
    </p:spTree>
    <p:extLst>
      <p:ext uri="{BB962C8B-B14F-4D97-AF65-F5344CB8AC3E}">
        <p14:creationId xmlns:p14="http://schemas.microsoft.com/office/powerpoint/2010/main" xmlns="" val="26556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250106F-A060-44B3-A686-B5110109C60D}" type="slidenum">
              <a:rPr lang="en-US" altLang="en-US"/>
              <a:pPr/>
              <a:t>‹#›</a:t>
            </a:fld>
            <a:endParaRPr lang="en-US" altLang="en-US"/>
          </a:p>
        </p:txBody>
      </p:sp>
    </p:spTree>
    <p:extLst>
      <p:ext uri="{BB962C8B-B14F-4D97-AF65-F5344CB8AC3E}">
        <p14:creationId xmlns:p14="http://schemas.microsoft.com/office/powerpoint/2010/main" xmlns="" val="362294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3A7AEEF-0EE1-4483-93C8-6884B5D68938}" type="slidenum">
              <a:rPr lang="en-US" altLang="en-US"/>
              <a:pPr/>
              <a:t>‹#›</a:t>
            </a:fld>
            <a:endParaRPr lang="en-US" altLang="en-US"/>
          </a:p>
        </p:txBody>
      </p:sp>
    </p:spTree>
    <p:extLst>
      <p:ext uri="{BB962C8B-B14F-4D97-AF65-F5344CB8AC3E}">
        <p14:creationId xmlns:p14="http://schemas.microsoft.com/office/powerpoint/2010/main" xmlns="" val="271324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8C789F1-5518-4DC5-864C-494443A7D37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A990441-334E-4E7F-B844-9325D3A65DF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374308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619250"/>
          </a:xfrm>
          <a:solidFill>
            <a:srgbClr val="800000"/>
          </a:solidFill>
        </p:spPr>
        <p:txBody>
          <a:bodyPr/>
          <a:lstStyle/>
          <a:p>
            <a:pPr algn="ctr"/>
            <a:r>
              <a:rPr 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Church – </a:t>
            </a:r>
            <a:br>
              <a:rPr 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br>
            <a:r>
              <a:rPr 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Back To The Beginning</a:t>
            </a:r>
            <a:endParaRPr lang="en-US" sz="4800" dirty="0">
              <a:solidFill>
                <a:srgbClr val="FFFF00"/>
              </a:solidFill>
            </a:endParaRPr>
          </a:p>
        </p:txBody>
      </p:sp>
    </p:spTree>
    <p:extLst>
      <p:ext uri="{BB962C8B-B14F-4D97-AF65-F5344CB8AC3E}">
        <p14:creationId xmlns:p14="http://schemas.microsoft.com/office/powerpoint/2010/main" xmlns="" val="3457108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1 Tim.4:1</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endPar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Paraphrase</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some will leave truth and embrace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satan’s</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lies</a:t>
            </a:r>
          </a:p>
        </p:txBody>
      </p:sp>
      <p:sp>
        <p:nvSpPr>
          <p:cNvPr id="2" name="Rectangle 1"/>
          <p:cNvSpPr/>
          <p:nvPr/>
        </p:nvSpPr>
        <p:spPr>
          <a:xfrm>
            <a:off x="533400" y="1524000"/>
            <a:ext cx="8077200" cy="2133600"/>
          </a:xfrm>
          <a:prstGeom prst="rect">
            <a:avLst/>
          </a:prstGeom>
          <a:blipFill>
            <a:blip r:embed="rId2" cstate="print"/>
            <a:tile tx="0" ty="0" sx="100000" sy="100000" flip="none" algn="tl"/>
          </a:blipFill>
          <a:ln>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Now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the Spirit expressly says that in latter times some will depart from the faith, giving heed to deceiving spirits and doctrines of </a:t>
            </a: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demons</a:t>
            </a:r>
            <a:endParaRPr lang="en-US" dirty="0">
              <a:solidFill>
                <a:schemeClr val="tx1"/>
              </a:solidFill>
            </a:endParaRPr>
          </a:p>
        </p:txBody>
      </p:sp>
    </p:spTree>
    <p:extLst>
      <p:ext uri="{BB962C8B-B14F-4D97-AF65-F5344CB8AC3E}">
        <p14:creationId xmlns:p14="http://schemas.microsoft.com/office/powerpoint/2010/main" xmlns="" val="263123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2 Peter 2:1-3</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r>
              <a:rPr lang="en-US" alt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Destructive heresies</a:t>
            </a:r>
          </a:p>
          <a:p>
            <a:pPr marL="400050">
              <a:lnSpc>
                <a:spcPct val="90000"/>
              </a:lnSpc>
              <a:spcAft>
                <a:spcPts val="600"/>
              </a:spcAft>
            </a:pPr>
            <a:r>
              <a:rPr lang="en-US" alt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Deny Lord</a:t>
            </a:r>
          </a:p>
          <a:p>
            <a:pPr marL="400050">
              <a:lnSpc>
                <a:spcPct val="90000"/>
              </a:lnSpc>
              <a:spcAft>
                <a:spcPts val="600"/>
              </a:spcAft>
            </a:pPr>
            <a:r>
              <a:rPr lang="en-US" alt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Destroy themselves</a:t>
            </a:r>
          </a:p>
          <a:p>
            <a:pPr marL="400050">
              <a:lnSpc>
                <a:spcPct val="90000"/>
              </a:lnSpc>
              <a:spcAft>
                <a:spcPts val="600"/>
              </a:spcAft>
            </a:pP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Disgrace </a:t>
            </a:r>
            <a:r>
              <a:rPr lang="en-US" alt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way of truth</a:t>
            </a:r>
            <a:endPar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r>
              <a:rPr lang="en-US" alt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Deceive others</a:t>
            </a:r>
          </a:p>
        </p:txBody>
      </p:sp>
    </p:spTree>
    <p:extLst>
      <p:ext uri="{BB962C8B-B14F-4D97-AF65-F5344CB8AC3E}">
        <p14:creationId xmlns:p14="http://schemas.microsoft.com/office/powerpoint/2010/main" xmlns="" val="202483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3" name="Rounded Rectangle 2"/>
          <p:cNvSpPr/>
          <p:nvPr/>
        </p:nvSpPr>
        <p:spPr>
          <a:xfrm>
            <a:off x="656304" y="533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 The Church – The Saved</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656304" y="2057400"/>
            <a:ext cx="7772400" cy="1371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III. The Reformation – </a:t>
            </a:r>
            <a:b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Too Little, Too Late</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685800" y="1295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II. The Apostasy – The Lost</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781089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dirty="0" err="1" smtClean="0">
                <a:latin typeface="Verdana" panose="020B0604030504040204" pitchFamily="34" charset="0"/>
                <a:ea typeface="Verdana" panose="020B0604030504040204" pitchFamily="34" charset="0"/>
                <a:cs typeface="Verdana" panose="020B0604030504040204" pitchFamily="34" charset="0"/>
              </a:rPr>
              <a:t>Wyclif</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066800"/>
            <a:ext cx="8229600" cy="5562600"/>
          </a:xfrm>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“Morning-star </a:t>
            </a:r>
            <a:r>
              <a:rPr lang="en-US" dirty="0">
                <a:latin typeface="Verdana" panose="020B0604030504040204" pitchFamily="34" charset="0"/>
                <a:ea typeface="Verdana" panose="020B0604030504040204" pitchFamily="34" charset="0"/>
                <a:cs typeface="Verdana" panose="020B0604030504040204" pitchFamily="34" charset="0"/>
              </a:rPr>
              <a:t>of the reformation”  </a:t>
            </a:r>
          </a:p>
          <a:p>
            <a:r>
              <a:rPr lang="en-US" dirty="0">
                <a:latin typeface="Verdana" panose="020B0604030504040204" pitchFamily="34" charset="0"/>
                <a:ea typeface="Verdana" panose="020B0604030504040204" pitchFamily="34" charset="0"/>
                <a:cs typeface="Verdana" panose="020B0604030504040204" pitchFamily="34" charset="0"/>
              </a:rPr>
              <a:t>Urged </a:t>
            </a:r>
            <a:r>
              <a:rPr lang="en-US" dirty="0" smtClean="0">
                <a:latin typeface="Verdana" panose="020B0604030504040204" pitchFamily="34" charset="0"/>
                <a:ea typeface="Verdana" panose="020B0604030504040204" pitchFamily="34" charset="0"/>
                <a:cs typeface="Verdana" panose="020B0604030504040204" pitchFamily="34" charset="0"/>
              </a:rPr>
              <a:t>return </a:t>
            </a:r>
            <a:r>
              <a:rPr lang="en-US" dirty="0">
                <a:latin typeface="Verdana" panose="020B0604030504040204" pitchFamily="34" charset="0"/>
                <a:ea typeface="Verdana" panose="020B0604030504040204" pitchFamily="34" charset="0"/>
                <a:cs typeface="Verdana" panose="020B0604030504040204" pitchFamily="34" charset="0"/>
              </a:rPr>
              <a:t>to Christianity of NT </a:t>
            </a:r>
          </a:p>
          <a:p>
            <a:r>
              <a:rPr lang="en-US" dirty="0">
                <a:latin typeface="Verdana" panose="020B0604030504040204" pitchFamily="34" charset="0"/>
                <a:ea typeface="Verdana" panose="020B0604030504040204" pitchFamily="34" charset="0"/>
                <a:cs typeface="Verdana" panose="020B0604030504040204" pitchFamily="34" charset="0"/>
              </a:rPr>
              <a:t>Translated Bible as the sole and unerring guide to true religion   </a:t>
            </a:r>
          </a:p>
          <a:p>
            <a:r>
              <a:rPr lang="en-US" dirty="0">
                <a:latin typeface="Verdana" panose="020B0604030504040204" pitchFamily="34" charset="0"/>
                <a:ea typeface="Verdana" panose="020B0604030504040204" pitchFamily="34" charset="0"/>
                <a:cs typeface="Verdana" panose="020B0604030504040204" pitchFamily="34" charset="0"/>
              </a:rPr>
              <a:t>R. Catholic </a:t>
            </a:r>
            <a:r>
              <a:rPr lang="en-US" dirty="0" smtClean="0">
                <a:latin typeface="Verdana" panose="020B0604030504040204" pitchFamily="34" charset="0"/>
                <a:ea typeface="Verdana" panose="020B0604030504040204" pitchFamily="34" charset="0"/>
                <a:cs typeface="Verdana" panose="020B0604030504040204" pitchFamily="34" charset="0"/>
              </a:rPr>
              <a:t>church . . . discouraged </a:t>
            </a:r>
            <a:r>
              <a:rPr lang="en-US" dirty="0">
                <a:latin typeface="Verdana" panose="020B0604030504040204" pitchFamily="34" charset="0"/>
                <a:ea typeface="Verdana" panose="020B0604030504040204" pitchFamily="34" charset="0"/>
                <a:cs typeface="Verdana" panose="020B0604030504040204" pitchFamily="34" charset="0"/>
              </a:rPr>
              <a:t>people from reading unauthorized translation   </a:t>
            </a:r>
          </a:p>
          <a:p>
            <a:r>
              <a:rPr lang="en-US" dirty="0" err="1">
                <a:latin typeface="Verdana" panose="020B0604030504040204" pitchFamily="34" charset="0"/>
                <a:ea typeface="Verdana" panose="020B0604030504040204" pitchFamily="34" charset="0"/>
                <a:cs typeface="Verdana" panose="020B0604030504040204" pitchFamily="34" charset="0"/>
              </a:rPr>
              <a:t>Wyclif</a:t>
            </a:r>
            <a:r>
              <a:rPr lang="en-US" dirty="0">
                <a:latin typeface="Verdana" panose="020B0604030504040204" pitchFamily="34" charset="0"/>
                <a:ea typeface="Verdana" panose="020B0604030504040204" pitchFamily="34" charset="0"/>
                <a:cs typeface="Verdana" panose="020B0604030504040204" pitchFamily="34" charset="0"/>
              </a:rPr>
              <a:t> determined that every reader be free to make his own </a:t>
            </a:r>
            <a:r>
              <a:rPr lang="en-US" dirty="0" err="1" smtClean="0">
                <a:latin typeface="Verdana" panose="020B0604030504040204" pitchFamily="34" charset="0"/>
                <a:ea typeface="Verdana" panose="020B0604030504040204" pitchFamily="34" charset="0"/>
                <a:cs typeface="Verdana" panose="020B0604030504040204" pitchFamily="34" charset="0"/>
              </a:rPr>
              <a:t>interpre-tation</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of the Scriptural </a:t>
            </a:r>
            <a:r>
              <a:rPr lang="en-US" dirty="0" smtClean="0">
                <a:latin typeface="Verdana" panose="020B0604030504040204" pitchFamily="34" charset="0"/>
                <a:ea typeface="Verdana" panose="020B0604030504040204" pitchFamily="34" charset="0"/>
                <a:cs typeface="Verdana" panose="020B0604030504040204" pitchFamily="34" charset="0"/>
              </a:rPr>
              <a:t>text  </a:t>
            </a: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54430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dirty="0" smtClean="0">
                <a:latin typeface="Verdana" panose="020B0604030504040204" pitchFamily="34" charset="0"/>
                <a:ea typeface="Verdana" panose="020B0604030504040204" pitchFamily="34" charset="0"/>
                <a:cs typeface="Verdana" panose="020B0604030504040204" pitchFamily="34" charset="0"/>
              </a:rPr>
              <a:t>Luther </a:t>
            </a:r>
            <a:r>
              <a:rPr lang="en-US" sz="2400" dirty="0" smtClean="0">
                <a:latin typeface="Verdana" panose="020B0604030504040204" pitchFamily="34" charset="0"/>
                <a:ea typeface="Verdana" panose="020B0604030504040204" pitchFamily="34" charset="0"/>
                <a:cs typeface="Verdana" panose="020B0604030504040204" pitchFamily="34" charset="0"/>
              </a:rPr>
              <a:t>(1/3)</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914400"/>
            <a:ext cx="8229600" cy="5715000"/>
          </a:xfrm>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95 theses</a:t>
            </a:r>
          </a:p>
          <a:p>
            <a:r>
              <a:rPr lang="en-US" dirty="0" smtClean="0">
                <a:latin typeface="Verdana" panose="020B0604030504040204" pitchFamily="34" charset="0"/>
                <a:ea typeface="Verdana" panose="020B0604030504040204" pitchFamily="34" charset="0"/>
                <a:cs typeface="Verdana" panose="020B0604030504040204" pitchFamily="34" charset="0"/>
              </a:rPr>
              <a:t>Diet of Worms</a:t>
            </a:r>
          </a:p>
          <a:p>
            <a:r>
              <a:rPr lang="en-US" dirty="0">
                <a:latin typeface="Verdana" panose="020B0604030504040204" pitchFamily="34" charset="0"/>
                <a:ea typeface="Verdana" panose="020B0604030504040204" pitchFamily="34" charset="0"/>
                <a:cs typeface="Verdana" panose="020B0604030504040204" pitchFamily="34" charset="0"/>
              </a:rPr>
              <a:t>Johann Eck asked Luther if he would recant his </a:t>
            </a:r>
            <a:r>
              <a:rPr lang="en-US" dirty="0" smtClean="0">
                <a:latin typeface="Verdana" panose="020B0604030504040204" pitchFamily="34" charset="0"/>
                <a:ea typeface="Verdana" panose="020B0604030504040204" pitchFamily="34" charset="0"/>
                <a:cs typeface="Verdana" panose="020B0604030504040204" pitchFamily="34" charset="0"/>
              </a:rPr>
              <a:t>heresies . . . </a:t>
            </a: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Eck:  </a:t>
            </a:r>
            <a:r>
              <a:rPr lang="en-US" dirty="0">
                <a:solidFill>
                  <a:srgbClr val="800000"/>
                </a:solidFill>
                <a:latin typeface="Verdana" panose="020B0604030504040204" pitchFamily="34" charset="0"/>
                <a:ea typeface="Verdana" panose="020B0604030504040204" pitchFamily="34" charset="0"/>
                <a:cs typeface="Verdana" panose="020B0604030504040204" pitchFamily="34" charset="0"/>
              </a:rPr>
              <a:t>“your plea to be heard from Scripture is the one always made by heretics.  You do nothing but renew the errors of </a:t>
            </a:r>
            <a:r>
              <a:rPr lang="en-US" dirty="0" err="1">
                <a:solidFill>
                  <a:srgbClr val="800000"/>
                </a:solidFill>
                <a:latin typeface="Verdana" panose="020B0604030504040204" pitchFamily="34" charset="0"/>
                <a:ea typeface="Verdana" panose="020B0604030504040204" pitchFamily="34" charset="0"/>
                <a:cs typeface="Verdana" panose="020B0604030504040204" pitchFamily="34" charset="0"/>
              </a:rPr>
              <a:t>Wyclif</a:t>
            </a:r>
            <a:r>
              <a:rPr lang="en-US" dirty="0">
                <a:solidFill>
                  <a:srgbClr val="800000"/>
                </a:solidFill>
                <a:latin typeface="Verdana" panose="020B0604030504040204" pitchFamily="34" charset="0"/>
                <a:ea typeface="Verdana" panose="020B0604030504040204" pitchFamily="34" charset="0"/>
                <a:cs typeface="Verdana" panose="020B0604030504040204" pitchFamily="34" charset="0"/>
              </a:rPr>
              <a:t> and Huss. . . . How can you assume that you are the only one to understand the sense of Scripture?...” </a:t>
            </a:r>
          </a:p>
          <a:p>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6937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dirty="0" smtClean="0">
                <a:latin typeface="Verdana" panose="020B0604030504040204" pitchFamily="34" charset="0"/>
                <a:ea typeface="Verdana" panose="020B0604030504040204" pitchFamily="34" charset="0"/>
                <a:cs typeface="Verdana" panose="020B0604030504040204" pitchFamily="34" charset="0"/>
              </a:rPr>
              <a:t>Luther </a:t>
            </a:r>
            <a:r>
              <a:rPr lang="en-US" sz="2400" dirty="0" smtClean="0">
                <a:latin typeface="Verdana" panose="020B0604030504040204" pitchFamily="34" charset="0"/>
                <a:ea typeface="Verdana" panose="020B0604030504040204" pitchFamily="34" charset="0"/>
                <a:cs typeface="Verdana" panose="020B0604030504040204" pitchFamily="34" charset="0"/>
              </a:rPr>
              <a:t>(2/3)</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066800"/>
            <a:ext cx="8229600" cy="5562600"/>
          </a:xfrm>
        </p:spPr>
        <p:txBody>
          <a:bodyPr/>
          <a:lstStyle/>
          <a:p>
            <a:r>
              <a:rPr 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a:t>
            </a:r>
            <a:r>
              <a:rPr lang="en-US" dirty="0">
                <a:solidFill>
                  <a:srgbClr val="003366"/>
                </a:solidFill>
                <a:latin typeface="Verdana" panose="020B0604030504040204" pitchFamily="34" charset="0"/>
                <a:ea typeface="Verdana" panose="020B0604030504040204" pitchFamily="34" charset="0"/>
                <a:cs typeface="Verdana" panose="020B0604030504040204" pitchFamily="34" charset="0"/>
              </a:rPr>
              <a:t>Unless I am convicted by the testimony of Sacred Scripture or by evident reason (I do not accept the authority of popes and councils, for they have contradicted each other), my conscience is captive to the Word of God.   I cannot and I will not recant anything, for to go against my conscience is neither right nor safe.  God help me.  Amen” </a:t>
            </a:r>
            <a:r>
              <a:rPr lang="en-US" sz="1400" dirty="0">
                <a:latin typeface="Verdana" panose="020B0604030504040204" pitchFamily="34" charset="0"/>
                <a:ea typeface="Verdana" panose="020B0604030504040204" pitchFamily="34" charset="0"/>
                <a:cs typeface="Verdana" panose="020B0604030504040204" pitchFamily="34" charset="0"/>
              </a:rPr>
              <a:t>(Durant, 361) </a:t>
            </a:r>
            <a:r>
              <a:rPr lang="en-US" sz="1400" dirty="0" smtClean="0">
                <a:latin typeface="Verdana" panose="020B0604030504040204" pitchFamily="34" charset="0"/>
                <a:ea typeface="Verdana" panose="020B0604030504040204" pitchFamily="34" charset="0"/>
                <a:cs typeface="Verdana" panose="020B0604030504040204" pitchFamily="34" charset="0"/>
              </a:rPr>
              <a:t>.</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2226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dirty="0" smtClean="0">
                <a:latin typeface="Verdana" panose="020B0604030504040204" pitchFamily="34" charset="0"/>
                <a:ea typeface="Verdana" panose="020B0604030504040204" pitchFamily="34" charset="0"/>
                <a:cs typeface="Verdana" panose="020B0604030504040204" pitchFamily="34" charset="0"/>
              </a:rPr>
              <a:t>Luther </a:t>
            </a:r>
            <a:r>
              <a:rPr lang="en-US" sz="2400" dirty="0" smtClean="0">
                <a:latin typeface="Verdana" panose="020B0604030504040204" pitchFamily="34" charset="0"/>
                <a:ea typeface="Verdana" panose="020B0604030504040204" pitchFamily="34" charset="0"/>
                <a:cs typeface="Verdana" panose="020B0604030504040204" pitchFamily="34" charset="0"/>
              </a:rPr>
              <a:t>(3/3)</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066800"/>
            <a:ext cx="8229600" cy="5562600"/>
          </a:xfrm>
        </p:spPr>
        <p:txBody>
          <a:bodyPr/>
          <a:lstStyle/>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Profession did not match practice</a:t>
            </a:r>
          </a:p>
          <a:p>
            <a:r>
              <a:rPr lang="en-US" dirty="0">
                <a:solidFill>
                  <a:srgbClr val="003366"/>
                </a:solidFill>
                <a:latin typeface="Verdana" panose="020B0604030504040204" pitchFamily="34" charset="0"/>
                <a:ea typeface="Verdana" panose="020B0604030504040204" pitchFamily="34" charset="0"/>
                <a:cs typeface="Verdana" panose="020B0604030504040204" pitchFamily="34" charset="0"/>
              </a:rPr>
              <a:t>“Though his </a:t>
            </a:r>
            <a:r>
              <a:rPr 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theology </a:t>
            </a:r>
            <a:r>
              <a:rPr lang="en-US" dirty="0">
                <a:solidFill>
                  <a:srgbClr val="003366"/>
                </a:solidFill>
                <a:latin typeface="Verdana" panose="020B0604030504040204" pitchFamily="34" charset="0"/>
                <a:ea typeface="Verdana" panose="020B0604030504040204" pitchFamily="34" charset="0"/>
                <a:cs typeface="Verdana" panose="020B0604030504040204" pitchFamily="34" charset="0"/>
              </a:rPr>
              <a:t>was founded w. trusting literalness on the Scriptures, his </a:t>
            </a:r>
            <a:r>
              <a:rPr 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interpretation </a:t>
            </a:r>
            <a:r>
              <a:rPr lang="en-US" dirty="0">
                <a:solidFill>
                  <a:srgbClr val="003366"/>
                </a:solidFill>
                <a:latin typeface="Verdana" panose="020B0604030504040204" pitchFamily="34" charset="0"/>
                <a:ea typeface="Verdana" panose="020B0604030504040204" pitchFamily="34" charset="0"/>
                <a:cs typeface="Verdana" panose="020B0604030504040204" pitchFamily="34" charset="0"/>
              </a:rPr>
              <a:t>unconsciously retained late medieval traditions</a:t>
            </a:r>
            <a:r>
              <a:rPr 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a:t>
            </a:r>
          </a:p>
          <a:p>
            <a:r>
              <a:rPr 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“His rebellion </a:t>
            </a:r>
            <a:r>
              <a:rPr lang="en-US" dirty="0">
                <a:solidFill>
                  <a:srgbClr val="003366"/>
                </a:solidFill>
                <a:latin typeface="Verdana" panose="020B0604030504040204" pitchFamily="34" charset="0"/>
                <a:ea typeface="Verdana" panose="020B0604030504040204" pitchFamily="34" charset="0"/>
                <a:cs typeface="Verdana" panose="020B0604030504040204" pitchFamily="34" charset="0"/>
              </a:rPr>
              <a:t>was far more against Catholic organization and ritual than against Catholic doctrine; most of this remained with him to the end” </a:t>
            </a:r>
            <a:r>
              <a:rPr lang="en-US" sz="1400" dirty="0">
                <a:latin typeface="Verdana" panose="020B0604030504040204" pitchFamily="34" charset="0"/>
                <a:ea typeface="Verdana" panose="020B0604030504040204" pitchFamily="34" charset="0"/>
                <a:cs typeface="Verdana" panose="020B0604030504040204" pitchFamily="34" charset="0"/>
              </a:rPr>
              <a:t>(Durant, 371).</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36172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3" name="Rounded Rectangle 2"/>
          <p:cNvSpPr/>
          <p:nvPr/>
        </p:nvSpPr>
        <p:spPr>
          <a:xfrm>
            <a:off x="671052" y="533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 The Church – The Saved</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685800" y="2834148"/>
            <a:ext cx="7772400" cy="1371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IV. Back To The Beginning</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671052" y="1295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II. The Apostasy – The Lost</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p:cNvSpPr/>
          <p:nvPr/>
        </p:nvSpPr>
        <p:spPr>
          <a:xfrm>
            <a:off x="671052" y="2057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III. The Reformation – Too Little, Too Late</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18502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85000"/>
            <a:alpha val="45000"/>
          </a:schemeClr>
        </a:solidFill>
        <a:effectLst/>
      </p:bgPr>
    </p:bg>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533400" y="381000"/>
            <a:ext cx="8153400" cy="9144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3314" name="Rectangle 2"/>
          <p:cNvSpPr>
            <a:spLocks noGrp="1" noChangeArrowheads="1"/>
          </p:cNvSpPr>
          <p:nvPr>
            <p:ph type="title"/>
          </p:nvPr>
        </p:nvSpPr>
        <p:spPr/>
        <p:txBody>
          <a:bodyPr/>
          <a:lstStyle/>
          <a:p>
            <a:r>
              <a:rPr lang="en-US" altLang="en-US" b="1" dirty="0" smtClean="0">
                <a:solidFill>
                  <a:srgbClr val="003366"/>
                </a:solidFill>
                <a:effectLst>
                  <a:outerShdw blurRad="38100" dist="38100" dir="2700000" algn="tl">
                    <a:srgbClr val="000000"/>
                  </a:outerShdw>
                </a:effectLst>
                <a:latin typeface="Baskerville Old Face" pitchFamily="18" charset="0"/>
              </a:rPr>
              <a:t>Some Say It Can’t Be Done</a:t>
            </a:r>
            <a:endParaRPr lang="en-US" altLang="en-US" b="1" i="1" u="sng" dirty="0">
              <a:solidFill>
                <a:srgbClr val="003366"/>
              </a:solidFill>
              <a:effectLst>
                <a:outerShdw blurRad="38100" dist="38100" dir="2700000" algn="tl">
                  <a:srgbClr val="000000"/>
                </a:outerShdw>
              </a:effectLst>
            </a:endParaRPr>
          </a:p>
        </p:txBody>
      </p:sp>
      <p:sp>
        <p:nvSpPr>
          <p:cNvPr id="13315" name="Rectangle 3"/>
          <p:cNvSpPr>
            <a:spLocks noGrp="1" noChangeArrowheads="1"/>
          </p:cNvSpPr>
          <p:nvPr>
            <p:ph type="body" idx="1"/>
          </p:nvPr>
        </p:nvSpPr>
        <p:spPr>
          <a:xfrm>
            <a:off x="457200" y="1600200"/>
            <a:ext cx="8229600" cy="4800600"/>
          </a:xfrm>
        </p:spPr>
        <p:txBody>
          <a:bodyPr/>
          <a:lstStyle/>
          <a:p>
            <a:pPr>
              <a:lnSpc>
                <a:spcPct val="90000"/>
              </a:lnSpc>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“The patterns in the New Testament are not readily discernible.  Which pattern in the New Testament do we follow?   Do we follow the pattern of incest in the church </a:t>
            </a:r>
            <a:r>
              <a:rPr lang="en-US" altLang="en-US" dirty="0" smtClean="0">
                <a:latin typeface="Verdana" panose="020B0604030504040204" pitchFamily="34" charset="0"/>
                <a:ea typeface="Verdana" panose="020B0604030504040204" pitchFamily="34" charset="0"/>
                <a:cs typeface="Verdana" panose="020B0604030504040204" pitchFamily="34" charset="0"/>
              </a:rPr>
              <a:t>at Corinth? Should we be </a:t>
            </a:r>
            <a:r>
              <a:rPr lang="en-US" altLang="en-US" dirty="0">
                <a:latin typeface="Verdana" panose="020B0604030504040204" pitchFamily="34" charset="0"/>
                <a:ea typeface="Verdana" panose="020B0604030504040204" pitchFamily="34" charset="0"/>
                <a:cs typeface="Verdana" panose="020B0604030504040204" pitchFamily="34" charset="0"/>
              </a:rPr>
              <a:t>divided like the </a:t>
            </a:r>
            <a:r>
              <a:rPr lang="en-US" altLang="en-US" dirty="0" err="1" smtClean="0">
                <a:latin typeface="Verdana" panose="020B0604030504040204" pitchFamily="34" charset="0"/>
                <a:ea typeface="Verdana" panose="020B0604030504040204" pitchFamily="34" charset="0"/>
                <a:cs typeface="Verdana" panose="020B0604030504040204" pitchFamily="34" charset="0"/>
              </a:rPr>
              <a:t>Corin-thian</a:t>
            </a:r>
            <a:r>
              <a:rPr lang="en-US" altLang="en-US" dirty="0" smtClean="0">
                <a:latin typeface="Verdana" panose="020B0604030504040204" pitchFamily="34" charset="0"/>
                <a:ea typeface="Verdana" panose="020B0604030504040204" pitchFamily="34" charset="0"/>
                <a:cs typeface="Verdana" panose="020B0604030504040204" pitchFamily="34" charset="0"/>
              </a:rPr>
              <a:t> </a:t>
            </a:r>
            <a:r>
              <a:rPr lang="en-US" altLang="en-US" dirty="0">
                <a:latin typeface="Verdana" panose="020B0604030504040204" pitchFamily="34" charset="0"/>
                <a:ea typeface="Verdana" panose="020B0604030504040204" pitchFamily="34" charset="0"/>
                <a:cs typeface="Verdana" panose="020B0604030504040204" pitchFamily="34" charset="0"/>
              </a:rPr>
              <a:t>Christians?” </a:t>
            </a:r>
            <a:r>
              <a:rPr lang="en-US" altLang="en-US" i="1" dirty="0">
                <a:latin typeface="Verdana" panose="020B0604030504040204" pitchFamily="34" charset="0"/>
                <a:ea typeface="Verdana" panose="020B0604030504040204" pitchFamily="34" charset="0"/>
                <a:cs typeface="Verdana" panose="020B0604030504040204" pitchFamily="34" charset="0"/>
              </a:rPr>
              <a:t>  </a:t>
            </a:r>
          </a:p>
          <a:p>
            <a:pPr>
              <a:lnSpc>
                <a:spcPct val="90000"/>
              </a:lnSpc>
            </a:pPr>
            <a:r>
              <a:rPr lang="en-US" alt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Does anyone doubt that Paul . . . </a:t>
            </a:r>
            <a:endParaRPr lang="en-US" alt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nSpc>
                <a:spcPct val="90000"/>
              </a:lnSpc>
            </a:pPr>
            <a:r>
              <a:rPr lang="en-US" altLang="en-US" sz="3200"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Condemned</a:t>
            </a:r>
            <a:r>
              <a:rPr lang="en-US" alt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division</a:t>
            </a:r>
            <a:r>
              <a:rPr lang="en-US" alt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smtClean="0">
                <a:latin typeface="Verdana" panose="020B0604030504040204" pitchFamily="34" charset="0"/>
                <a:ea typeface="Verdana" panose="020B0604030504040204" pitchFamily="34" charset="0"/>
                <a:cs typeface="Verdana" panose="020B0604030504040204" pitchFamily="34" charset="0"/>
              </a:rPr>
              <a:t>1 Co.3:1-3?</a:t>
            </a:r>
            <a:r>
              <a:rPr lang="en-US" altLang="en-US" sz="3200" dirty="0">
                <a:latin typeface="Verdana" panose="020B0604030504040204" pitchFamily="34" charset="0"/>
                <a:ea typeface="Verdana" panose="020B0604030504040204" pitchFamily="34" charset="0"/>
                <a:cs typeface="Verdana" panose="020B0604030504040204" pitchFamily="34" charset="0"/>
              </a:rPr>
              <a:t>  </a:t>
            </a:r>
          </a:p>
          <a:p>
            <a:pPr lvl="1">
              <a:lnSpc>
                <a:spcPct val="90000"/>
              </a:lnSpc>
            </a:pPr>
            <a:r>
              <a:rPr lang="en-US" altLang="en-US" sz="3200"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Condemned</a:t>
            </a:r>
            <a:r>
              <a:rPr lang="en-US" alt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incest</a:t>
            </a:r>
            <a:r>
              <a:rPr lang="en-US" alt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US" altLang="en-US" sz="3200" dirty="0" smtClean="0">
                <a:latin typeface="Verdana" panose="020B0604030504040204" pitchFamily="34" charset="0"/>
                <a:ea typeface="Verdana" panose="020B0604030504040204" pitchFamily="34" charset="0"/>
                <a:cs typeface="Verdana" panose="020B0604030504040204" pitchFamily="34" charset="0"/>
              </a:rPr>
              <a:t>1 Co.5:5? </a:t>
            </a:r>
            <a:r>
              <a:rPr lang="en-US" altLang="en-US" sz="3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xmlns="" val="20103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85000"/>
            <a:alpha val="45000"/>
          </a:schemeClr>
        </a:solidFill>
        <a:effectLst/>
      </p:bgPr>
    </p:bg>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533400" y="381000"/>
            <a:ext cx="8153400" cy="9144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3314" name="Rectangle 2"/>
          <p:cNvSpPr>
            <a:spLocks noGrp="1" noChangeArrowheads="1"/>
          </p:cNvSpPr>
          <p:nvPr>
            <p:ph type="title"/>
          </p:nvPr>
        </p:nvSpPr>
        <p:spPr/>
        <p:txBody>
          <a:bodyPr/>
          <a:lstStyle/>
          <a:p>
            <a:r>
              <a:rPr lang="en-US" altLang="en-US" b="1" dirty="0" smtClean="0">
                <a:solidFill>
                  <a:srgbClr val="000066"/>
                </a:solidFill>
                <a:effectLst>
                  <a:outerShdw blurRad="38100" dist="38100" dir="2700000" algn="tl">
                    <a:srgbClr val="000000"/>
                  </a:outerShdw>
                </a:effectLst>
                <a:latin typeface="Baskerville Old Face" pitchFamily="18" charset="0"/>
              </a:rPr>
              <a:t>Some Say It Can’t Be Done</a:t>
            </a:r>
            <a:endParaRPr lang="en-US" altLang="en-US" b="1" i="1" u="sng" dirty="0">
              <a:solidFill>
                <a:srgbClr val="000066"/>
              </a:solidFill>
              <a:effectLst>
                <a:outerShdw blurRad="38100" dist="38100" dir="2700000" algn="tl">
                  <a:srgbClr val="000000"/>
                </a:outerShdw>
              </a:effectLst>
            </a:endParaRPr>
          </a:p>
        </p:txBody>
      </p:sp>
      <p:sp>
        <p:nvSpPr>
          <p:cNvPr id="13315" name="Rectangle 3"/>
          <p:cNvSpPr>
            <a:spLocks noGrp="1" noChangeArrowheads="1"/>
          </p:cNvSpPr>
          <p:nvPr>
            <p:ph type="body" idx="1"/>
          </p:nvPr>
        </p:nvSpPr>
        <p:spPr>
          <a:xfrm>
            <a:off x="457200" y="1600200"/>
            <a:ext cx="8229600" cy="4800600"/>
          </a:xfrm>
        </p:spPr>
        <p:txBody>
          <a:bodyPr/>
          <a:lstStyle/>
          <a:p>
            <a:pPr>
              <a:lnSpc>
                <a:spcPct val="90000"/>
              </a:lnSpc>
              <a:spcAft>
                <a:spcPts val="600"/>
              </a:spcAft>
            </a:pPr>
            <a:r>
              <a:rPr lang="en-US" altLang="en-US" dirty="0" smtClean="0">
                <a:solidFill>
                  <a:srgbClr val="003366"/>
                </a:solidFill>
                <a:latin typeface="Verdana" panose="020B0604030504040204" pitchFamily="34" charset="0"/>
                <a:ea typeface="Verdana" panose="020B0604030504040204" pitchFamily="34" charset="0"/>
                <a:cs typeface="Verdana" panose="020B0604030504040204" pitchFamily="34" charset="0"/>
              </a:rPr>
              <a:t>What part of 1 Co.3 &amp; 5 serves as a pattern for the church in our day?</a:t>
            </a:r>
            <a:endParaRPr lang="en-US" altLang="en-US" dirty="0">
              <a:solidFill>
                <a:srgbClr val="003366"/>
              </a:solidFill>
              <a:latin typeface="Verdana" panose="020B0604030504040204" pitchFamily="34" charset="0"/>
              <a:ea typeface="Verdana" panose="020B0604030504040204" pitchFamily="34" charset="0"/>
              <a:cs typeface="Verdana" panose="020B0604030504040204" pitchFamily="34" charset="0"/>
            </a:endParaRPr>
          </a:p>
          <a:p>
            <a:pPr lvl="1">
              <a:lnSpc>
                <a:spcPct val="90000"/>
              </a:lnSpc>
              <a:spcAft>
                <a:spcPts val="600"/>
              </a:spcAft>
            </a:pPr>
            <a:r>
              <a:rPr lang="en-US" alt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Maintain unity</a:t>
            </a:r>
            <a:endParaRPr lang="en-US" alt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nSpc>
                <a:spcPct val="90000"/>
              </a:lnSpc>
              <a:spcAft>
                <a:spcPts val="300"/>
              </a:spcAft>
            </a:pPr>
            <a:r>
              <a:rPr lang="en-US" alt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Withdraw from erring, impenitent</a:t>
            </a:r>
          </a:p>
          <a:p>
            <a:pPr lvl="2">
              <a:lnSpc>
                <a:spcPct val="90000"/>
              </a:lnSpc>
              <a:spcAft>
                <a:spcPts val="300"/>
              </a:spcAft>
            </a:pPr>
            <a:r>
              <a:rPr lang="en-US" altLang="en-US" sz="3200" dirty="0" smtClean="0">
                <a:latin typeface="Verdana" panose="020B0604030504040204" pitchFamily="34" charset="0"/>
                <a:ea typeface="Verdana" panose="020B0604030504040204" pitchFamily="34" charset="0"/>
                <a:cs typeface="Verdana" panose="020B0604030504040204" pitchFamily="34" charset="0"/>
              </a:rPr>
              <a:t>1 Co.4:17</a:t>
            </a:r>
          </a:p>
          <a:p>
            <a:pPr lvl="2">
              <a:lnSpc>
                <a:spcPct val="90000"/>
              </a:lnSpc>
            </a:pPr>
            <a:r>
              <a:rPr lang="en-US" altLang="en-US" sz="3200" dirty="0" smtClean="0">
                <a:latin typeface="Verdana" panose="020B0604030504040204" pitchFamily="34" charset="0"/>
                <a:ea typeface="Verdana" panose="020B0604030504040204" pitchFamily="34" charset="0"/>
                <a:cs typeface="Verdana" panose="020B0604030504040204" pitchFamily="34" charset="0"/>
              </a:rPr>
              <a:t>Rv.2:2</a:t>
            </a:r>
          </a:p>
        </p:txBody>
      </p:sp>
      <p:sp>
        <p:nvSpPr>
          <p:cNvPr id="2" name="Rounded Rectangle 1"/>
          <p:cNvSpPr/>
          <p:nvPr/>
        </p:nvSpPr>
        <p:spPr>
          <a:xfrm>
            <a:off x="2590800" y="4876800"/>
            <a:ext cx="6096000" cy="1600200"/>
          </a:xfrm>
          <a:prstGeom prst="roundRect">
            <a:avLst/>
          </a:prstGeom>
          <a:solidFill>
            <a:schemeClr val="accent1">
              <a:alpha val="31000"/>
            </a:schemeClr>
          </a:solidFill>
          <a:ln w="6350">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rPr>
              <a:t>“You cannot </a:t>
            </a:r>
            <a:r>
              <a:rPr lang="en-US" sz="3200" u="sng" dirty="0" smtClean="0">
                <a:solidFill>
                  <a:srgbClr val="000066"/>
                </a:solidFill>
              </a:rPr>
              <a:t>bear</a:t>
            </a:r>
            <a:r>
              <a:rPr lang="en-US" sz="3200" dirty="0" smtClean="0">
                <a:solidFill>
                  <a:srgbClr val="000066"/>
                </a:solidFill>
              </a:rPr>
              <a:t>…”</a:t>
            </a:r>
          </a:p>
          <a:p>
            <a:pPr algn="ctr"/>
            <a:r>
              <a:rPr lang="en-US" sz="3200" dirty="0" smtClean="0">
                <a:solidFill>
                  <a:schemeClr val="tx1"/>
                </a:solidFill>
              </a:rPr>
              <a:t>Endure, tolerate; cannot bear factious brethren</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66">
            <a:alpha val="5000"/>
          </a:srgb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4000" dirty="0" smtClean="0"/>
              <a:t>Trending</a:t>
            </a:r>
            <a:endParaRPr lang="en-US" altLang="en-US" sz="4000" dirty="0"/>
          </a:p>
        </p:txBody>
      </p:sp>
      <p:sp>
        <p:nvSpPr>
          <p:cNvPr id="3075" name="Rectangle 3"/>
          <p:cNvSpPr>
            <a:spLocks noGrp="1" noChangeArrowheads="1"/>
          </p:cNvSpPr>
          <p:nvPr>
            <p:ph type="body" idx="1"/>
          </p:nvPr>
        </p:nvSpPr>
        <p:spPr>
          <a:xfrm>
            <a:off x="442452" y="838200"/>
            <a:ext cx="8229600" cy="5562600"/>
          </a:xfrm>
        </p:spPr>
        <p:txBody>
          <a:bodyPr/>
          <a:lstStyle/>
          <a:p>
            <a:pPr>
              <a:lnSpc>
                <a:spcPct val="90000"/>
              </a:lnSpc>
              <a:spcAft>
                <a:spcPts val="600"/>
              </a:spcAft>
            </a:pPr>
            <a:r>
              <a:rPr lang="en-US" altLang="en-US" b="1" dirty="0" smtClean="0"/>
              <a:t>Some </a:t>
            </a:r>
            <a:r>
              <a:rPr lang="en-US" altLang="en-US" b="1" dirty="0"/>
              <a:t>denominations have dropped divisive </a:t>
            </a:r>
            <a:r>
              <a:rPr lang="en-US" altLang="en-US" b="1" dirty="0" smtClean="0"/>
              <a:t>names, adopted </a:t>
            </a:r>
            <a:r>
              <a:rPr lang="en-US" altLang="en-US" b="1" dirty="0"/>
              <a:t>“neutral” ones</a:t>
            </a:r>
          </a:p>
          <a:p>
            <a:pPr>
              <a:lnSpc>
                <a:spcPct val="90000"/>
              </a:lnSpc>
              <a:spcAft>
                <a:spcPts val="600"/>
              </a:spcAft>
            </a:pPr>
            <a:r>
              <a:rPr lang="en-US" altLang="en-US" b="1" dirty="0" smtClean="0"/>
              <a:t>Some denominational </a:t>
            </a:r>
            <a:r>
              <a:rPr lang="en-US" altLang="en-US" b="1" dirty="0"/>
              <a:t>scholars admit </a:t>
            </a:r>
            <a:r>
              <a:rPr lang="en-US" altLang="en-US" b="1" dirty="0" smtClean="0"/>
              <a:t> </a:t>
            </a:r>
            <a:r>
              <a:rPr lang="en-US" altLang="en-US" b="1" dirty="0"/>
              <a:t>Ac.2 is </a:t>
            </a:r>
            <a:r>
              <a:rPr lang="en-US" altLang="en-US" b="1" dirty="0" smtClean="0"/>
              <a:t>beginning </a:t>
            </a:r>
            <a:r>
              <a:rPr lang="en-US" altLang="en-US" b="1" dirty="0"/>
              <a:t>point of the </a:t>
            </a:r>
            <a:r>
              <a:rPr lang="en-US" altLang="en-US" b="1" dirty="0" smtClean="0"/>
              <a:t>church</a:t>
            </a:r>
            <a:endParaRPr lang="en-US" altLang="en-US" b="1" dirty="0"/>
          </a:p>
          <a:p>
            <a:pPr lvl="1">
              <a:lnSpc>
                <a:spcPct val="90000"/>
              </a:lnSpc>
              <a:spcAft>
                <a:spcPts val="600"/>
              </a:spcAft>
            </a:pPr>
            <a:r>
              <a:rPr lang="en-US" altLang="en-US" sz="3200" b="1" dirty="0">
                <a:solidFill>
                  <a:srgbClr val="003366"/>
                </a:solidFill>
              </a:rPr>
              <a:t>“The birthday of the church was Pentecost” </a:t>
            </a:r>
            <a:r>
              <a:rPr lang="en-US" altLang="en-US" sz="2000" b="1" dirty="0"/>
              <a:t>(</a:t>
            </a:r>
            <a:r>
              <a:rPr lang="en-US" altLang="en-US" sz="2000" b="1" dirty="0" err="1" smtClean="0"/>
              <a:t>Tenney</a:t>
            </a:r>
            <a:r>
              <a:rPr lang="en-US" altLang="en-US" sz="2000" b="1" dirty="0" smtClean="0"/>
              <a:t>)</a:t>
            </a:r>
          </a:p>
          <a:p>
            <a:pPr lvl="1">
              <a:lnSpc>
                <a:spcPct val="90000"/>
              </a:lnSpc>
            </a:pPr>
            <a:r>
              <a:rPr lang="en-US" altLang="en-US" sz="3200" b="1" dirty="0" smtClean="0">
                <a:solidFill>
                  <a:srgbClr val="003366"/>
                </a:solidFill>
              </a:rPr>
              <a:t>“That the day of Pentecost marked the beginning of the church seems evident for the following reasons…” </a:t>
            </a:r>
            <a:r>
              <a:rPr lang="en-US" altLang="en-US" sz="2000" b="1" dirty="0" smtClean="0"/>
              <a:t>(Chas. Ryrie</a:t>
            </a:r>
            <a:r>
              <a:rPr lang="en-US" altLang="en-US" sz="2000" b="1" dirty="0" smtClean="0">
                <a:solidFill>
                  <a:srgbClr val="003366"/>
                </a:solidFill>
              </a:rPr>
              <a:t>)</a:t>
            </a:r>
            <a:r>
              <a:rPr lang="en-US" altLang="en-US" b="1" dirty="0" smtClean="0">
                <a:solidFill>
                  <a:srgbClr val="003366"/>
                </a:solidFill>
              </a:rPr>
              <a:t>   </a:t>
            </a:r>
            <a:endParaRPr lang="en-US" altLang="en-US" b="1" dirty="0">
              <a:solidFill>
                <a:srgbClr val="00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42452" y="76200"/>
            <a:ext cx="8229600" cy="715962"/>
          </a:xfrm>
        </p:spPr>
        <p:txBody>
          <a:bodyPr/>
          <a:lstStyle/>
          <a:p>
            <a:r>
              <a:rPr lang="en-US" altLang="en-US" sz="4000" b="1" dirty="0">
                <a:solidFill>
                  <a:schemeClr val="bg1"/>
                </a:solidFill>
              </a:rPr>
              <a:t>Antonin Scalia</a:t>
            </a:r>
          </a:p>
        </p:txBody>
      </p:sp>
      <p:sp>
        <p:nvSpPr>
          <p:cNvPr id="15363" name="Rectangle 3"/>
          <p:cNvSpPr>
            <a:spLocks noGrp="1" noChangeArrowheads="1"/>
          </p:cNvSpPr>
          <p:nvPr>
            <p:ph type="body" idx="1"/>
          </p:nvPr>
        </p:nvSpPr>
        <p:spPr>
          <a:xfrm>
            <a:off x="457200" y="685800"/>
            <a:ext cx="8229600" cy="5943600"/>
          </a:xfrm>
        </p:spPr>
        <p:txBody>
          <a:bodyPr/>
          <a:lstStyle/>
          <a:p>
            <a:pPr>
              <a:lnSpc>
                <a:spcPct val="90000"/>
              </a:lnSpc>
            </a:pPr>
            <a:r>
              <a:rPr lang="en-US" altLang="en-US" b="1" dirty="0">
                <a:solidFill>
                  <a:schemeClr val="bg1"/>
                </a:solidFill>
              </a:rPr>
              <a:t>The Constitution “is a legal </a:t>
            </a:r>
            <a:r>
              <a:rPr lang="en-US" altLang="en-US" b="1" dirty="0" smtClean="0">
                <a:solidFill>
                  <a:schemeClr val="bg1"/>
                </a:solidFill>
              </a:rPr>
              <a:t>document ...</a:t>
            </a:r>
            <a:r>
              <a:rPr lang="en-US" altLang="en-US" b="1" dirty="0">
                <a:solidFill>
                  <a:schemeClr val="bg1"/>
                </a:solidFill>
              </a:rPr>
              <a:t>and like all legal documents it doesn't change”  </a:t>
            </a:r>
          </a:p>
          <a:p>
            <a:pPr>
              <a:lnSpc>
                <a:spcPct val="90000"/>
              </a:lnSpc>
            </a:pPr>
            <a:r>
              <a:rPr lang="en-US" altLang="en-US" b="1" dirty="0">
                <a:solidFill>
                  <a:srgbClr val="FFFF00"/>
                </a:solidFill>
              </a:rPr>
              <a:t>“You should not use the constitution as a means to enforce your own social views,” </a:t>
            </a:r>
            <a:r>
              <a:rPr lang="en-US" altLang="en-US" b="1" dirty="0">
                <a:solidFill>
                  <a:schemeClr val="bg1"/>
                </a:solidFill>
              </a:rPr>
              <a:t>adding that interpreting the Constitution to fit current social trends </a:t>
            </a:r>
            <a:r>
              <a:rPr lang="en-US" altLang="en-US" b="1" dirty="0">
                <a:solidFill>
                  <a:srgbClr val="FFFF00"/>
                </a:solidFill>
              </a:rPr>
              <a:t>“is not a road that has a happy ending”   </a:t>
            </a:r>
          </a:p>
          <a:p>
            <a:pPr>
              <a:lnSpc>
                <a:spcPct val="90000"/>
              </a:lnSpc>
            </a:pPr>
            <a:r>
              <a:rPr lang="en-US" altLang="en-US" b="1" dirty="0">
                <a:solidFill>
                  <a:schemeClr val="bg1"/>
                </a:solidFill>
              </a:rPr>
              <a:t>“What in the world is a moderate judge? </a:t>
            </a:r>
            <a:r>
              <a:rPr lang="en-US" altLang="en-US" b="1" dirty="0" smtClean="0">
                <a:solidFill>
                  <a:schemeClr val="bg1"/>
                </a:solidFill>
              </a:rPr>
              <a:t> What </a:t>
            </a:r>
            <a:r>
              <a:rPr lang="en-US" altLang="en-US" b="1" dirty="0">
                <a:solidFill>
                  <a:schemeClr val="bg1"/>
                </a:solidFill>
              </a:rPr>
              <a:t>is a moderate </a:t>
            </a:r>
            <a:r>
              <a:rPr lang="en-US" altLang="en-US" b="1" dirty="0" err="1" smtClean="0">
                <a:solidFill>
                  <a:schemeClr val="bg1"/>
                </a:solidFill>
              </a:rPr>
              <a:t>interpre-tation</a:t>
            </a:r>
            <a:r>
              <a:rPr lang="en-US" altLang="en-US" b="1" dirty="0" smtClean="0">
                <a:solidFill>
                  <a:schemeClr val="bg1"/>
                </a:solidFill>
              </a:rPr>
              <a:t> </a:t>
            </a:r>
            <a:r>
              <a:rPr lang="en-US" altLang="en-US" b="1" dirty="0">
                <a:solidFill>
                  <a:schemeClr val="bg1"/>
                </a:solidFill>
              </a:rPr>
              <a:t>of the Constitution?  </a:t>
            </a:r>
            <a:r>
              <a:rPr lang="en-US" altLang="en-US" b="1" dirty="0" smtClean="0">
                <a:solidFill>
                  <a:schemeClr val="bg1"/>
                </a:solidFill>
              </a:rPr>
              <a:t> </a:t>
            </a:r>
            <a:r>
              <a:rPr lang="en-US" altLang="en-US" b="1" dirty="0">
                <a:solidFill>
                  <a:schemeClr val="bg1"/>
                </a:solidFill>
              </a:rPr>
              <a:t>Halfway between what it really says and what you'd like it to say?”</a:t>
            </a:r>
            <a:r>
              <a:rPr lang="en-US" altLang="en-US" b="1" dirty="0"/>
              <a:t>  </a:t>
            </a:r>
            <a:r>
              <a:rPr lang="en-US" altLang="en-US" sz="2800"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66">
            <a:alpha val="7000"/>
          </a:srgb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2452" y="0"/>
            <a:ext cx="8229600" cy="792162"/>
          </a:xfrm>
        </p:spPr>
        <p:txBody>
          <a:bodyPr/>
          <a:lstStyle/>
          <a:p>
            <a:r>
              <a:rPr lang="en-US" altLang="en-US" sz="4000" dirty="0">
                <a:solidFill>
                  <a:schemeClr val="tx1"/>
                </a:solidFill>
              </a:rPr>
              <a:t>A test case:  Josiah, 2 K.22-23</a:t>
            </a:r>
          </a:p>
        </p:txBody>
      </p:sp>
      <p:sp>
        <p:nvSpPr>
          <p:cNvPr id="17411" name="Rectangle 3"/>
          <p:cNvSpPr>
            <a:spLocks noGrp="1" noChangeArrowheads="1"/>
          </p:cNvSpPr>
          <p:nvPr>
            <p:ph type="body" idx="1"/>
          </p:nvPr>
        </p:nvSpPr>
        <p:spPr>
          <a:xfrm>
            <a:off x="304800" y="762000"/>
            <a:ext cx="8534400" cy="5943600"/>
          </a:xfrm>
        </p:spPr>
        <p:txBody>
          <a:bodyPr/>
          <a:lstStyle/>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22:8, 8,10, </a:t>
            </a:r>
            <a:r>
              <a:rPr lang="en-US" altLang="en-US" dirty="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read</a:t>
            </a:r>
            <a:r>
              <a:rPr lang="en-US" altLang="en-US" dirty="0">
                <a:latin typeface="Verdana" panose="020B0604030504040204" pitchFamily="34" charset="0"/>
                <a:ea typeface="Verdana" panose="020B0604030504040204" pitchFamily="34" charset="0"/>
                <a:cs typeface="Verdana" panose="020B0604030504040204" pitchFamily="34" charset="0"/>
              </a:rPr>
              <a:t> the Book   </a:t>
            </a:r>
            <a:endParaRPr lang="en-US" altLang="en-US" sz="28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22:11, </a:t>
            </a:r>
            <a:r>
              <a:rPr lang="en-US" altLang="en-US"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remorse</a:t>
            </a:r>
            <a:r>
              <a:rPr lang="en-US" altLang="en-US" dirty="0" smtClean="0">
                <a:latin typeface="Verdana" panose="020B0604030504040204" pitchFamily="34" charset="0"/>
                <a:ea typeface="Verdana" panose="020B0604030504040204" pitchFamily="34" charset="0"/>
                <a:cs typeface="Verdana" panose="020B0604030504040204" pitchFamily="34" charset="0"/>
              </a:rPr>
              <a:t>     </a:t>
            </a:r>
            <a:endParaRPr lang="en-US" altLang="en-US" sz="28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22:13</a:t>
            </a:r>
            <a:r>
              <a:rPr lang="en-US" altLang="en-US" dirty="0">
                <a:latin typeface="Verdana" panose="020B0604030504040204" pitchFamily="34" charset="0"/>
                <a:ea typeface="Verdana" panose="020B0604030504040204" pitchFamily="34" charset="0"/>
                <a:cs typeface="Verdana" panose="020B0604030504040204" pitchFamily="34" charset="0"/>
              </a:rPr>
              <a:t>, 17, </a:t>
            </a:r>
            <a:r>
              <a:rPr lang="en-US" altLang="en-US"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repudiated</a:t>
            </a:r>
            <a:r>
              <a:rPr lang="en-US" altLang="en-US" dirty="0" smtClean="0">
                <a:latin typeface="Verdana" panose="020B0604030504040204" pitchFamily="34" charset="0"/>
                <a:ea typeface="Verdana" panose="020B0604030504040204" pitchFamily="34" charset="0"/>
                <a:cs typeface="Verdana" panose="020B0604030504040204" pitchFamily="34" charset="0"/>
              </a:rPr>
              <a:t> errors </a:t>
            </a:r>
            <a:r>
              <a:rPr lang="en-US" altLang="en-US" dirty="0">
                <a:latin typeface="Verdana" panose="020B0604030504040204" pitchFamily="34" charset="0"/>
                <a:ea typeface="Verdana" panose="020B0604030504040204" pitchFamily="34" charset="0"/>
                <a:cs typeface="Verdana" panose="020B0604030504040204" pitchFamily="34" charset="0"/>
              </a:rPr>
              <a:t>of those who had heard w/o obeying  </a:t>
            </a:r>
            <a:r>
              <a:rPr lang="en-US" altLang="en-US" dirty="0" smtClean="0">
                <a:latin typeface="Verdana" panose="020B0604030504040204" pitchFamily="34" charset="0"/>
                <a:ea typeface="Verdana" panose="020B0604030504040204" pitchFamily="34" charset="0"/>
                <a:cs typeface="Verdana" panose="020B0604030504040204" pitchFamily="34" charset="0"/>
              </a:rPr>
              <a:t> </a:t>
            </a:r>
            <a:endParaRPr lang="en-US" altLang="en-US" sz="28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22:19, </a:t>
            </a:r>
            <a:r>
              <a:rPr lang="en-US" altLang="en-US" dirty="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repented</a:t>
            </a:r>
            <a:r>
              <a:rPr lang="en-US" altLang="en-US" dirty="0">
                <a:latin typeface="Verdana" panose="020B0604030504040204" pitchFamily="34" charset="0"/>
                <a:ea typeface="Verdana" panose="020B0604030504040204" pitchFamily="34" charset="0"/>
                <a:cs typeface="Verdana" panose="020B0604030504040204" pitchFamily="34" charset="0"/>
              </a:rPr>
              <a:t>; humility…   </a:t>
            </a:r>
            <a:endParaRPr lang="en-US" altLang="en-US" sz="28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23:2-3, </a:t>
            </a:r>
            <a:r>
              <a:rPr lang="en-US" altLang="en-US"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returned</a:t>
            </a:r>
            <a:r>
              <a:rPr lang="en-US" altLang="en-US" dirty="0" smtClean="0">
                <a:latin typeface="Verdana" panose="020B0604030504040204" pitchFamily="34" charset="0"/>
                <a:ea typeface="Verdana" panose="020B0604030504040204" pitchFamily="34" charset="0"/>
                <a:cs typeface="Verdana" panose="020B0604030504040204" pitchFamily="34" charset="0"/>
              </a:rPr>
              <a:t> to law; covenant  </a:t>
            </a:r>
            <a:endParaRPr lang="en-US" altLang="en-US"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23:4-20, </a:t>
            </a:r>
            <a:r>
              <a:rPr lang="en-US" altLang="en-US" dirty="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removed</a:t>
            </a:r>
            <a:r>
              <a:rPr lang="en-US" altLang="en-US" dirty="0">
                <a:latin typeface="Verdana" panose="020B0604030504040204" pitchFamily="34" charset="0"/>
                <a:ea typeface="Verdana" panose="020B0604030504040204" pitchFamily="34" charset="0"/>
                <a:cs typeface="Verdana" panose="020B0604030504040204" pitchFamily="34" charset="0"/>
              </a:rPr>
              <a:t> unauthorized items </a:t>
            </a:r>
          </a:p>
          <a:p>
            <a:pPr>
              <a:spcAft>
                <a:spcPts val="600"/>
              </a:spcAft>
            </a:pPr>
            <a:r>
              <a:rPr lang="en-US" altLang="en-US" dirty="0">
                <a:latin typeface="Verdana" panose="020B0604030504040204" pitchFamily="34" charset="0"/>
                <a:ea typeface="Verdana" panose="020B0604030504040204" pitchFamily="34" charset="0"/>
                <a:cs typeface="Verdana" panose="020B0604030504040204" pitchFamily="34" charset="0"/>
              </a:rPr>
              <a:t>23:21, </a:t>
            </a:r>
            <a:r>
              <a:rPr lang="en-US" altLang="en-US" dirty="0" smtClean="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repeated</a:t>
            </a:r>
            <a:r>
              <a:rPr lang="en-US" altLang="en-US" dirty="0" smtClean="0">
                <a:latin typeface="Verdana" panose="020B0604030504040204" pitchFamily="34" charset="0"/>
                <a:ea typeface="Verdana" panose="020B0604030504040204" pitchFamily="34" charset="0"/>
                <a:cs typeface="Verdana" panose="020B0604030504040204" pitchFamily="34" charset="0"/>
              </a:rPr>
              <a:t> Passover observance    </a:t>
            </a:r>
            <a:endParaRPr lang="en-US" altLang="en-US" dirty="0">
              <a:latin typeface="Verdana" panose="020B0604030504040204" pitchFamily="34" charset="0"/>
              <a:ea typeface="Verdana" panose="020B0604030504040204" pitchFamily="34" charset="0"/>
              <a:cs typeface="Verdana" panose="020B0604030504040204" pitchFamily="34" charset="0"/>
            </a:endParaRPr>
          </a:p>
          <a:p>
            <a:pPr lvl="1"/>
            <a:r>
              <a:rPr lang="en-US" altLang="en-US" sz="3200" dirty="0">
                <a:latin typeface="Verdana" panose="020B0604030504040204" pitchFamily="34" charset="0"/>
                <a:ea typeface="Verdana" panose="020B0604030504040204" pitchFamily="34" charset="0"/>
                <a:cs typeface="Verdana" panose="020B0604030504040204" pitchFamily="34" charset="0"/>
              </a:rPr>
              <a:t>23:24, </a:t>
            </a:r>
            <a:r>
              <a:rPr lang="en-US" altLang="en-US" sz="3200" i="1"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written in the Book</a:t>
            </a:r>
            <a:endParaRPr lang="en-US" altLang="en-US" i="1"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0" end="0"/>
                                            </p:txEl>
                                          </p:spTgt>
                                        </p:tgtEl>
                                        <p:attrNameLst>
                                          <p:attrName>ppt_c</p:attrName>
                                        </p:attrNameLst>
                                      </p:cBhvr>
                                      <p:to>
                                        <a:srgbClr val="80000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1" end="1"/>
                                            </p:txEl>
                                          </p:spTgt>
                                        </p:tgtEl>
                                        <p:attrNameLst>
                                          <p:attrName>ppt_c</p:attrName>
                                        </p:attrNameLst>
                                      </p:cBhvr>
                                      <p:to>
                                        <a:srgbClr val="8000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2" end="2"/>
                                            </p:txEl>
                                          </p:spTgt>
                                        </p:tgtEl>
                                        <p:attrNameLst>
                                          <p:attrName>ppt_c</p:attrName>
                                        </p:attrNameLst>
                                      </p:cBhvr>
                                      <p:to>
                                        <a:srgbClr val="8000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3" end="3"/>
                                            </p:txEl>
                                          </p:spTgt>
                                        </p:tgtEl>
                                        <p:attrNameLst>
                                          <p:attrName>ppt_c</p:attrName>
                                        </p:attrNameLst>
                                      </p:cBhvr>
                                      <p:to>
                                        <a:srgbClr val="80000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4" end="4"/>
                                            </p:txEl>
                                          </p:spTgt>
                                        </p:tgtEl>
                                        <p:attrNameLst>
                                          <p:attrName>ppt_c</p:attrName>
                                        </p:attrNameLst>
                                      </p:cBhvr>
                                      <p:to>
                                        <a:srgbClr val="80000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5" end="5"/>
                                            </p:txEl>
                                          </p:spTgt>
                                        </p:tgtEl>
                                        <p:attrNameLst>
                                          <p:attrName>ppt_c</p:attrName>
                                        </p:attrNameLst>
                                      </p:cBhvr>
                                      <p:to>
                                        <a:srgbClr val="80000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6" end="6"/>
                                            </p:txEl>
                                          </p:spTgt>
                                        </p:tgtEl>
                                        <p:attrNameLst>
                                          <p:attrName>ppt_c</p:attrName>
                                        </p:attrNameLst>
                                      </p:cBhvr>
                                      <p:to>
                                        <a:srgbClr val="80000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000" b="1" dirty="0" smtClean="0">
                <a:solidFill>
                  <a:schemeClr val="bg1"/>
                </a:solidFill>
              </a:rPr>
              <a:t>We can do what Josiah did</a:t>
            </a:r>
            <a:endParaRPr lang="en-US" altLang="en-US" sz="4000" b="1" dirty="0">
              <a:solidFill>
                <a:schemeClr val="bg1"/>
              </a:solidFill>
            </a:endParaRPr>
          </a:p>
        </p:txBody>
      </p:sp>
      <p:sp>
        <p:nvSpPr>
          <p:cNvPr id="19459" name="Rectangle 3"/>
          <p:cNvSpPr>
            <a:spLocks noGrp="1" noChangeArrowheads="1"/>
          </p:cNvSpPr>
          <p:nvPr>
            <p:ph type="body" idx="1"/>
          </p:nvPr>
        </p:nvSpPr>
        <p:spPr>
          <a:xfrm>
            <a:off x="457200" y="1341437"/>
            <a:ext cx="8229600" cy="5211763"/>
          </a:xfrm>
        </p:spPr>
        <p:txBody>
          <a:bodyPr/>
          <a:lstStyle/>
          <a:p>
            <a:pPr>
              <a:lnSpc>
                <a:spcPct val="90000"/>
              </a:lnSpc>
              <a:spcAft>
                <a:spcPts val="600"/>
              </a:spcAft>
            </a:pPr>
            <a:r>
              <a:rPr lang="en-US" altLang="en-US" sz="34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Humbly seek will of God; obey…</a:t>
            </a:r>
          </a:p>
          <a:p>
            <a:pPr>
              <a:lnSpc>
                <a:spcPct val="90000"/>
              </a:lnSpc>
              <a:spcAft>
                <a:spcPts val="600"/>
              </a:spcAft>
            </a:pPr>
            <a:r>
              <a:rPr lang="en-US" altLang="en-US" sz="34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Some want new / different experiences</a:t>
            </a:r>
          </a:p>
          <a:p>
            <a:pPr>
              <a:lnSpc>
                <a:spcPct val="90000"/>
              </a:lnSpc>
              <a:spcAft>
                <a:spcPts val="600"/>
              </a:spcAft>
            </a:pPr>
            <a:endParaRPr lang="en-US" alt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90000"/>
              </a:lnSpc>
              <a:spcAft>
                <a:spcPts val="600"/>
              </a:spcAft>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90000"/>
              </a:lnSpc>
              <a:spcAft>
                <a:spcPts val="600"/>
              </a:spcAft>
              <a:buNone/>
            </a:pPr>
            <a:endParaRPr lang="en-US" alt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4724400" y="2590800"/>
            <a:ext cx="3886200" cy="762000"/>
          </a:xfrm>
          <a:prstGeom prst="rect">
            <a:avLst/>
          </a:prstGeom>
          <a:blipFill>
            <a:blip r:embed="rId2" cstate="print"/>
            <a:tile tx="0" ty="0" sx="100000" sy="100000" flip="none" algn="tl"/>
          </a:blipFill>
          <a:ln w="3175">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‘Contemporary’</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4724400" y="3429000"/>
            <a:ext cx="3886200" cy="762000"/>
          </a:xfrm>
          <a:prstGeom prst="rect">
            <a:avLst/>
          </a:prstGeom>
          <a:blipFill>
            <a:blip r:embed="rId2" cstate="print"/>
            <a:tile tx="0" ty="0" sx="100000" sy="100000" flip="none" algn="tl"/>
          </a:blipFill>
          <a:ln w="3175">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‘Casual’</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4724400" y="4267200"/>
            <a:ext cx="3886200" cy="762000"/>
          </a:xfrm>
          <a:prstGeom prst="rect">
            <a:avLst/>
          </a:prstGeom>
          <a:blipFill>
            <a:blip r:embed="rId2" cstate="print"/>
            <a:tile tx="0" ty="0" sx="100000" sy="100000" flip="none" algn="tl"/>
          </a:blipFill>
          <a:ln w="3175">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‘Recreational’</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760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US" sz="3600" dirty="0" smtClean="0">
                <a:latin typeface="Verdana" panose="020B0604030504040204" pitchFamily="34" charset="0"/>
                <a:ea typeface="Verdana" panose="020B0604030504040204" pitchFamily="34" charset="0"/>
                <a:cs typeface="Verdana" panose="020B0604030504040204" pitchFamily="34" charset="0"/>
              </a:rPr>
              <a:t>Matthew 15</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2051" name="Rectangle 3"/>
          <p:cNvSpPr>
            <a:spLocks noGrp="1" noChangeArrowheads="1"/>
          </p:cNvSpPr>
          <p:nvPr>
            <p:ph idx="1"/>
          </p:nvPr>
        </p:nvSpPr>
        <p:spPr>
          <a:xfrm>
            <a:off x="366252" y="609600"/>
            <a:ext cx="8411496" cy="6019800"/>
          </a:xfrm>
        </p:spPr>
        <p:txBody>
          <a:bodyPr/>
          <a:lstStyle/>
          <a:p>
            <a:pPr marL="0" indent="0">
              <a:buNone/>
            </a:pPr>
            <a:r>
              <a:rPr lang="en-US" b="1" baseline="30000" dirty="0" smtClean="0">
                <a:ea typeface="Verdana" panose="020B0604030504040204" pitchFamily="34" charset="0"/>
                <a:cs typeface="Verdana" panose="020B0604030504040204" pitchFamily="34" charset="0"/>
              </a:rPr>
              <a:t>13</a:t>
            </a:r>
            <a:r>
              <a:rPr lang="en-US" dirty="0" smtClean="0">
                <a:solidFill>
                  <a:srgbClr val="000066"/>
                </a:solidFill>
                <a:ea typeface="Verdana" panose="020B0604030504040204" pitchFamily="34" charset="0"/>
                <a:cs typeface="Verdana" panose="020B0604030504040204" pitchFamily="34" charset="0"/>
              </a:rPr>
              <a:t>But </a:t>
            </a:r>
            <a:r>
              <a:rPr lang="en-US" dirty="0">
                <a:solidFill>
                  <a:srgbClr val="000066"/>
                </a:solidFill>
                <a:ea typeface="Verdana" panose="020B0604030504040204" pitchFamily="34" charset="0"/>
                <a:cs typeface="Verdana" panose="020B0604030504040204" pitchFamily="34" charset="0"/>
              </a:rPr>
              <a:t>He answered and said, “Every plant which My heavenly Father has not planted will be uprooted. </a:t>
            </a:r>
            <a:r>
              <a:rPr lang="en-US" dirty="0" smtClean="0">
                <a:solidFill>
                  <a:srgbClr val="000066"/>
                </a:solidFill>
                <a:ea typeface="Verdana" panose="020B0604030504040204" pitchFamily="34" charset="0"/>
                <a:cs typeface="Verdana" panose="020B0604030504040204" pitchFamily="34" charset="0"/>
              </a:rPr>
              <a:t> </a:t>
            </a:r>
            <a:r>
              <a:rPr lang="en-US" b="1" baseline="30000" dirty="0" smtClean="0">
                <a:ea typeface="Verdana" panose="020B0604030504040204" pitchFamily="34" charset="0"/>
                <a:cs typeface="Verdana" panose="020B0604030504040204" pitchFamily="34" charset="0"/>
              </a:rPr>
              <a:t>14</a:t>
            </a:r>
            <a:r>
              <a:rPr lang="en-US" dirty="0" smtClean="0">
                <a:solidFill>
                  <a:srgbClr val="000066"/>
                </a:solidFill>
                <a:ea typeface="Verdana" panose="020B0604030504040204" pitchFamily="34" charset="0"/>
                <a:cs typeface="Verdana" panose="020B0604030504040204" pitchFamily="34" charset="0"/>
              </a:rPr>
              <a:t>Let </a:t>
            </a:r>
            <a:r>
              <a:rPr lang="en-US" dirty="0">
                <a:solidFill>
                  <a:srgbClr val="000066"/>
                </a:solidFill>
                <a:ea typeface="Verdana" panose="020B0604030504040204" pitchFamily="34" charset="0"/>
                <a:cs typeface="Verdana" panose="020B0604030504040204" pitchFamily="34" charset="0"/>
              </a:rPr>
              <a:t>them alone. </a:t>
            </a:r>
            <a:r>
              <a:rPr lang="en-US" dirty="0" smtClean="0">
                <a:solidFill>
                  <a:srgbClr val="000066"/>
                </a:solidFill>
                <a:ea typeface="Verdana" panose="020B0604030504040204" pitchFamily="34" charset="0"/>
                <a:cs typeface="Verdana" panose="020B0604030504040204" pitchFamily="34" charset="0"/>
              </a:rPr>
              <a:t> They </a:t>
            </a:r>
            <a:r>
              <a:rPr lang="en-US" dirty="0">
                <a:solidFill>
                  <a:srgbClr val="000066"/>
                </a:solidFill>
                <a:ea typeface="Verdana" panose="020B0604030504040204" pitchFamily="34" charset="0"/>
                <a:cs typeface="Verdana" panose="020B0604030504040204" pitchFamily="34" charset="0"/>
              </a:rPr>
              <a:t>are blind leaders of the blind. </a:t>
            </a:r>
            <a:r>
              <a:rPr lang="en-US" dirty="0" smtClean="0">
                <a:solidFill>
                  <a:srgbClr val="000066"/>
                </a:solidFill>
                <a:ea typeface="Verdana" panose="020B0604030504040204" pitchFamily="34" charset="0"/>
                <a:cs typeface="Verdana" panose="020B0604030504040204" pitchFamily="34" charset="0"/>
              </a:rPr>
              <a:t> And </a:t>
            </a:r>
            <a:r>
              <a:rPr lang="en-US" dirty="0">
                <a:solidFill>
                  <a:srgbClr val="000066"/>
                </a:solidFill>
                <a:ea typeface="Verdana" panose="020B0604030504040204" pitchFamily="34" charset="0"/>
                <a:cs typeface="Verdana" panose="020B0604030504040204" pitchFamily="34" charset="0"/>
              </a:rPr>
              <a:t>if the blind leads the blind, both will fall into a ditch</a:t>
            </a:r>
            <a:r>
              <a:rPr lang="en-US" dirty="0" smtClean="0">
                <a:solidFill>
                  <a:srgbClr val="000066"/>
                </a:solidFill>
                <a:ea typeface="Verdana" panose="020B0604030504040204" pitchFamily="34" charset="0"/>
                <a:cs typeface="Verdana" panose="020B0604030504040204" pitchFamily="34" charset="0"/>
              </a:rPr>
              <a:t>.”</a:t>
            </a:r>
          </a:p>
          <a:p>
            <a:pPr marL="0" indent="0" algn="ctr">
              <a:spcBef>
                <a:spcPts val="400"/>
              </a:spcBef>
              <a:buNone/>
            </a:pPr>
            <a:r>
              <a:rPr lang="en-US" sz="3600" dirty="0" smtClean="0">
                <a:latin typeface="Verdana" panose="020B0604030504040204" pitchFamily="34" charset="0"/>
                <a:ea typeface="Verdana" panose="020B0604030504040204" pitchFamily="34" charset="0"/>
                <a:cs typeface="Verdana" panose="020B0604030504040204" pitchFamily="34" charset="0"/>
              </a:rPr>
              <a:t>1 John 2</a:t>
            </a:r>
          </a:p>
          <a:p>
            <a:pPr marL="0" indent="0">
              <a:spcBef>
                <a:spcPts val="100"/>
              </a:spcBef>
              <a:buNone/>
            </a:pPr>
            <a:r>
              <a:rPr lang="en-US" b="1" baseline="30000" dirty="0" smtClean="0">
                <a:ea typeface="Verdana" panose="020B0604030504040204" pitchFamily="34" charset="0"/>
                <a:cs typeface="Verdana" panose="020B0604030504040204" pitchFamily="34" charset="0"/>
              </a:rPr>
              <a:t>24</a:t>
            </a:r>
            <a:r>
              <a:rPr lang="en-US" dirty="0" smtClean="0">
                <a:solidFill>
                  <a:srgbClr val="003366"/>
                </a:solidFill>
                <a:ea typeface="Verdana" panose="020B0604030504040204" pitchFamily="34" charset="0"/>
                <a:cs typeface="Verdana" panose="020B0604030504040204" pitchFamily="34" charset="0"/>
              </a:rPr>
              <a:t>Therefore </a:t>
            </a:r>
            <a:r>
              <a:rPr lang="en-US" dirty="0">
                <a:solidFill>
                  <a:srgbClr val="003366"/>
                </a:solidFill>
                <a:ea typeface="Verdana" panose="020B0604030504040204" pitchFamily="34" charset="0"/>
                <a:cs typeface="Verdana" panose="020B0604030504040204" pitchFamily="34" charset="0"/>
              </a:rPr>
              <a:t>let that abide in you which you heard from the beginning</a:t>
            </a:r>
            <a:r>
              <a:rPr lang="en-US" dirty="0" smtClean="0">
                <a:solidFill>
                  <a:srgbClr val="003366"/>
                </a:solidFill>
                <a:ea typeface="Verdana" panose="020B0604030504040204" pitchFamily="34" charset="0"/>
                <a:cs typeface="Verdana" panose="020B0604030504040204" pitchFamily="34" charset="0"/>
              </a:rPr>
              <a:t>.  </a:t>
            </a:r>
            <a:r>
              <a:rPr lang="en-US" dirty="0">
                <a:solidFill>
                  <a:srgbClr val="003366"/>
                </a:solidFill>
                <a:ea typeface="Verdana" panose="020B0604030504040204" pitchFamily="34" charset="0"/>
                <a:cs typeface="Verdana" panose="020B0604030504040204" pitchFamily="34" charset="0"/>
              </a:rPr>
              <a:t>If what you heard from the beginning abides in you, you also will abide in the Son and in the </a:t>
            </a:r>
            <a:r>
              <a:rPr lang="en-US" dirty="0" smtClean="0">
                <a:solidFill>
                  <a:srgbClr val="003366"/>
                </a:solidFill>
                <a:ea typeface="Verdana" panose="020B0604030504040204" pitchFamily="34" charset="0"/>
                <a:cs typeface="Verdana" panose="020B0604030504040204" pitchFamily="34" charset="0"/>
              </a:rPr>
              <a:t>Father.  </a:t>
            </a:r>
            <a:r>
              <a:rPr lang="en-US" b="1" baseline="30000" dirty="0" smtClean="0">
                <a:ea typeface="Verdana" panose="020B0604030504040204" pitchFamily="34" charset="0"/>
                <a:cs typeface="Verdana" panose="020B0604030504040204" pitchFamily="34" charset="0"/>
              </a:rPr>
              <a:t>25</a:t>
            </a:r>
            <a:r>
              <a:rPr lang="en-US" dirty="0" smtClean="0">
                <a:solidFill>
                  <a:srgbClr val="003366"/>
                </a:solidFill>
                <a:ea typeface="Verdana" panose="020B0604030504040204" pitchFamily="34" charset="0"/>
                <a:cs typeface="Verdana" panose="020B0604030504040204" pitchFamily="34" charset="0"/>
              </a:rPr>
              <a:t>And this is the promise that He has promised us – eternal life</a:t>
            </a:r>
            <a:endParaRPr lang="en-US" baseline="30000" dirty="0">
              <a:solidFill>
                <a:srgbClr val="003366"/>
              </a:solidFill>
              <a:ea typeface="Verdana" panose="020B0604030504040204" pitchFamily="34" charset="0"/>
              <a:cs typeface="Verdana" panose="020B0604030504040204" pitchFamily="34" charset="0"/>
            </a:endParaRPr>
          </a:p>
          <a:p>
            <a:pPr marL="457200" lvl="1" indent="0">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rgbClr val="000066"/>
              </a:solidFill>
            </a:endParaRPr>
          </a:p>
          <a:p>
            <a:pPr marL="0" indent="0">
              <a:buNone/>
            </a:pPr>
            <a:endParaRPr lang="en-US" sz="3600" b="1" dirty="0">
              <a:solidFill>
                <a:srgbClr val="000066"/>
              </a:solidFill>
              <a:latin typeface="+mj-lt"/>
            </a:endParaRPr>
          </a:p>
        </p:txBody>
      </p:sp>
      <p:sp>
        <p:nvSpPr>
          <p:cNvPr id="3" name="Oval 2"/>
          <p:cNvSpPr/>
          <p:nvPr/>
        </p:nvSpPr>
        <p:spPr>
          <a:xfrm>
            <a:off x="1600200" y="1629696"/>
            <a:ext cx="1981200" cy="533400"/>
          </a:xfrm>
          <a:prstGeom prst="ellipse">
            <a:avLst/>
          </a:prstGeom>
          <a:solidFill>
            <a:srgbClr val="800000">
              <a:alpha val="7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24400" y="2576052"/>
            <a:ext cx="2895600" cy="533400"/>
          </a:xfrm>
          <a:prstGeom prst="ellipse">
            <a:avLst/>
          </a:prstGeom>
          <a:solidFill>
            <a:srgbClr val="800000">
              <a:alpha val="7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4178712"/>
            <a:ext cx="4800600" cy="533400"/>
          </a:xfrm>
          <a:prstGeom prst="rect">
            <a:avLst/>
          </a:prstGeom>
          <a:solidFill>
            <a:srgbClr val="800000">
              <a:alpha val="10000"/>
            </a:srgb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6113208"/>
            <a:ext cx="2095500" cy="533400"/>
          </a:xfrm>
          <a:prstGeom prst="rect">
            <a:avLst/>
          </a:prstGeom>
          <a:solidFill>
            <a:srgbClr val="800000">
              <a:alpha val="10000"/>
            </a:srgb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521753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3" name="Rounded Rectangle 2"/>
          <p:cNvSpPr/>
          <p:nvPr/>
        </p:nvSpPr>
        <p:spPr>
          <a:xfrm>
            <a:off x="671052" y="533400"/>
            <a:ext cx="7772400" cy="12192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 The Church – The Saved</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80416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Cooperation</a:t>
            </a:r>
            <a:endParaRPr lang="en-US" dirty="0"/>
          </a:p>
        </p:txBody>
      </p:sp>
      <p:sp>
        <p:nvSpPr>
          <p:cNvPr id="3" name="Content Placeholder 2"/>
          <p:cNvSpPr>
            <a:spLocks noGrp="1"/>
          </p:cNvSpPr>
          <p:nvPr>
            <p:ph idx="1"/>
          </p:nvPr>
        </p:nvSpPr>
        <p:spPr>
          <a:xfrm>
            <a:off x="457200" y="1219200"/>
            <a:ext cx="8229600" cy="4525963"/>
          </a:xfrm>
        </p:spPr>
        <p:txBody>
          <a:bodyPr/>
          <a:lstStyle/>
          <a:p>
            <a:pPr lvl="1">
              <a:spcAft>
                <a:spcPts val="600"/>
              </a:spcAft>
            </a:pPr>
            <a:endPar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200" dirty="0">
              <a:solidFill>
                <a:srgbClr val="003366"/>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endParaRPr>
          </a:p>
          <a:p>
            <a:pPr>
              <a:spcBef>
                <a:spcPts val="3600"/>
              </a:spcBef>
              <a:spcAft>
                <a:spcPts val="600"/>
              </a:spcAft>
            </a:pPr>
            <a:r>
              <a:rPr lang="en-US" sz="36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Savior of body, </a:t>
            </a:r>
            <a:r>
              <a:rPr lang="en-US" sz="3600" dirty="0" smtClean="0">
                <a:latin typeface="Verdana" panose="020B0604030504040204" pitchFamily="34" charset="0"/>
                <a:ea typeface="Verdana" panose="020B0604030504040204" pitchFamily="34" charset="0"/>
                <a:cs typeface="Verdana" panose="020B0604030504040204" pitchFamily="34" charset="0"/>
              </a:rPr>
              <a:t>Ep.5:23</a:t>
            </a:r>
          </a:p>
          <a:p>
            <a:r>
              <a:rPr lang="en-US" sz="36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Body is church, </a:t>
            </a:r>
            <a:r>
              <a:rPr lang="en-US" sz="3600" dirty="0" smtClean="0">
                <a:latin typeface="Verdana" panose="020B0604030504040204" pitchFamily="34" charset="0"/>
                <a:ea typeface="Verdana" panose="020B0604030504040204" pitchFamily="34" charset="0"/>
                <a:cs typeface="Verdana" panose="020B0604030504040204" pitchFamily="34" charset="0"/>
              </a:rPr>
              <a:t>Ep.1:22-23</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533400" y="1371600"/>
            <a:ext cx="3886200" cy="2057400"/>
          </a:xfrm>
          <a:prstGeom prst="roundRect">
            <a:avLst/>
          </a:prstGeom>
          <a:solidFill>
            <a:schemeClr val="accent1">
              <a:alpha val="31000"/>
            </a:schemeClr>
          </a:solidFill>
          <a:ln w="6350">
            <a:solidFill>
              <a:srgbClr val="0033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900"/>
              </a:spcAft>
            </a:pP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Save yourselves</a:t>
            </a:r>
          </a:p>
          <a:p>
            <a:pPr algn="ctr">
              <a:spcAft>
                <a:spcPts val="900"/>
              </a:spcAft>
            </a:pP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Acts 2:40</a:t>
            </a:r>
          </a:p>
          <a:p>
            <a:pPr algn="ctr">
              <a:spcAft>
                <a:spcPts val="900"/>
              </a:spcAft>
            </a:pPr>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(Our part)</a:t>
            </a:r>
            <a:endParaRPr lang="en-US" sz="3200"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p:cNvSpPr/>
          <p:nvPr/>
        </p:nvSpPr>
        <p:spPr>
          <a:xfrm>
            <a:off x="4724400" y="1371600"/>
            <a:ext cx="3886200" cy="2057400"/>
          </a:xfrm>
          <a:prstGeom prst="roundRect">
            <a:avLst/>
          </a:prstGeom>
          <a:solidFill>
            <a:schemeClr val="accent1">
              <a:alpha val="31000"/>
            </a:schemeClr>
          </a:solidFill>
          <a:ln w="6350">
            <a:solidFill>
              <a:srgbClr val="0033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900"/>
              </a:spcAft>
            </a:pP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Being saved </a:t>
            </a:r>
          </a:p>
          <a:p>
            <a:pPr algn="ctr">
              <a:spcAft>
                <a:spcPts val="900"/>
              </a:spcAft>
            </a:pP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Acts 2:47</a:t>
            </a:r>
          </a:p>
          <a:p>
            <a:pPr algn="ctr">
              <a:spcAft>
                <a:spcPts val="900"/>
              </a:spcAft>
            </a:pPr>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(God’s part)</a:t>
            </a:r>
            <a:endParaRPr lang="en-US" sz="3200"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55443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3" name="Rounded Rectangle 2"/>
          <p:cNvSpPr/>
          <p:nvPr/>
        </p:nvSpPr>
        <p:spPr>
          <a:xfrm>
            <a:off x="656304" y="533400"/>
            <a:ext cx="7772400" cy="6096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 The Church – The Saved</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656304" y="1295400"/>
            <a:ext cx="7772400" cy="1219200"/>
          </a:xfrm>
          <a:prstGeom prst="roundRect">
            <a:avLst/>
          </a:prstGeom>
          <a:solidFill>
            <a:srgbClr val="000066"/>
          </a:solidFill>
          <a:ln w="3175">
            <a:solidFill>
              <a:srgbClr val="80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II. The Apostasy – The Lost</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13034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Mt.7:15</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False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prophets comfort people traveling on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 broad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road to destruction  </a:t>
            </a:r>
          </a:p>
          <a:p>
            <a:pPr marL="400050">
              <a:lnSpc>
                <a:spcPct val="90000"/>
              </a:lnSpc>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Offer:</a:t>
            </a:r>
            <a:endParaRPr lang="en-US" altLang="en-US" b="1" dirty="0">
              <a:solidFill>
                <a:schemeClr val="bg1"/>
              </a:solidFill>
            </a:endParaRPr>
          </a:p>
        </p:txBody>
      </p:sp>
      <p:sp>
        <p:nvSpPr>
          <p:cNvPr id="2" name="Rectangle 1"/>
          <p:cNvSpPr/>
          <p:nvPr/>
        </p:nvSpPr>
        <p:spPr>
          <a:xfrm>
            <a:off x="2411364" y="3048000"/>
            <a:ext cx="2819400" cy="609600"/>
          </a:xfrm>
          <a:prstGeom prst="rect">
            <a:avLst/>
          </a:prstGeom>
          <a:blipFill>
            <a:blip r:embed="rId2" cstate="print"/>
            <a:tile tx="0" ty="0" sx="100000" sy="100000" flip="none" algn="tl"/>
          </a:blipFill>
          <a:ln w="63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effectLst>
                  <a:outerShdw blurRad="38100" dist="38100" dir="2700000" algn="tl">
                    <a:srgbClr val="000000">
                      <a:alpha val="43137"/>
                    </a:srgbClr>
                  </a:outerShdw>
                </a:effectLst>
              </a:rPr>
              <a:t>Family</a:t>
            </a:r>
            <a:endParaRPr lang="en-US"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5410200" y="3048000"/>
            <a:ext cx="2819400" cy="609600"/>
          </a:xfrm>
          <a:prstGeom prst="rect">
            <a:avLst/>
          </a:prstGeom>
          <a:blipFill>
            <a:blip r:embed="rId2" cstate="print"/>
            <a:tile tx="0" ty="0" sx="100000" sy="100000" flip="none" algn="tl"/>
          </a:blipFill>
          <a:ln w="63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ffectLst>
                  <a:outerShdw blurRad="38100" dist="38100" dir="2700000" algn="tl">
                    <a:srgbClr val="000000">
                      <a:alpha val="43137"/>
                    </a:srgbClr>
                  </a:outerShdw>
                </a:effectLst>
              </a:rPr>
              <a:t>F</a:t>
            </a:r>
            <a:r>
              <a:rPr lang="en-US" sz="3200" dirty="0" smtClean="0">
                <a:solidFill>
                  <a:schemeClr val="tx1"/>
                </a:solidFill>
                <a:effectLst>
                  <a:outerShdw blurRad="38100" dist="38100" dir="2700000" algn="tl">
                    <a:srgbClr val="000000">
                      <a:alpha val="43137"/>
                    </a:srgbClr>
                  </a:outerShdw>
                </a:effectLst>
              </a:rPr>
              <a:t>riends</a:t>
            </a:r>
            <a:endParaRPr lang="en-US" dirty="0">
              <a:solidFill>
                <a:schemeClr val="tx1"/>
              </a:solidFill>
              <a:effectLst>
                <a:outerShdw blurRad="38100" dist="38100" dir="2700000" algn="tl">
                  <a:srgbClr val="000000">
                    <a:alpha val="43137"/>
                  </a:srgbClr>
                </a:outerShdw>
              </a:effectLst>
            </a:endParaRPr>
          </a:p>
        </p:txBody>
      </p:sp>
      <p:sp>
        <p:nvSpPr>
          <p:cNvPr id="6" name="Rectangle 5"/>
          <p:cNvSpPr/>
          <p:nvPr/>
        </p:nvSpPr>
        <p:spPr>
          <a:xfrm>
            <a:off x="2411364" y="3824748"/>
            <a:ext cx="2819400" cy="609600"/>
          </a:xfrm>
          <a:prstGeom prst="rect">
            <a:avLst/>
          </a:prstGeom>
          <a:blipFill>
            <a:blip r:embed="rId2" cstate="print"/>
            <a:tile tx="0" ty="0" sx="100000" sy="100000" flip="none" algn="tl"/>
          </a:blipFill>
          <a:ln w="63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effectLst>
                  <a:outerShdw blurRad="38100" dist="38100" dir="2700000" algn="tl">
                    <a:srgbClr val="000000">
                      <a:alpha val="43137"/>
                    </a:srgbClr>
                  </a:outerShdw>
                </a:effectLst>
              </a:rPr>
              <a:t>Popular</a:t>
            </a:r>
            <a:endParaRPr lang="en-US"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5410200" y="3824748"/>
            <a:ext cx="2819400" cy="609600"/>
          </a:xfrm>
          <a:prstGeom prst="rect">
            <a:avLst/>
          </a:prstGeom>
          <a:blipFill>
            <a:blip r:embed="rId2" cstate="print"/>
            <a:tile tx="0" ty="0" sx="100000" sy="100000" flip="none" algn="tl"/>
          </a:blipFill>
          <a:ln w="63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effectLst>
                  <a:outerShdw blurRad="38100" dist="38100" dir="2700000" algn="tl">
                    <a:srgbClr val="000000">
                      <a:alpha val="43137"/>
                    </a:srgbClr>
                  </a:outerShdw>
                </a:effectLst>
              </a:rPr>
              <a:t>Painless</a:t>
            </a:r>
            <a:endParaRPr lang="en-US" dirty="0">
              <a:solidFill>
                <a:schemeClr val="tx1"/>
              </a:solidFill>
              <a:effectLst>
                <a:outerShdw blurRad="38100" dist="38100" dir="2700000" algn="tl">
                  <a:srgbClr val="000000">
                    <a:alpha val="43137"/>
                  </a:srgbClr>
                </a:outerShdw>
              </a:effectLst>
            </a:endParaRPr>
          </a:p>
        </p:txBody>
      </p:sp>
      <p:sp>
        <p:nvSpPr>
          <p:cNvPr id="8" name="Rectangle 7"/>
          <p:cNvSpPr/>
          <p:nvPr/>
        </p:nvSpPr>
        <p:spPr>
          <a:xfrm>
            <a:off x="2411364" y="4618704"/>
            <a:ext cx="5818236" cy="609600"/>
          </a:xfrm>
          <a:prstGeom prst="rect">
            <a:avLst/>
          </a:prstGeom>
          <a:blipFill>
            <a:blip r:embed="rId2" cstate="print"/>
            <a:tile tx="0" ty="0" sx="100000" sy="100000" flip="none" algn="tl"/>
          </a:blipFill>
          <a:ln w="63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effectLst>
                  <a:outerShdw blurRad="38100" dist="38100" dir="2700000" algn="tl">
                    <a:srgbClr val="000000">
                      <a:alpha val="43137"/>
                    </a:srgbClr>
                  </a:outerShdw>
                </a:effectLst>
              </a:rPr>
              <a:t>D</a:t>
            </a:r>
            <a:r>
              <a:rPr lang="en-US" sz="3200" dirty="0" smtClean="0">
                <a:solidFill>
                  <a:schemeClr val="tx1"/>
                </a:solidFill>
                <a:effectLst>
                  <a:outerShdw blurRad="38100" dist="38100" dir="2700000" algn="tl">
                    <a:srgbClr val="000000">
                      <a:alpha val="43137"/>
                    </a:srgbClr>
                  </a:outerShdw>
                </a:effectLst>
              </a:rPr>
              <a:t>o as you please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753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Mt.24:5, 24</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Robbers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and impostors deluded the multitudes   </a:t>
            </a:r>
          </a:p>
          <a:p>
            <a:pPr marL="400050">
              <a:lnSpc>
                <a:spcPct val="90000"/>
              </a:lnSpc>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In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time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of crisis, people would give anything for a Messiah to deliver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them </a:t>
            </a:r>
            <a:r>
              <a:rPr lang="en-US" alt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(Josephus)</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Acts 20:28-31</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Some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come in” (29) </a:t>
            </a:r>
          </a:p>
          <a:p>
            <a:pPr marL="400050">
              <a:lnSpc>
                <a:spcPct val="90000"/>
              </a:lnSpc>
              <a:spcAft>
                <a:spcPts val="600"/>
              </a:spcAft>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Others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arise “from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among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your-selves</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(30)   </a:t>
            </a:r>
          </a:p>
          <a:p>
            <a:pPr marL="800100" lvl="1">
              <a:lnSpc>
                <a:spcPct val="90000"/>
              </a:lnSpc>
              <a:spcAft>
                <a:spcPts val="6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Apostates </a:t>
            </a:r>
            <a:r>
              <a:rPr lang="en-US" alt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often more dangerous than other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false teachers </a:t>
            </a:r>
            <a:r>
              <a:rPr lang="en-US" alt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800100" lvl="1">
              <a:lnSpc>
                <a:spcPct val="90000"/>
              </a:lnSpc>
              <a:spcAft>
                <a:spcPts val="600"/>
              </a:spcAft>
            </a:pPr>
            <a:r>
              <a:rPr lang="en-US" alt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False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teachers in 1-2 Tim. (Ephesus)</a:t>
            </a:r>
          </a:p>
          <a:p>
            <a:pPr marL="400050">
              <a:lnSpc>
                <a:spcPct val="90000"/>
              </a:lnSpc>
              <a:spcAft>
                <a:spcPts val="600"/>
              </a:spcAft>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7954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096962"/>
          </a:xfrm>
        </p:spPr>
        <p:txBody>
          <a:bodyPr/>
          <a:lstStyle/>
          <a:p>
            <a:r>
              <a:rPr lang="en-US" alt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Col.2:8</a:t>
            </a:r>
            <a:endPar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Rectangle 3"/>
          <p:cNvSpPr>
            <a:spLocks noGrp="1" noChangeArrowheads="1"/>
          </p:cNvSpPr>
          <p:nvPr>
            <p:ph type="body" idx="1"/>
          </p:nvPr>
        </p:nvSpPr>
        <p:spPr>
          <a:xfrm>
            <a:off x="457200" y="1447800"/>
            <a:ext cx="8229600" cy="5029200"/>
          </a:xfrm>
        </p:spPr>
        <p:txBody>
          <a:bodyPr/>
          <a:lstStyle/>
          <a:p>
            <a:pPr marL="400050">
              <a:lnSpc>
                <a:spcPct val="90000"/>
              </a:lnSpc>
              <a:spcAft>
                <a:spcPts val="600"/>
              </a:spcAft>
            </a:pPr>
            <a:endPar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Aft>
                <a:spcPts val="600"/>
              </a:spcAft>
            </a:pPr>
            <a:endPar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00050">
              <a:lnSpc>
                <a:spcPct val="90000"/>
              </a:lnSpc>
              <a:spcBef>
                <a:spcPts val="1800"/>
              </a:spcBef>
              <a:spcAft>
                <a:spcPts val="600"/>
              </a:spcAft>
            </a:pP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Cheat</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take captive, carry off as spoil; kidnap (carry into slavery of </a:t>
            </a:r>
            <a:r>
              <a:rPr lang="en-US" altLang="en-US" sz="3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error).   POW</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457200" y="1371600"/>
            <a:ext cx="8229600" cy="2590800"/>
          </a:xfrm>
          <a:prstGeom prst="rect">
            <a:avLst/>
          </a:prstGeom>
          <a:solidFill>
            <a:srgbClr val="FFFFCC"/>
          </a:solidFill>
          <a:ln>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Beware </a:t>
            </a:r>
            <a:r>
              <a:rPr lang="en-US" sz="3200" dirty="0">
                <a:solidFill>
                  <a:srgbClr val="003366"/>
                </a:solidFill>
                <a:latin typeface="Verdana" panose="020B0604030504040204" pitchFamily="34" charset="0"/>
                <a:ea typeface="Verdana" panose="020B0604030504040204" pitchFamily="34" charset="0"/>
                <a:cs typeface="Verdana" panose="020B0604030504040204" pitchFamily="34" charset="0"/>
              </a:rPr>
              <a:t>lest anyone cheat you through philosophy and empty deceit, </a:t>
            </a:r>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accord-</a:t>
            </a:r>
            <a:r>
              <a:rPr lang="en-US" sz="3200" dirty="0" err="1" smtClean="0">
                <a:solidFill>
                  <a:srgbClr val="003366"/>
                </a:solidFill>
                <a:latin typeface="Verdana" panose="020B0604030504040204" pitchFamily="34" charset="0"/>
                <a:ea typeface="Verdana" panose="020B0604030504040204" pitchFamily="34" charset="0"/>
                <a:cs typeface="Verdana" panose="020B0604030504040204" pitchFamily="34" charset="0"/>
              </a:rPr>
              <a:t>ing</a:t>
            </a:r>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003366"/>
                </a:solidFill>
                <a:latin typeface="Verdana" panose="020B0604030504040204" pitchFamily="34" charset="0"/>
                <a:ea typeface="Verdana" panose="020B0604030504040204" pitchFamily="34" charset="0"/>
                <a:cs typeface="Verdana" panose="020B0604030504040204" pitchFamily="34" charset="0"/>
              </a:rPr>
              <a:t>to the tradition of men, according to the basic principles of the world, and not according to Christ</a:t>
            </a:r>
            <a:r>
              <a:rPr lang="en-US" sz="3200" dirty="0" smtClean="0">
                <a:solidFill>
                  <a:srgbClr val="003366"/>
                </a:solidFill>
                <a:latin typeface="Verdana" panose="020B0604030504040204" pitchFamily="34" charset="0"/>
                <a:ea typeface="Verdana" panose="020B0604030504040204" pitchFamily="34" charset="0"/>
                <a:cs typeface="Verdana" panose="020B0604030504040204" pitchFamily="34" charset="0"/>
              </a:rPr>
              <a:t>.</a:t>
            </a:r>
            <a:endParaRPr lang="en-US" dirty="0">
              <a:solidFill>
                <a:srgbClr val="003366"/>
              </a:solidFill>
            </a:endParaRPr>
          </a:p>
        </p:txBody>
      </p:sp>
      <p:cxnSp>
        <p:nvCxnSpPr>
          <p:cNvPr id="4" name="Straight Arrow Connector 3"/>
          <p:cNvCxnSpPr/>
          <p:nvPr/>
        </p:nvCxnSpPr>
        <p:spPr>
          <a:xfrm flipH="1">
            <a:off x="1219200" y="1828800"/>
            <a:ext cx="3581400" cy="2438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993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438</TotalTime>
  <Words>965</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Default Design</vt:lpstr>
      <vt:lpstr>1_Default Design</vt:lpstr>
      <vt:lpstr>The Church –  Back To The Beginning</vt:lpstr>
      <vt:lpstr>Trending</vt:lpstr>
      <vt:lpstr>Slide 3</vt:lpstr>
      <vt:lpstr>Salvation Cooperation</vt:lpstr>
      <vt:lpstr>Slide 5</vt:lpstr>
      <vt:lpstr>Mt.7:15</vt:lpstr>
      <vt:lpstr>Mt.24:5, 24</vt:lpstr>
      <vt:lpstr>Acts 20:28-31</vt:lpstr>
      <vt:lpstr>Col.2:8</vt:lpstr>
      <vt:lpstr>1 Tim.4:1</vt:lpstr>
      <vt:lpstr>2 Peter 2:1-3</vt:lpstr>
      <vt:lpstr>Slide 12</vt:lpstr>
      <vt:lpstr>Wyclif</vt:lpstr>
      <vt:lpstr>Luther (1/3)</vt:lpstr>
      <vt:lpstr>Luther (2/3)</vt:lpstr>
      <vt:lpstr>Luther (3/3)</vt:lpstr>
      <vt:lpstr>Slide 17</vt:lpstr>
      <vt:lpstr>Some Say It Can’t Be Done</vt:lpstr>
      <vt:lpstr>Some Say It Can’t Be Done</vt:lpstr>
      <vt:lpstr>Antonin Scalia</vt:lpstr>
      <vt:lpstr>A test case:  Josiah, 2 K.22-23</vt:lpstr>
      <vt:lpstr>We can do what Josiah did</vt:lpstr>
      <vt:lpstr>Matthew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50</cp:revision>
  <dcterms:created xsi:type="dcterms:W3CDTF">2005-11-25T15:55:46Z</dcterms:created>
  <dcterms:modified xsi:type="dcterms:W3CDTF">2015-10-05T23:45:22Z</dcterms:modified>
</cp:coreProperties>
</file>