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9" r:id="rId3"/>
    <p:sldId id="257" r:id="rId4"/>
    <p:sldId id="276" r:id="rId5"/>
    <p:sldId id="275" r:id="rId6"/>
    <p:sldId id="259" r:id="rId7"/>
    <p:sldId id="277" r:id="rId8"/>
    <p:sldId id="260" r:id="rId9"/>
    <p:sldId id="261" r:id="rId10"/>
    <p:sldId id="262" r:id="rId11"/>
    <p:sldId id="263" r:id="rId12"/>
    <p:sldId id="278" r:id="rId13"/>
    <p:sldId id="279" r:id="rId14"/>
    <p:sldId id="280" r:id="rId15"/>
    <p:sldId id="281" r:id="rId16"/>
    <p:sldId id="286" r:id="rId17"/>
    <p:sldId id="282" r:id="rId18"/>
    <p:sldId id="266" r:id="rId19"/>
    <p:sldId id="283" r:id="rId20"/>
    <p:sldId id="284" r:id="rId21"/>
    <p:sldId id="28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CC"/>
    <a:srgbClr val="FFFF99"/>
    <a:srgbClr val="CCECFF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1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3320D-CB9F-44C5-A954-D7E0ACD9F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95729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CA1F9-BD18-4720-9035-5F4390F9DC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66747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07BA3-4E3F-4B0F-973F-0B3F0FAD49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905786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5725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7427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1623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4306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9862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725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12194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203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A39A5-286D-477E-A7CD-FCA8BA0E91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238813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5929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79995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276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458E0-A510-4515-89A8-BE42D3306D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98125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7A530-1AD2-4730-9737-35C8B33F2D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09719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235DC-0263-49E5-AC8D-424A3032FB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545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4B211-CD59-43BF-AF53-E7B91DD204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65032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79336-1CD6-422F-B850-0D86315882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53002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4D324-2C8B-4CC2-B6FF-1D200E1D9E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74909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887CA-139A-4A75-A33C-9DFA0939B4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0418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5BCD21-71E5-431D-A3B4-A8FE517F25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9169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Benevolence &amp; The Church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alt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</a:t>
            </a:r>
            <a:r>
              <a:rPr lang="en-US" altLang="en-US" sz="36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pattern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evangelism is not same </a:t>
            </a:r>
            <a:r>
              <a:rPr lang="en-US" altLang="en-US" sz="3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pattern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benevolence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Ac.6:1-2 </a:t>
            </a:r>
          </a:p>
          <a:p>
            <a:pPr>
              <a:spcAft>
                <a:spcPts val="600"/>
              </a:spcAft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Apostles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 not 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turn church into relief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agency 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enevolent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needs 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 not distract them from primary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duty of preaching the 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gospel or edification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Salvation Army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alt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</a:t>
            </a:r>
            <a:r>
              <a:rPr lang="en-US" altLang="en-US" sz="36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pattern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evangelism is not same </a:t>
            </a:r>
            <a:r>
              <a:rPr lang="en-US" altLang="en-US" sz="3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pattern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benevolence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Thes.3:10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preach to 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lazy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at every 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opportunity; cannot feed him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verse alone shows the difference in the two patterns </a:t>
            </a:r>
          </a:p>
        </p:txBody>
      </p:sp>
    </p:spTree>
    <p:extLst>
      <p:ext uri="{BB962C8B-B14F-4D97-AF65-F5344CB8AC3E}">
        <p14:creationId xmlns="" xmlns:p14="http://schemas.microsoft.com/office/powerpoint/2010/main" val="129778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alt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</a:t>
            </a:r>
            <a:r>
              <a:rPr lang="en-US" altLang="en-US" sz="36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pattern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evangelism is not same </a:t>
            </a:r>
            <a:r>
              <a:rPr lang="en-US" altLang="en-US" sz="3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pattern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benevolence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Tim.5:16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preach to 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individual’s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widow at every opportunity, but it cannot provide benevolence for her    </a:t>
            </a:r>
          </a:p>
        </p:txBody>
      </p:sp>
    </p:spTree>
    <p:extLst>
      <p:ext uri="{BB962C8B-B14F-4D97-AF65-F5344CB8AC3E}">
        <p14:creationId xmlns="" xmlns:p14="http://schemas.microsoft.com/office/powerpoint/2010/main" val="340775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alt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</a:t>
            </a:r>
            <a:r>
              <a:rPr lang="en-US" altLang="en-US" sz="36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pattern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evangelism is not same </a:t>
            </a:r>
            <a:r>
              <a:rPr lang="en-US" altLang="en-US" sz="3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pattern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benevolence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Jn.9-11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preach to 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false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teachers, but cannot support them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785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alt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</a:t>
            </a:r>
            <a:r>
              <a:rPr lang="en-US" altLang="en-US" sz="36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pattern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evangelism is not same </a:t>
            </a:r>
            <a:r>
              <a:rPr lang="en-US" altLang="en-US" sz="3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pattern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benevolence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patterns are identical . . .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400"/>
              </a:spcAft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who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 unlimited church benevolence argue that 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donate 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altLang="en-US" dirty="0" smtClean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board </a:t>
            </a:r>
            <a:r>
              <a:rPr lang="en-US" altLang="en-US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directors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decide the 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ways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care for 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them.  </a:t>
            </a:r>
          </a:p>
          <a:p>
            <a:pPr>
              <a:spcAft>
                <a:spcPts val="600"/>
              </a:spcAft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Then…church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donate to 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board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directors who decide the 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ways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evangelize – </a:t>
            </a:r>
            <a:r>
              <a:rPr lang="en-US" altLang="en-US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missionary society!   </a:t>
            </a:r>
          </a:p>
        </p:txBody>
      </p:sp>
    </p:spTree>
    <p:extLst>
      <p:ext uri="{BB962C8B-B14F-4D97-AF65-F5344CB8AC3E}">
        <p14:creationId xmlns="" xmlns:p14="http://schemas.microsoft.com/office/powerpoint/2010/main" val="131269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alt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</a:t>
            </a:r>
            <a:r>
              <a:rPr lang="en-US" altLang="en-US" sz="3600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pattern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evangelism is not same </a:t>
            </a:r>
            <a:r>
              <a:rPr lang="en-US" altLang="en-US" sz="3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pattern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benevolence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dirty="0" smtClean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</a:t>
            </a:r>
            <a:endParaRPr lang="en-US" altLang="en-US" dirty="0">
              <a:solidFill>
                <a:srgbClr val="CCEC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846864" y="1676400"/>
            <a:ext cx="1447800" cy="1371600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46864" y="2209800"/>
            <a:ext cx="1447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church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4408" y="3733800"/>
            <a:ext cx="18288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this…</a:t>
            </a:r>
          </a:p>
          <a:p>
            <a:pPr algn="ctr"/>
            <a:endParaRPr lang="en-US" sz="3200" dirty="0">
              <a:solidFill>
                <a:srgbClr val="000066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474408" y="3048000"/>
            <a:ext cx="1828800" cy="685800"/>
          </a:xfrm>
          <a:prstGeom prst="triangle">
            <a:avLst>
              <a:gd name="adj" fmla="val 491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4408" y="51816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Benev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Society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0" y="3733800"/>
            <a:ext cx="18288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not this?</a:t>
            </a:r>
          </a:p>
          <a:p>
            <a:pPr algn="ctr"/>
            <a:endParaRPr lang="en-US" sz="3200" dirty="0">
              <a:solidFill>
                <a:srgbClr val="000066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6858000" y="3048000"/>
            <a:ext cx="1828800" cy="685800"/>
          </a:xfrm>
          <a:prstGeom prst="triangle">
            <a:avLst>
              <a:gd name="adj" fmla="val 491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58000" y="5181600"/>
            <a:ext cx="1828800" cy="914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Miss.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Society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Double Brace 6"/>
          <p:cNvSpPr/>
          <p:nvPr/>
        </p:nvSpPr>
        <p:spPr>
          <a:xfrm>
            <a:off x="3003756" y="3733800"/>
            <a:ext cx="3124200" cy="23622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23304" y="3886200"/>
            <a:ext cx="25146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Work of</a:t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>the church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267200" y="2819400"/>
            <a:ext cx="609600" cy="106680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2" idx="2"/>
          </p:cNvCxnSpPr>
          <p:nvPr/>
        </p:nvCxnSpPr>
        <p:spPr>
          <a:xfrm flipH="1">
            <a:off x="1524000" y="2362200"/>
            <a:ext cx="2322864" cy="99060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257800" y="2362200"/>
            <a:ext cx="2286000" cy="106680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9610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356" y="685800"/>
            <a:ext cx="8001000" cy="609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Principles To Remember</a:t>
            </a:r>
            <a:endParaRPr lang="en-US" sz="24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5356" y="1447800"/>
            <a:ext cx="8001000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Issue Is Not Whether Needy Must Be Relieved</a:t>
            </a:r>
            <a:endParaRPr lang="en-US" sz="3600" b="1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461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Lk.9:61-62, people </a:t>
            </a:r>
            <a:r>
              <a:rPr lang="en-US" altLang="en-US" sz="36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misrepre-sented</a:t>
            </a:r>
            <a:r>
              <a:rPr lang="en-US" alt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. . . His </a:t>
            </a:r>
            <a:r>
              <a:rPr lang="en-US" alt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</a:t>
            </a:r>
            <a:endParaRPr lang="en-US" altLang="en-US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Duties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individuals:</a:t>
            </a:r>
          </a:p>
          <a:p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Mt.5:43-48.  Church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funds?? </a:t>
            </a:r>
          </a:p>
          <a:p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Mt.6:1-4.  Good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work; bad motive</a:t>
            </a:r>
          </a:p>
          <a:p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Mt.25:31-46.  Churches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??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Lk.10:30-35.  Own funds…</a:t>
            </a:r>
          </a:p>
          <a:p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Jn.19:26-27.  John responsible…</a:t>
            </a:r>
          </a:p>
          <a:p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Ac.9:36-39.  Dorcas…</a:t>
            </a:r>
          </a:p>
          <a:p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Ep.4:28.  Secular business?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Lk.9:61-62, people </a:t>
            </a:r>
            <a:r>
              <a:rPr lang="en-US" altLang="en-US" sz="36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misrepre-sented</a:t>
            </a:r>
            <a:r>
              <a:rPr lang="en-US" alt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. . . His </a:t>
            </a:r>
            <a:r>
              <a:rPr lang="en-US" alt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</a:t>
            </a:r>
            <a:endParaRPr lang="en-US" altLang="en-US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Duties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individuals:</a:t>
            </a:r>
          </a:p>
          <a:p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1:27.</a:t>
            </a:r>
          </a:p>
          <a:p>
            <a:pPr lvl="1"/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Pure religion: </a:t>
            </a:r>
            <a:r>
              <a:rPr lang="en-US" altLang="en-US" sz="3200" baseline="300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visiting; </a:t>
            </a:r>
            <a:r>
              <a:rPr lang="en-US" altLang="en-US" sz="3200" b="1" baseline="300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keeping oneself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137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Lk.9:61-62, people </a:t>
            </a:r>
            <a:r>
              <a:rPr lang="en-US" altLang="en-US" sz="36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misrepre-sented</a:t>
            </a:r>
            <a:r>
              <a:rPr lang="en-US" alt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. . . His </a:t>
            </a:r>
            <a:r>
              <a:rPr lang="en-US" alt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</a:t>
            </a:r>
            <a:endParaRPr lang="en-US" altLang="en-US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sz="2800" dirty="0" smtClean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Duties </a:t>
            </a:r>
            <a:r>
              <a:rPr lang="en-US" altLang="en-US" sz="28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altLang="en-US" sz="2800" dirty="0" smtClean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individuals</a:t>
            </a:r>
          </a:p>
          <a:p>
            <a:pPr marL="0" indent="0" algn="ctr">
              <a:buNone/>
            </a:pPr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Duties of a church to its own:</a:t>
            </a:r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Ac.2:44-45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Ac.4:32-34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Ac.6:1-6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Tim.5:16</a:t>
            </a:r>
          </a:p>
          <a:p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479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chemeClr val="bg1"/>
                </a:solidFill>
              </a:rPr>
              <a:t>Even worldly people expect a brother to help a brother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400" b="1" dirty="0">
                <a:solidFill>
                  <a:schemeClr val="bg1"/>
                </a:solidFill>
              </a:rPr>
              <a:t>What is </a:t>
            </a:r>
            <a:r>
              <a:rPr lang="en-US" altLang="en-US" sz="3400" b="1" dirty="0" smtClean="0">
                <a:solidFill>
                  <a:srgbClr val="FFFF00"/>
                </a:solidFill>
              </a:rPr>
              <a:t>church’s</a:t>
            </a:r>
            <a:r>
              <a:rPr lang="en-US" altLang="en-US" sz="3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3400" b="1" dirty="0">
                <a:solidFill>
                  <a:srgbClr val="FFFF00"/>
                </a:solidFill>
              </a:rPr>
              <a:t>role</a:t>
            </a:r>
            <a:r>
              <a:rPr lang="en-US" altLang="en-US" sz="3400" b="1" dirty="0">
                <a:solidFill>
                  <a:schemeClr val="bg1"/>
                </a:solidFill>
              </a:rPr>
              <a:t> in benevolence?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sz="3400" b="1" dirty="0">
                <a:solidFill>
                  <a:schemeClr val="bg1"/>
                </a:solidFill>
              </a:rPr>
              <a:t>If NT </a:t>
            </a:r>
            <a:r>
              <a:rPr lang="en-US" altLang="en-US" sz="3400" b="1" dirty="0" smtClean="0">
                <a:solidFill>
                  <a:srgbClr val="FFFF00"/>
                </a:solidFill>
              </a:rPr>
              <a:t>commands</a:t>
            </a:r>
            <a:r>
              <a:rPr lang="en-US" altLang="en-US" sz="3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3400" b="1" dirty="0">
                <a:solidFill>
                  <a:schemeClr val="bg1"/>
                </a:solidFill>
              </a:rPr>
              <a:t>church </a:t>
            </a:r>
            <a:r>
              <a:rPr lang="en-US" altLang="en-US" sz="3400" b="1" dirty="0" smtClean="0">
                <a:solidFill>
                  <a:schemeClr val="bg1"/>
                </a:solidFill>
              </a:rPr>
              <a:t>unlimited </a:t>
            </a:r>
            <a:r>
              <a:rPr lang="en-US" altLang="en-US" sz="3400" b="1" dirty="0">
                <a:solidFill>
                  <a:schemeClr val="bg1"/>
                </a:solidFill>
              </a:rPr>
              <a:t>benevolence, it must care for the physical needs of the </a:t>
            </a:r>
            <a:r>
              <a:rPr lang="en-US" altLang="en-US" sz="3400" b="1" dirty="0" smtClean="0">
                <a:solidFill>
                  <a:schemeClr val="bg1"/>
                </a:solidFill>
              </a:rPr>
              <a:t>world; </a:t>
            </a:r>
            <a:r>
              <a:rPr lang="en-US" altLang="en-US" sz="3400" b="1" dirty="0">
                <a:solidFill>
                  <a:schemeClr val="bg1"/>
                </a:solidFill>
              </a:rPr>
              <a:t>it sins by not giving aid to the fullest extent of its ability   </a:t>
            </a:r>
          </a:p>
          <a:p>
            <a:pPr>
              <a:lnSpc>
                <a:spcPct val="90000"/>
              </a:lnSpc>
            </a:pPr>
            <a:r>
              <a:rPr lang="en-US" altLang="en-US" sz="3400" b="1" dirty="0">
                <a:solidFill>
                  <a:schemeClr val="bg1"/>
                </a:solidFill>
              </a:rPr>
              <a:t>If NT </a:t>
            </a:r>
            <a:r>
              <a:rPr lang="en-US" altLang="en-US" sz="3400" b="1" dirty="0">
                <a:solidFill>
                  <a:srgbClr val="FFFF00"/>
                </a:solidFill>
              </a:rPr>
              <a:t>limits </a:t>
            </a:r>
            <a:r>
              <a:rPr lang="en-US" altLang="en-US" sz="3400" b="1" dirty="0" smtClean="0">
                <a:solidFill>
                  <a:schemeClr val="bg1"/>
                </a:solidFill>
              </a:rPr>
              <a:t>church’s</a:t>
            </a:r>
            <a:r>
              <a:rPr lang="en-US" altLang="en-US" sz="3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400" b="1" dirty="0" smtClean="0">
                <a:solidFill>
                  <a:schemeClr val="bg1"/>
                </a:solidFill>
              </a:rPr>
              <a:t>benevolent work, </a:t>
            </a:r>
            <a:r>
              <a:rPr lang="en-US" altLang="en-US" sz="3400" b="1" dirty="0">
                <a:solidFill>
                  <a:schemeClr val="bg1"/>
                </a:solidFill>
              </a:rPr>
              <a:t>it sins by going beyond </a:t>
            </a:r>
            <a:r>
              <a:rPr lang="en-US" altLang="en-US" sz="3400" b="1" dirty="0" smtClean="0">
                <a:solidFill>
                  <a:schemeClr val="bg1"/>
                </a:solidFill>
              </a:rPr>
              <a:t>limits</a:t>
            </a:r>
            <a:r>
              <a:rPr lang="en-US" altLang="en-US" sz="3400" dirty="0" smtClean="0">
                <a:solidFill>
                  <a:schemeClr val="bg1"/>
                </a:solidFill>
              </a:rPr>
              <a:t> 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Lk.9:61-62, people </a:t>
            </a:r>
            <a:r>
              <a:rPr lang="en-US" altLang="en-US" sz="36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misrepre-sented</a:t>
            </a:r>
            <a:r>
              <a:rPr lang="en-US" alt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. . . His </a:t>
            </a:r>
            <a:r>
              <a:rPr lang="en-US" alt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</a:t>
            </a:r>
            <a:endParaRPr lang="en-US" altLang="en-US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sz="2800" dirty="0" smtClean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Duties </a:t>
            </a:r>
            <a:r>
              <a:rPr lang="en-US" altLang="en-US" sz="28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altLang="en-US" sz="2800" dirty="0" smtClean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individuals</a:t>
            </a:r>
          </a:p>
          <a:p>
            <a:pPr marL="0" indent="0" algn="ctr">
              <a:buNone/>
            </a:pPr>
            <a:r>
              <a:rPr lang="en-US" altLang="en-US" sz="2800" dirty="0" smtClean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Duties of a church to its own</a:t>
            </a:r>
          </a:p>
          <a:p>
            <a:pPr marL="0" indent="0" algn="ctr">
              <a:buNone/>
            </a:pPr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Duties of a church to another church:</a:t>
            </a:r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Ac.11:27-30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Ro.15:25-31</a:t>
            </a:r>
          </a:p>
          <a:p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Co.16:1-4</a:t>
            </a:r>
          </a:p>
          <a:p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Co.8-9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191000" y="3596148"/>
            <a:ext cx="43434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Following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plan, 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leaves no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</a:t>
            </a: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907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356" y="762000"/>
            <a:ext cx="8001000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Principles To Remember</a:t>
            </a:r>
            <a:endParaRPr lang="en-US" sz="3600" b="1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522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is a </a:t>
            </a:r>
            <a:r>
              <a:rPr lang="en-US" altLang="en-US" sz="3600" b="1" u="sng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difference</a:t>
            </a:r>
            <a:r>
              <a:rPr lang="en-US" altLang="en-US" sz="3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church action and individual action </a:t>
            </a:r>
            <a:endParaRPr lang="en-US" altLang="en-US" sz="3600" i="1" u="sng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US" altLang="en-US" sz="36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6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the </a:t>
            </a:r>
            <a:r>
              <a:rPr lang="en-US" alt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collectivity; it acts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its treasury</a:t>
            </a:r>
          </a:p>
          <a:p>
            <a:pPr lvl="1"/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 worldly people know the difference </a:t>
            </a:r>
          </a:p>
          <a:p>
            <a:r>
              <a:rPr lang="en-US" alt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</a:t>
            </a:r>
            <a:r>
              <a:rPr lang="en-US" altLang="en-US" sz="36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individual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not </a:t>
            </a:r>
            <a:r>
              <a:rPr lang="en-US" alt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collectivity,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Christian(s) acting independently</a:t>
            </a:r>
          </a:p>
        </p:txBody>
      </p:sp>
    </p:spTree>
    <p:extLst>
      <p:ext uri="{BB962C8B-B14F-4D97-AF65-F5344CB8AC3E}">
        <p14:creationId xmlns="" xmlns:p14="http://schemas.microsoft.com/office/powerpoint/2010/main" val="31348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alt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Mt.18:15-17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pronouns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>
                <a:solidFill>
                  <a:schemeClr val="bg1"/>
                </a:solidFill>
              </a:rPr>
              <a:t>Even if every person in a church gets involved in an activity, we must distinguish between their acting as a church and acting in other ways (</a:t>
            </a:r>
            <a:r>
              <a:rPr lang="en-US" altLang="en-US" sz="3600" dirty="0" err="1">
                <a:solidFill>
                  <a:schemeClr val="bg1"/>
                </a:solidFill>
              </a:rPr>
              <a:t>distributively</a:t>
            </a:r>
            <a:r>
              <a:rPr lang="en-US" altLang="en-US" sz="3600" dirty="0">
                <a:solidFill>
                  <a:schemeClr val="bg1"/>
                </a:solidFill>
              </a:rPr>
              <a:t>).   E.g.:</a:t>
            </a:r>
          </a:p>
          <a:p>
            <a:pPr lvl="1">
              <a:lnSpc>
                <a:spcPct val="90000"/>
              </a:lnSpc>
            </a:pPr>
            <a:r>
              <a:rPr lang="en-US" altLang="en-US" sz="3600" dirty="0">
                <a:solidFill>
                  <a:srgbClr val="FFFF99"/>
                </a:solidFill>
              </a:rPr>
              <a:t>Corporal punishment</a:t>
            </a:r>
          </a:p>
          <a:p>
            <a:pPr lvl="1">
              <a:lnSpc>
                <a:spcPct val="90000"/>
              </a:lnSpc>
            </a:pPr>
            <a:r>
              <a:rPr lang="en-US" altLang="en-US" sz="3600" dirty="0" smtClean="0">
                <a:solidFill>
                  <a:srgbClr val="FFFF99"/>
                </a:solidFill>
              </a:rPr>
              <a:t>Entertainment, recreation</a:t>
            </a:r>
            <a:endParaRPr lang="en-US" altLang="en-US" sz="3600" dirty="0">
              <a:solidFill>
                <a:srgbClr val="FFFF99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3600" dirty="0">
                <a:solidFill>
                  <a:srgbClr val="FFFF99"/>
                </a:solidFill>
              </a:rPr>
              <a:t>One man: </a:t>
            </a:r>
            <a:r>
              <a:rPr lang="en-US" altLang="en-US" sz="3600" dirty="0" smtClean="0">
                <a:solidFill>
                  <a:srgbClr val="FFFF99"/>
                </a:solidFill>
              </a:rPr>
              <a:t>citizen</a:t>
            </a:r>
            <a:r>
              <a:rPr lang="en-US" altLang="en-US" sz="3600" dirty="0">
                <a:solidFill>
                  <a:srgbClr val="FFFF99"/>
                </a:solidFill>
              </a:rPr>
              <a:t>; married; father; business; club; Christian – each relationship is independent</a:t>
            </a:r>
            <a:endParaRPr lang="en-US" altLang="en-US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alt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5:1-4 </a:t>
            </a:r>
            <a:endParaRPr lang="en-US" alt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 smtClean="0">
                <a:solidFill>
                  <a:schemeClr val="bg1"/>
                </a:solidFill>
              </a:rPr>
              <a:t>Plain distinction between individual and church (treasuries)</a:t>
            </a:r>
          </a:p>
          <a:p>
            <a:pPr>
              <a:lnSpc>
                <a:spcPct val="90000"/>
              </a:lnSpc>
            </a:pPr>
            <a:endParaRPr lang="en-US" altLang="en-US" sz="360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55637" y="3781346"/>
            <a:ext cx="3797711" cy="18894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228600" y="2590800"/>
            <a:ext cx="3810000" cy="1143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Ananias, </a:t>
            </a:r>
            <a:r>
              <a:rPr lang="en-US" sz="3100" dirty="0" err="1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Sapphira</a:t>
            </a:r>
            <a:endParaRPr lang="en-US" sz="310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3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(Ac.5:4 </a:t>
            </a:r>
            <a:r>
              <a:rPr lang="en-U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[4:36-37]</a:t>
            </a:r>
            <a:r>
              <a:rPr lang="en-US" sz="3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US" sz="3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05400" y="2590800"/>
            <a:ext cx="3810000" cy="1143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Apostles’ feet</a:t>
            </a:r>
          </a:p>
          <a:p>
            <a:pPr algn="ctr"/>
            <a:r>
              <a:rPr lang="en-US" sz="3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(Ac.5:2)</a:t>
            </a:r>
            <a:endParaRPr lang="en-US" sz="3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 descr="C:\Users\Owner\AppData\Local\Microsoft\Windows\Temporary Internet Files\Content.IE5\LYQPO8NY\depositphotos_14098421-Money-bag-with-dollar-sign.-Hand-drawing-sketch-vector-illustrati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276" y="3886201"/>
            <a:ext cx="1604368" cy="1676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3515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600" dirty="0" smtClean="0">
                <a:solidFill>
                  <a:schemeClr val="bg1"/>
                </a:solidFill>
              </a:rPr>
              <a:t>1 Co.12:12-14, a body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could as easily claim that one organ makes a body as to claim that one Christian makes a church   </a:t>
            </a:r>
          </a:p>
          <a:p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 </a:t>
            </a:r>
            <a:r>
              <a:rPr lang="en-US" altLang="en-US" sz="3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(an individual) are 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church, you don’t have to pay taxes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600" dirty="0">
                <a:solidFill>
                  <a:schemeClr val="bg1"/>
                </a:solidFill>
              </a:rPr>
              <a:t>1 Tim.5:16, Paul made the distinction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Individual         her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widow </a:t>
            </a:r>
          </a:p>
          <a:p>
            <a:pPr>
              <a:spcAft>
                <a:spcPts val="600"/>
              </a:spcAft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          its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widows    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a Christian helps her widow, that’s </a:t>
            </a:r>
            <a:r>
              <a:rPr lang="en-US" altLang="en-US" sz="32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church doing it</a:t>
            </a:r>
          </a:p>
          <a:p>
            <a:pPr lvl="1"/>
            <a:r>
              <a:rPr lang="en-US" alt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the individual </a:t>
            </a:r>
            <a:r>
              <a:rPr lang="en-US" altLang="en-US" sz="3200" i="1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en-US" alt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church, </a:t>
            </a:r>
            <a:r>
              <a:rPr lang="en-US" altLang="en-US" sz="3200" dirty="0" smtClean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 1 </a:t>
            </a:r>
            <a:r>
              <a:rPr lang="en-US" alt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T.5:16 </a:t>
            </a:r>
          </a:p>
        </p:txBody>
      </p:sp>
      <p:sp>
        <p:nvSpPr>
          <p:cNvPr id="2" name="Right Arrow 1"/>
          <p:cNvSpPr/>
          <p:nvPr/>
        </p:nvSpPr>
        <p:spPr>
          <a:xfrm>
            <a:off x="3077496" y="1737852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603088" y="2408904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Church’s </a:t>
            </a:r>
            <a:r>
              <a:rPr lang="en-US" altLang="en-US" sz="3600" b="1" u="sng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goal</a:t>
            </a:r>
            <a:r>
              <a:rPr lang="en-US" altLang="en-US" sz="3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benevolence is not same as </a:t>
            </a:r>
            <a:r>
              <a:rPr lang="en-US" altLang="en-US" sz="3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evangelism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 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preach </a:t>
            </a:r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gospel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every opportunity</a:t>
            </a:r>
          </a:p>
          <a:p>
            <a:pPr lvl="1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Tim.5:16, it must </a:t>
            </a:r>
            <a:r>
              <a:rPr lang="en-US" alt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engage in benevolence, even to needy saints, unless no one else (family) can help 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Col.4:3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694</Words>
  <Application>Microsoft Office PowerPoint</Application>
  <PresentationFormat>On-screen Show (4:3)</PresentationFormat>
  <Paragraphs>93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1_Default Design</vt:lpstr>
      <vt:lpstr>Benevolence &amp; The Church</vt:lpstr>
      <vt:lpstr>Even worldly people expect a brother to help a brother</vt:lpstr>
      <vt:lpstr>Slide 3</vt:lpstr>
      <vt:lpstr>1. There is a difference in church action and individual action </vt:lpstr>
      <vt:lpstr>Mt.18:15-17, pronouns</vt:lpstr>
      <vt:lpstr>Acts 5:1-4 </vt:lpstr>
      <vt:lpstr>1 Co.12:12-14, a body</vt:lpstr>
      <vt:lpstr>1 Tim.5:16, Paul made the distinction</vt:lpstr>
      <vt:lpstr>2. Church’s goal in benevolence is not same as in evangelism</vt:lpstr>
      <vt:lpstr>3. NT pattern for evangelism is not same pattern for benevolence</vt:lpstr>
      <vt:lpstr>3. NT pattern for evangelism is not same pattern for benevolence</vt:lpstr>
      <vt:lpstr>3. NT pattern for evangelism is not same pattern for benevolence</vt:lpstr>
      <vt:lpstr>3. NT pattern for evangelism is not same pattern for benevolence</vt:lpstr>
      <vt:lpstr>3. NT pattern for evangelism is not same pattern for benevolence</vt:lpstr>
      <vt:lpstr>3. NT pattern for evangelism is not same pattern for benevolence</vt:lpstr>
      <vt:lpstr>Slide 16</vt:lpstr>
      <vt:lpstr>Lk.9:61-62, people misrepre-sented Jesus . . . His church</vt:lpstr>
      <vt:lpstr>Lk.9:61-62, people misrepre-sented Jesus . . . His church</vt:lpstr>
      <vt:lpstr>Lk.9:61-62, people misrepre-sented Jesus . . . His church</vt:lpstr>
      <vt:lpstr>Lk.9:61-62, people misrepre-sented Jesus . . . His church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45</cp:revision>
  <dcterms:created xsi:type="dcterms:W3CDTF">2005-01-08T04:07:23Z</dcterms:created>
  <dcterms:modified xsi:type="dcterms:W3CDTF">2015-10-20T00:27:28Z</dcterms:modified>
</cp:coreProperties>
</file>