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Lst>
  <p:notesMasterIdLst>
    <p:notesMasterId r:id="rId21"/>
  </p:notesMasterIdLst>
  <p:sldIdLst>
    <p:sldId id="321" r:id="rId3"/>
    <p:sldId id="308" r:id="rId4"/>
    <p:sldId id="276" r:id="rId5"/>
    <p:sldId id="294" r:id="rId6"/>
    <p:sldId id="296" r:id="rId7"/>
    <p:sldId id="295" r:id="rId8"/>
    <p:sldId id="297" r:id="rId9"/>
    <p:sldId id="299" r:id="rId10"/>
    <p:sldId id="298" r:id="rId11"/>
    <p:sldId id="300" r:id="rId12"/>
    <p:sldId id="301" r:id="rId13"/>
    <p:sldId id="314" r:id="rId14"/>
    <p:sldId id="315" r:id="rId15"/>
    <p:sldId id="316" r:id="rId16"/>
    <p:sldId id="317" r:id="rId17"/>
    <p:sldId id="318" r:id="rId18"/>
    <p:sldId id="319" r:id="rId19"/>
    <p:sldId id="320"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FF0000"/>
    <a:srgbClr val="000066"/>
    <a:srgbClr val="CCFFFF"/>
    <a:srgbClr val="A50021"/>
    <a:srgbClr val="CCECFF"/>
    <a:srgbClr val="FFFF00"/>
    <a:srgbClr val="FFFFFF"/>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9" d="100"/>
          <a:sy n="99" d="100"/>
        </p:scale>
        <p:origin x="-10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E9E70AF-BC8A-4A54-90C0-CD734811CCF5}" type="slidenum">
              <a:rPr lang="en-US"/>
              <a:pPr>
                <a:defRPr/>
              </a:pPr>
              <a:t>‹#›</a:t>
            </a:fld>
            <a:endParaRPr lang="en-US"/>
          </a:p>
        </p:txBody>
      </p:sp>
    </p:spTree>
    <p:extLst>
      <p:ext uri="{BB962C8B-B14F-4D97-AF65-F5344CB8AC3E}">
        <p14:creationId xmlns:p14="http://schemas.microsoft.com/office/powerpoint/2010/main" xmlns="" val="10180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36B5FF-4981-4C8D-B06E-5C6C22D61BE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58310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41EC3B0-AB1F-4899-80FB-4B7F21F364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82963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5D9B6A-1167-4F08-8951-C4D898C0690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5989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44527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904184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05266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108522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45330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78679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18950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C5F126-461E-49E6-AE94-CDF3DF7BA1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263889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20769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96227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851282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80590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86FF35-9743-4AAD-BF8F-230A478A30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2551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9A0127-9779-4FC3-BAE8-00589BFA2CD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444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71DFA2-68AD-4200-8B65-E8A5BBCA7B7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78286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84B8071-A805-4CEB-8321-AB17884FBE9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0936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C8BA3A4-54F8-401A-9C7E-BF1C461BF537}"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885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F5F2837-7D79-4800-98FB-0027BC6051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708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6C5CCD-90A3-46FE-A3AE-045134D4085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6549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C55C633-53A6-4291-8E43-6125112571B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145082053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000" dirty="0" smtClean="0"/>
              <a:t>What Does Faith Mean?</a:t>
            </a:r>
            <a:endParaRPr lang="en-US" sz="4000" dirty="0"/>
          </a:p>
        </p:txBody>
      </p:sp>
      <p:sp>
        <p:nvSpPr>
          <p:cNvPr id="5" name="Subtitle 4"/>
          <p:cNvSpPr>
            <a:spLocks noGrp="1"/>
          </p:cNvSpPr>
          <p:nvPr>
            <p:ph type="subTitle" idx="1"/>
          </p:nvPr>
        </p:nvSpPr>
        <p:spPr/>
        <p:txBody>
          <a:bodyPr/>
          <a:lstStyle/>
          <a:p>
            <a:pPr algn="ctr"/>
            <a:r>
              <a:rPr lang="en-US" dirty="0" smtClean="0"/>
              <a:t>Habakkuk</a:t>
            </a:r>
            <a:endParaRPr lang="en-US" dirty="0"/>
          </a:p>
        </p:txBody>
      </p:sp>
    </p:spTree>
    <p:extLst>
      <p:ext uri="{BB962C8B-B14F-4D97-AF65-F5344CB8AC3E}">
        <p14:creationId xmlns:p14="http://schemas.microsoft.com/office/powerpoint/2010/main" xmlns="" val="3933532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sz="3600" b="1" dirty="0" smtClean="0"/>
              <a:t>Five Woes Against Babylon</a:t>
            </a:r>
            <a:br>
              <a:rPr lang="en-US" sz="3600" b="1" dirty="0" smtClean="0"/>
            </a:br>
            <a:r>
              <a:rPr lang="en-US" sz="3600" b="1" dirty="0" smtClean="0"/>
              <a:t>(Hab.2:6-19)</a:t>
            </a:r>
            <a:endParaRPr lang="en-US" sz="3600" b="1" dirty="0"/>
          </a:p>
        </p:txBody>
      </p:sp>
      <p:sp>
        <p:nvSpPr>
          <p:cNvPr id="3" name="Content Placeholder 2"/>
          <p:cNvSpPr>
            <a:spLocks noGrp="1"/>
          </p:cNvSpPr>
          <p:nvPr>
            <p:ph idx="1"/>
          </p:nvPr>
        </p:nvSpPr>
        <p:spPr>
          <a:xfrm>
            <a:off x="457200" y="1676400"/>
            <a:ext cx="8229600" cy="4572000"/>
          </a:xfrm>
        </p:spPr>
        <p:txBody>
          <a:bodyPr/>
          <a:lstStyle/>
          <a:p>
            <a:pPr marL="0" indent="0" algn="ctr">
              <a:buNone/>
            </a:pPr>
            <a:r>
              <a:rPr lang="en-US" b="1" dirty="0" smtClean="0">
                <a:solidFill>
                  <a:srgbClr val="800000"/>
                </a:solidFill>
                <a:effectLst>
                  <a:outerShdw blurRad="38100" dist="38100" dir="2700000" algn="tl">
                    <a:srgbClr val="000000">
                      <a:alpha val="43137"/>
                    </a:srgbClr>
                  </a:outerShdw>
                </a:effectLst>
              </a:rPr>
              <a:t>*God is great, </a:t>
            </a:r>
            <a:r>
              <a:rPr lang="en-US" dirty="0" smtClean="0"/>
              <a:t>2:4</a:t>
            </a:r>
            <a:r>
              <a:rPr lang="en-US" b="1" dirty="0" smtClean="0">
                <a:solidFill>
                  <a:srgbClr val="800000"/>
                </a:solidFill>
                <a:effectLst>
                  <a:outerShdw blurRad="38100" dist="38100" dir="2700000" algn="tl">
                    <a:srgbClr val="000000">
                      <a:alpha val="43137"/>
                    </a:srgbClr>
                  </a:outerShdw>
                </a:effectLst>
              </a:rPr>
              <a:t>*</a:t>
            </a:r>
          </a:p>
          <a:p>
            <a:pPr marL="0" indent="0">
              <a:buNone/>
            </a:pPr>
            <a:r>
              <a:rPr lang="en-US" sz="2400" b="1" dirty="0" smtClean="0">
                <a:solidFill>
                  <a:schemeClr val="bg2">
                    <a:lumMod val="50000"/>
                  </a:schemeClr>
                </a:solidFill>
              </a:rPr>
              <a:t>1. </a:t>
            </a:r>
            <a:r>
              <a:rPr lang="en-US" b="1" dirty="0" smtClean="0"/>
              <a:t>Woe for a greedy nation, 6-8</a:t>
            </a:r>
          </a:p>
          <a:p>
            <a:pPr marL="0" indent="0">
              <a:buNone/>
            </a:pPr>
            <a:r>
              <a:rPr lang="en-US" sz="2400" b="1" dirty="0" smtClean="0">
                <a:solidFill>
                  <a:schemeClr val="bg2">
                    <a:lumMod val="50000"/>
                  </a:schemeClr>
                </a:solidFill>
              </a:rPr>
              <a:t>2. </a:t>
            </a:r>
            <a:r>
              <a:rPr lang="en-US" b="1" dirty="0" smtClean="0"/>
              <a:t>Woe for misplaced trust, 9-11</a:t>
            </a:r>
          </a:p>
          <a:p>
            <a:pPr marL="0" indent="0">
              <a:buNone/>
            </a:pPr>
            <a:r>
              <a:rPr lang="en-US" sz="2400" b="1" dirty="0" smtClean="0">
                <a:solidFill>
                  <a:schemeClr val="bg2">
                    <a:lumMod val="50000"/>
                  </a:schemeClr>
                </a:solidFill>
              </a:rPr>
              <a:t>3. </a:t>
            </a:r>
            <a:r>
              <a:rPr lang="en-US" b="1" dirty="0" smtClean="0"/>
              <a:t>Woe for violence and injustice, 12-13</a:t>
            </a:r>
          </a:p>
          <a:p>
            <a:pPr marL="0" indent="0" algn="ctr">
              <a:buNone/>
            </a:pPr>
            <a:r>
              <a:rPr lang="en-US" b="1" dirty="0" smtClean="0">
                <a:solidFill>
                  <a:srgbClr val="800000"/>
                </a:solidFill>
                <a:effectLst>
                  <a:outerShdw blurRad="38100" dist="38100" dir="2700000" algn="tl">
                    <a:srgbClr val="000000">
                      <a:alpha val="43137"/>
                    </a:srgbClr>
                  </a:outerShdw>
                </a:effectLst>
              </a:rPr>
              <a:t>*God </a:t>
            </a:r>
            <a:r>
              <a:rPr lang="en-US" b="1" dirty="0">
                <a:solidFill>
                  <a:srgbClr val="800000"/>
                </a:solidFill>
                <a:effectLst>
                  <a:outerShdw blurRad="38100" dist="38100" dir="2700000" algn="tl">
                    <a:srgbClr val="000000">
                      <a:alpha val="43137"/>
                    </a:srgbClr>
                  </a:outerShdw>
                </a:effectLst>
              </a:rPr>
              <a:t>is </a:t>
            </a:r>
            <a:r>
              <a:rPr lang="en-US" b="1" dirty="0" smtClean="0">
                <a:solidFill>
                  <a:srgbClr val="800000"/>
                </a:solidFill>
                <a:effectLst>
                  <a:outerShdw blurRad="38100" dist="38100" dir="2700000" algn="tl">
                    <a:srgbClr val="000000">
                      <a:alpha val="43137"/>
                    </a:srgbClr>
                  </a:outerShdw>
                </a:effectLst>
              </a:rPr>
              <a:t>vindicated, </a:t>
            </a:r>
            <a:r>
              <a:rPr lang="en-US" dirty="0" smtClean="0"/>
              <a:t>2:14</a:t>
            </a:r>
            <a:r>
              <a:rPr lang="en-US" b="1" dirty="0" smtClean="0">
                <a:solidFill>
                  <a:srgbClr val="800000"/>
                </a:solidFill>
                <a:effectLst>
                  <a:outerShdw blurRad="38100" dist="38100" dir="2700000" algn="tl">
                    <a:srgbClr val="000000">
                      <a:alpha val="43137"/>
                    </a:srgbClr>
                  </a:outerShdw>
                </a:effectLst>
              </a:rPr>
              <a:t>*</a:t>
            </a:r>
            <a:endParaRPr lang="en-US" b="1" dirty="0" smtClean="0">
              <a:solidFill>
                <a:srgbClr val="800000"/>
              </a:solidFill>
            </a:endParaRPr>
          </a:p>
          <a:p>
            <a:pPr marL="0" indent="0">
              <a:buNone/>
            </a:pPr>
            <a:r>
              <a:rPr lang="en-US" sz="2400" b="1" dirty="0" smtClean="0">
                <a:solidFill>
                  <a:schemeClr val="bg2">
                    <a:lumMod val="50000"/>
                  </a:schemeClr>
                </a:solidFill>
              </a:rPr>
              <a:t>4. </a:t>
            </a:r>
            <a:r>
              <a:rPr lang="en-US" b="1" dirty="0" smtClean="0"/>
              <a:t>Woe for shameful mistreatment, 15-17</a:t>
            </a:r>
          </a:p>
          <a:p>
            <a:pPr marL="0" indent="0">
              <a:buNone/>
            </a:pPr>
            <a:r>
              <a:rPr lang="en-US" sz="2400" b="1" dirty="0" smtClean="0">
                <a:solidFill>
                  <a:schemeClr val="bg2">
                    <a:lumMod val="50000"/>
                  </a:schemeClr>
                </a:solidFill>
              </a:rPr>
              <a:t>5. </a:t>
            </a:r>
            <a:r>
              <a:rPr lang="en-US" b="1" dirty="0" smtClean="0"/>
              <a:t>Woe for idolatry, 18-19  </a:t>
            </a:r>
            <a:endParaRPr lang="en-US" b="1" dirty="0"/>
          </a:p>
          <a:p>
            <a:pPr marL="0" indent="0" algn="ctr">
              <a:buNone/>
            </a:pPr>
            <a:r>
              <a:rPr lang="en-US" b="1" dirty="0" smtClean="0">
                <a:solidFill>
                  <a:srgbClr val="800000"/>
                </a:solidFill>
                <a:effectLst>
                  <a:outerShdw blurRad="38100" dist="38100" dir="2700000" algn="tl">
                    <a:srgbClr val="000000">
                      <a:alpha val="43137"/>
                    </a:srgbClr>
                  </a:outerShdw>
                </a:effectLst>
              </a:rPr>
              <a:t>*God is awesome, </a:t>
            </a:r>
            <a:r>
              <a:rPr lang="en-US" dirty="0" smtClean="0"/>
              <a:t>2:20</a:t>
            </a:r>
            <a:r>
              <a:rPr lang="en-US" b="1" dirty="0" smtClean="0">
                <a:solidFill>
                  <a:srgbClr val="800000"/>
                </a:solidFill>
                <a:effectLst>
                  <a:outerShdw blurRad="38100" dist="38100" dir="2700000" algn="tl">
                    <a:srgbClr val="000000">
                      <a:alpha val="43137"/>
                    </a:srgbClr>
                  </a:outerShdw>
                </a:effectLst>
              </a:rPr>
              <a:t>*</a:t>
            </a:r>
            <a:endParaRPr lang="en-US" b="1" dirty="0">
              <a:solidFill>
                <a:srgbClr val="8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6559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smtClean="0"/>
              <a:t>Habakkuk’s education (2:4)</a:t>
            </a:r>
            <a:endParaRPr lang="en-US" sz="3600" b="1" dirty="0"/>
          </a:p>
        </p:txBody>
      </p:sp>
      <p:sp>
        <p:nvSpPr>
          <p:cNvPr id="3" name="Content Placeholder 2"/>
          <p:cNvSpPr>
            <a:spLocks noGrp="1"/>
          </p:cNvSpPr>
          <p:nvPr>
            <p:ph idx="1"/>
          </p:nvPr>
        </p:nvSpPr>
        <p:spPr>
          <a:xfrm>
            <a:off x="457200" y="1295400"/>
            <a:ext cx="8229600" cy="3886200"/>
          </a:xfrm>
        </p:spPr>
        <p:txBody>
          <a:bodyPr/>
          <a:lstStyle/>
          <a:p>
            <a:pPr marL="0" indent="0">
              <a:buNone/>
            </a:pPr>
            <a:endParaRPr lang="en-US" b="1" dirty="0"/>
          </a:p>
        </p:txBody>
      </p:sp>
      <p:sp>
        <p:nvSpPr>
          <p:cNvPr id="4" name="Rectangle 3"/>
          <p:cNvSpPr/>
          <p:nvPr/>
        </p:nvSpPr>
        <p:spPr bwMode="auto">
          <a:xfrm>
            <a:off x="457200" y="1295400"/>
            <a:ext cx="8229600" cy="39624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3200" b="1" baseline="30000" dirty="0" smtClean="0">
                <a:solidFill>
                  <a:srgbClr val="FF0000"/>
                </a:solidFill>
                <a:latin typeface="Calibri" pitchFamily="34" charset="0"/>
              </a:rPr>
              <a:t>4</a:t>
            </a:r>
            <a:r>
              <a:rPr lang="en-US" sz="3200" b="1" dirty="0" smtClean="0">
                <a:latin typeface="Calibri" pitchFamily="34" charset="0"/>
              </a:rPr>
              <a:t>Behold </a:t>
            </a:r>
            <a:r>
              <a:rPr lang="en-US" sz="3200" b="1" dirty="0">
                <a:latin typeface="Calibri" pitchFamily="34" charset="0"/>
              </a:rPr>
              <a:t>the proud, His soul is not upright in him; </a:t>
            </a:r>
            <a:r>
              <a:rPr lang="en-US" sz="3200" b="1" dirty="0" smtClean="0">
                <a:latin typeface="Calibri" pitchFamily="34" charset="0"/>
              </a:rPr>
              <a:t> But </a:t>
            </a:r>
            <a:r>
              <a:rPr lang="en-US" sz="3200" b="1" dirty="0">
                <a:latin typeface="Calibri" pitchFamily="34" charset="0"/>
              </a:rPr>
              <a:t>the just shall live by his faith</a:t>
            </a:r>
            <a:r>
              <a:rPr lang="en-US" sz="3200" b="1" dirty="0" smtClean="0">
                <a:latin typeface="Calibri" pitchFamily="34" charset="0"/>
              </a:rPr>
              <a:t>.  </a:t>
            </a:r>
          </a:p>
          <a:p>
            <a:r>
              <a:rPr lang="en-US" sz="3200" b="1" baseline="30000" dirty="0" smtClean="0">
                <a:solidFill>
                  <a:srgbClr val="FF0000"/>
                </a:solidFill>
                <a:latin typeface="Calibri" pitchFamily="34" charset="0"/>
              </a:rPr>
              <a:t>5</a:t>
            </a:r>
            <a:r>
              <a:rPr lang="en-US" sz="3200" b="1" dirty="0" smtClean="0">
                <a:latin typeface="Calibri" pitchFamily="34" charset="0"/>
              </a:rPr>
              <a:t>Indeed</a:t>
            </a:r>
            <a:r>
              <a:rPr lang="en-US" sz="3200" b="1" dirty="0">
                <a:latin typeface="Calibri" pitchFamily="34" charset="0"/>
              </a:rPr>
              <a:t>, because he transgresses by wine, He is a proud man, And he does not stay at home. Because he enlarges his desire as hell, And he is like death, and cannot be satisfied, He gathers to himself all nations And heaps up for himself all peoples.</a:t>
            </a:r>
            <a:endParaRPr kumimoji="0" lang="en-US" sz="3200" b="1" i="0" u="none" strike="noStrike" cap="none" normalizeH="0" baseline="0" dirty="0" smtClean="0">
              <a:ln>
                <a:noFill/>
              </a:ln>
              <a:solidFill>
                <a:schemeClr val="tx1"/>
              </a:solidFill>
              <a:effectLst/>
              <a:latin typeface="Calibri" pitchFamily="34" charset="0"/>
            </a:endParaRPr>
          </a:p>
        </p:txBody>
      </p:sp>
      <p:sp>
        <p:nvSpPr>
          <p:cNvPr id="5" name="Rectangle 4"/>
          <p:cNvSpPr/>
          <p:nvPr/>
        </p:nvSpPr>
        <p:spPr bwMode="auto">
          <a:xfrm>
            <a:off x="457200" y="5319252"/>
            <a:ext cx="8229600" cy="1143000"/>
          </a:xfrm>
          <a:prstGeom prst="rect">
            <a:avLst/>
          </a:prstGeom>
          <a:solidFill>
            <a:schemeClr val="bg2">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rPr>
              <a:t>1. </a:t>
            </a:r>
            <a:r>
              <a:rPr kumimoji="0" lang="en-US" sz="3200" b="1" i="0" u="none" strike="noStrike" cap="none" normalizeH="0" baseline="0" dirty="0" smtClean="0">
                <a:ln>
                  <a:noFill/>
                </a:ln>
                <a:solidFill>
                  <a:srgbClr val="FFFF00"/>
                </a:solidFill>
                <a:effectLst/>
                <a:latin typeface="Arial" charset="0"/>
              </a:rPr>
              <a:t>‘Un-faith’…faith…‘unfaith’</a:t>
            </a:r>
          </a:p>
          <a:p>
            <a:pPr marL="0" marR="0" indent="0" algn="ctr" defTabSz="914400" rtl="0" eaLnBrk="0" fontAlgn="base" latinLnBrk="0" hangingPunct="0">
              <a:lnSpc>
                <a:spcPct val="100000"/>
              </a:lnSpc>
              <a:spcBef>
                <a:spcPct val="0"/>
              </a:spcBef>
              <a:spcAft>
                <a:spcPct val="0"/>
              </a:spcAft>
              <a:buClrTx/>
              <a:buSzTx/>
              <a:buFontTx/>
              <a:buNone/>
              <a:tabLst/>
            </a:pPr>
            <a:r>
              <a:rPr lang="en-US" sz="2400" b="1" dirty="0" smtClean="0">
                <a:solidFill>
                  <a:schemeClr val="bg1"/>
                </a:solidFill>
              </a:rPr>
              <a:t>2. </a:t>
            </a:r>
            <a:r>
              <a:rPr lang="en-US" sz="3200" b="1" u="sng" dirty="0" smtClean="0">
                <a:solidFill>
                  <a:srgbClr val="FFFFCC"/>
                </a:solidFill>
              </a:rPr>
              <a:t>Not:</a:t>
            </a:r>
            <a:r>
              <a:rPr lang="en-US" sz="3200" b="1" dirty="0" smtClean="0">
                <a:solidFill>
                  <a:srgbClr val="FFFFCC"/>
                </a:solidFill>
              </a:rPr>
              <a:t> begins w. faith, </a:t>
            </a:r>
            <a:r>
              <a:rPr lang="en-US" sz="3200" b="1" u="sng" dirty="0" smtClean="0">
                <a:solidFill>
                  <a:srgbClr val="FFFFCC"/>
                </a:solidFill>
              </a:rPr>
              <a:t>or</a:t>
            </a:r>
            <a:r>
              <a:rPr lang="en-US" sz="3200" b="1" dirty="0" smtClean="0">
                <a:solidFill>
                  <a:srgbClr val="FFFFCC"/>
                </a:solidFill>
              </a:rPr>
              <a:t> part-time faith</a:t>
            </a:r>
            <a:endParaRPr kumimoji="0" lang="en-US" sz="3200" b="1" i="0" u="none" strike="noStrike" cap="none" normalizeH="0" baseline="0" dirty="0" smtClean="0">
              <a:ln>
                <a:noFill/>
              </a:ln>
              <a:solidFill>
                <a:srgbClr val="FFFFCC"/>
              </a:solidFill>
              <a:effectLst/>
            </a:endParaRPr>
          </a:p>
        </p:txBody>
      </p:sp>
      <p:cxnSp>
        <p:nvCxnSpPr>
          <p:cNvPr id="7" name="Straight Connector 6"/>
          <p:cNvCxnSpPr/>
          <p:nvPr/>
        </p:nvCxnSpPr>
        <p:spPr bwMode="auto">
          <a:xfrm>
            <a:off x="1905000" y="1767348"/>
            <a:ext cx="1828800" cy="0"/>
          </a:xfrm>
          <a:prstGeom prst="line">
            <a:avLst/>
          </a:prstGeom>
          <a:solidFill>
            <a:schemeClr val="accent1"/>
          </a:solidFill>
          <a:ln w="762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 name="Rectangle 7"/>
          <p:cNvSpPr/>
          <p:nvPr/>
        </p:nvSpPr>
        <p:spPr bwMode="auto">
          <a:xfrm>
            <a:off x="5547852" y="1860756"/>
            <a:ext cx="1524000" cy="457200"/>
          </a:xfrm>
          <a:prstGeom prst="rect">
            <a:avLst/>
          </a:prstGeom>
          <a:solidFill>
            <a:schemeClr val="accent1">
              <a:alpha val="23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 name="Straight Connector 8"/>
          <p:cNvCxnSpPr/>
          <p:nvPr/>
        </p:nvCxnSpPr>
        <p:spPr bwMode="auto">
          <a:xfrm>
            <a:off x="3994356" y="2743200"/>
            <a:ext cx="3581400" cy="0"/>
          </a:xfrm>
          <a:prstGeom prst="line">
            <a:avLst/>
          </a:prstGeom>
          <a:solidFill>
            <a:schemeClr val="accent1"/>
          </a:solidFill>
          <a:ln w="762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Oval 10"/>
          <p:cNvSpPr/>
          <p:nvPr/>
        </p:nvSpPr>
        <p:spPr bwMode="auto">
          <a:xfrm>
            <a:off x="3429000" y="1767348"/>
            <a:ext cx="2133600" cy="671052"/>
          </a:xfrm>
          <a:prstGeom prst="ellipse">
            <a:avLst/>
          </a:prstGeom>
          <a:noFill/>
          <a:ln w="571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xmlns="" val="45098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lstStyle/>
          <a:p>
            <a:r>
              <a:rPr lang="en-US" sz="4000" dirty="0" smtClean="0">
                <a:solidFill>
                  <a:srgbClr val="FFFF00"/>
                </a:solidFill>
              </a:rPr>
              <a:t>Faith in Habakkuk</a:t>
            </a:r>
            <a:r>
              <a:rPr lang="en-US" sz="4000" dirty="0">
                <a:solidFill>
                  <a:schemeClr val="bg1"/>
                </a:solidFill>
              </a:rPr>
              <a:t/>
            </a:r>
            <a:br>
              <a:rPr lang="en-US" sz="4000" dirty="0">
                <a:solidFill>
                  <a:schemeClr val="bg1"/>
                </a:solidFill>
              </a:rPr>
            </a:br>
            <a:r>
              <a:rPr lang="en-US" sz="3600" dirty="0">
                <a:solidFill>
                  <a:srgbClr val="FFFFCC"/>
                </a:solidFill>
              </a:rPr>
              <a:t>1. Faith does not </a:t>
            </a:r>
            <a:r>
              <a:rPr lang="en-US" sz="3600" u="sng" dirty="0" smtClean="0">
                <a:solidFill>
                  <a:srgbClr val="FFFFCC"/>
                </a:solidFill>
              </a:rPr>
              <a:t>disapprove</a:t>
            </a:r>
            <a:r>
              <a:rPr lang="en-US" sz="3600" dirty="0" smtClean="0">
                <a:solidFill>
                  <a:srgbClr val="FFFFCC"/>
                </a:solidFill>
              </a:rPr>
              <a:t/>
            </a:r>
            <a:br>
              <a:rPr lang="en-US" sz="3600" dirty="0" smtClean="0">
                <a:solidFill>
                  <a:srgbClr val="FFFFCC"/>
                </a:solidFill>
              </a:rPr>
            </a:br>
            <a:r>
              <a:rPr lang="en-US" sz="3600" dirty="0" smtClean="0">
                <a:solidFill>
                  <a:srgbClr val="FFFFCC"/>
                </a:solidFill>
              </a:rPr>
              <a:t>God’s </a:t>
            </a:r>
            <a:r>
              <a:rPr lang="en-US" sz="3600" dirty="0">
                <a:solidFill>
                  <a:srgbClr val="FFFFCC"/>
                </a:solidFill>
              </a:rPr>
              <a:t>work</a:t>
            </a:r>
            <a:endParaRPr lang="en-US" sz="4000" dirty="0">
              <a:solidFill>
                <a:srgbClr val="FFFFCC"/>
              </a:solidFill>
            </a:endParaRPr>
          </a:p>
        </p:txBody>
      </p:sp>
      <p:sp>
        <p:nvSpPr>
          <p:cNvPr id="3" name="Content Placeholder 2"/>
          <p:cNvSpPr>
            <a:spLocks noGrp="1"/>
          </p:cNvSpPr>
          <p:nvPr>
            <p:ph idx="1"/>
          </p:nvPr>
        </p:nvSpPr>
        <p:spPr>
          <a:xfrm>
            <a:off x="457200" y="1981200"/>
            <a:ext cx="8229600" cy="4267200"/>
          </a:xfrm>
        </p:spPr>
        <p:txBody>
          <a:bodyPr/>
          <a:lstStyle/>
          <a:p>
            <a:pPr>
              <a:spcAft>
                <a:spcPts val="1200"/>
              </a:spcAft>
            </a:pPr>
            <a:r>
              <a:rPr lang="en-US" dirty="0" smtClean="0">
                <a:solidFill>
                  <a:schemeClr val="bg1"/>
                </a:solidFill>
              </a:rPr>
              <a:t>Pastime of Children </a:t>
            </a:r>
            <a:r>
              <a:rPr lang="en-US" dirty="0">
                <a:solidFill>
                  <a:schemeClr val="bg1"/>
                </a:solidFill>
              </a:rPr>
              <a:t>of Israel, </a:t>
            </a:r>
            <a:r>
              <a:rPr lang="en-US" dirty="0" smtClean="0">
                <a:solidFill>
                  <a:schemeClr val="bg1"/>
                </a:solidFill>
              </a:rPr>
              <a:t>Ex.14:12 </a:t>
            </a:r>
          </a:p>
          <a:p>
            <a:endParaRPr lang="en-US" dirty="0">
              <a:solidFill>
                <a:schemeClr val="bg1"/>
              </a:solidFill>
            </a:endParaRPr>
          </a:p>
          <a:p>
            <a:endParaRPr lang="en-US" dirty="0">
              <a:solidFill>
                <a:schemeClr val="bg1"/>
              </a:solidFill>
            </a:endParaRPr>
          </a:p>
        </p:txBody>
      </p:sp>
      <p:sp>
        <p:nvSpPr>
          <p:cNvPr id="4" name="Rounded Rectangle 3"/>
          <p:cNvSpPr/>
          <p:nvPr/>
        </p:nvSpPr>
        <p:spPr>
          <a:xfrm>
            <a:off x="2148348" y="2588340"/>
            <a:ext cx="4830096" cy="1143000"/>
          </a:xfrm>
          <a:prstGeom prst="roundRect">
            <a:avLst/>
          </a:prstGeom>
          <a:solidFill>
            <a:srgbClr val="FFFFCC"/>
          </a:solid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9/11 – Why did God let this happen????</a:t>
            </a:r>
            <a:endPar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081548" y="3854244"/>
            <a:ext cx="7025148" cy="22860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a:solidFill>
                  <a:srgbClr val="00007D">
                    <a:lumMod val="50000"/>
                  </a:srgbClr>
                </a:solidFill>
                <a:latin typeface="Arial" charset="0"/>
              </a:rPr>
              <a:t>If God must immediately destroy</a:t>
            </a:r>
            <a:br>
              <a:rPr lang="en-US" sz="3200" b="1" dirty="0">
                <a:solidFill>
                  <a:srgbClr val="00007D">
                    <a:lumMod val="50000"/>
                  </a:srgbClr>
                </a:solidFill>
                <a:latin typeface="Arial" charset="0"/>
              </a:rPr>
            </a:br>
            <a:r>
              <a:rPr lang="en-US" sz="3200" b="1" dirty="0">
                <a:solidFill>
                  <a:srgbClr val="00007D">
                    <a:lumMod val="50000"/>
                  </a:srgbClr>
                </a:solidFill>
                <a:latin typeface="Arial" charset="0"/>
              </a:rPr>
              <a:t>evil, He must rid world of people. </a:t>
            </a:r>
          </a:p>
          <a:p>
            <a:pPr lvl="0" algn="ctr"/>
            <a:r>
              <a:rPr lang="en-US" sz="3200" b="1" dirty="0">
                <a:solidFill>
                  <a:srgbClr val="00007D">
                    <a:lumMod val="50000"/>
                  </a:srgbClr>
                </a:solidFill>
                <a:latin typeface="Arial" charset="0"/>
              </a:rPr>
              <a:t>Blaming God makes </a:t>
            </a:r>
            <a:r>
              <a:rPr lang="en-US" sz="3200" b="1" u="sng" dirty="0">
                <a:solidFill>
                  <a:srgbClr val="00007D">
                    <a:lumMod val="50000"/>
                  </a:srgbClr>
                </a:solidFill>
                <a:latin typeface="Arial" charset="0"/>
              </a:rPr>
              <a:t>you</a:t>
            </a:r>
            <a:r>
              <a:rPr lang="en-US" sz="3200" b="1" dirty="0">
                <a:solidFill>
                  <a:srgbClr val="00007D">
                    <a:lumMod val="50000"/>
                  </a:srgbClr>
                </a:solidFill>
                <a:latin typeface="Arial" charset="0"/>
              </a:rPr>
              <a:t> evil.</a:t>
            </a:r>
          </a:p>
          <a:p>
            <a:pPr lvl="0" algn="ctr"/>
            <a:r>
              <a:rPr lang="en-US" sz="3200" b="1" dirty="0">
                <a:solidFill>
                  <a:srgbClr val="00007D">
                    <a:lumMod val="50000"/>
                  </a:srgbClr>
                </a:solidFill>
                <a:latin typeface="Arial" charset="0"/>
              </a:rPr>
              <a:t>Should He start with </a:t>
            </a:r>
            <a:r>
              <a:rPr lang="en-US" sz="3200" b="1" dirty="0">
                <a:solidFill>
                  <a:srgbClr val="00007D">
                    <a:lumMod val="50000"/>
                  </a:srgbClr>
                </a:solidFill>
                <a:effectLst>
                  <a:outerShdw blurRad="38100" dist="38100" dir="2700000" algn="tl">
                    <a:srgbClr val="000000">
                      <a:alpha val="43137"/>
                    </a:srgbClr>
                  </a:outerShdw>
                </a:effectLst>
                <a:latin typeface="Arial" charset="0"/>
              </a:rPr>
              <a:t>you</a:t>
            </a:r>
            <a:r>
              <a:rPr lang="en-US" sz="3200" b="1" dirty="0">
                <a:solidFill>
                  <a:srgbClr val="00007D">
                    <a:lumMod val="50000"/>
                  </a:srgbClr>
                </a:solidFill>
                <a:latin typeface="Arial" charset="0"/>
              </a:rPr>
              <a:t>?</a:t>
            </a:r>
          </a:p>
        </p:txBody>
      </p:sp>
    </p:spTree>
    <p:extLst>
      <p:ext uri="{BB962C8B-B14F-4D97-AF65-F5344CB8AC3E}">
        <p14:creationId xmlns:p14="http://schemas.microsoft.com/office/powerpoint/2010/main" xmlns="" val="13470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lstStyle/>
          <a:p>
            <a:r>
              <a:rPr lang="en-US" sz="4000" dirty="0" smtClean="0">
                <a:solidFill>
                  <a:srgbClr val="FFFF00"/>
                </a:solidFill>
              </a:rPr>
              <a:t>Faith in Habakkuk</a:t>
            </a:r>
            <a:r>
              <a:rPr lang="en-US" sz="4000" dirty="0">
                <a:solidFill>
                  <a:schemeClr val="bg1"/>
                </a:solidFill>
              </a:rPr>
              <a:t/>
            </a:r>
            <a:br>
              <a:rPr lang="en-US" sz="4000" dirty="0">
                <a:solidFill>
                  <a:schemeClr val="bg1"/>
                </a:solidFill>
              </a:rPr>
            </a:br>
            <a:r>
              <a:rPr lang="en-US" sz="2400" dirty="0">
                <a:solidFill>
                  <a:schemeClr val="bg1"/>
                </a:solidFill>
              </a:rPr>
              <a:t>1. Faith does not </a:t>
            </a:r>
            <a:r>
              <a:rPr lang="en-US" sz="2400" dirty="0" smtClean="0">
                <a:solidFill>
                  <a:schemeClr val="bg1"/>
                </a:solidFill>
              </a:rPr>
              <a:t>disapprove God’s work</a:t>
            </a:r>
            <a:r>
              <a:rPr lang="en-US" sz="3600" dirty="0" smtClean="0">
                <a:solidFill>
                  <a:srgbClr val="FFFFCC"/>
                </a:solidFill>
              </a:rPr>
              <a:t/>
            </a:r>
            <a:br>
              <a:rPr lang="en-US" sz="3600" dirty="0" smtClean="0">
                <a:solidFill>
                  <a:srgbClr val="FFFFCC"/>
                </a:solidFill>
              </a:rPr>
            </a:br>
            <a:r>
              <a:rPr lang="en-US" sz="3600" dirty="0" smtClean="0">
                <a:solidFill>
                  <a:srgbClr val="FFFFCC"/>
                </a:solidFill>
              </a:rPr>
              <a:t>2. Faith does not </a:t>
            </a:r>
            <a:r>
              <a:rPr lang="en-US" sz="3600" u="sng" dirty="0" smtClean="0">
                <a:solidFill>
                  <a:srgbClr val="FFFFCC"/>
                </a:solidFill>
              </a:rPr>
              <a:t>doubt</a:t>
            </a:r>
            <a:r>
              <a:rPr lang="en-US" sz="3600" dirty="0" smtClean="0">
                <a:solidFill>
                  <a:srgbClr val="FFFFCC"/>
                </a:solidFill>
              </a:rPr>
              <a:t> God’s ways</a:t>
            </a:r>
            <a:endParaRPr lang="en-US" sz="4000" dirty="0">
              <a:solidFill>
                <a:srgbClr val="FFFFCC"/>
              </a:solidFill>
            </a:endParaRPr>
          </a:p>
        </p:txBody>
      </p:sp>
      <p:sp>
        <p:nvSpPr>
          <p:cNvPr id="3" name="Content Placeholder 2"/>
          <p:cNvSpPr>
            <a:spLocks noGrp="1"/>
          </p:cNvSpPr>
          <p:nvPr>
            <p:ph idx="1"/>
          </p:nvPr>
        </p:nvSpPr>
        <p:spPr>
          <a:xfrm>
            <a:off x="457200" y="1981200"/>
            <a:ext cx="8229600" cy="4267200"/>
          </a:xfrm>
        </p:spPr>
        <p:txBody>
          <a:bodyPr/>
          <a:lstStyle/>
          <a:p>
            <a:pPr>
              <a:spcAft>
                <a:spcPts val="600"/>
              </a:spcAft>
            </a:pPr>
            <a:r>
              <a:rPr lang="en-US" dirty="0" smtClean="0">
                <a:solidFill>
                  <a:schemeClr val="bg1"/>
                </a:solidFill>
              </a:rPr>
              <a:t>Egypt insolated Israel from Canaan’s influence</a:t>
            </a:r>
          </a:p>
          <a:p>
            <a:pPr>
              <a:spcAft>
                <a:spcPts val="600"/>
              </a:spcAft>
            </a:pPr>
            <a:r>
              <a:rPr lang="en-US" dirty="0" smtClean="0">
                <a:solidFill>
                  <a:schemeClr val="bg1"/>
                </a:solidFill>
              </a:rPr>
              <a:t> Pharaoh’s oppression: deliverance should generate thanksgiving . . . </a:t>
            </a:r>
            <a:r>
              <a:rPr lang="en-US" dirty="0">
                <a:solidFill>
                  <a:schemeClr val="bg1"/>
                </a:solidFill>
              </a:rPr>
              <a:t>a</a:t>
            </a:r>
            <a:r>
              <a:rPr lang="en-US" dirty="0" smtClean="0">
                <a:solidFill>
                  <a:schemeClr val="bg1"/>
                </a:solidFill>
              </a:rPr>
              <a:t>nd FAITH</a:t>
            </a:r>
          </a:p>
          <a:p>
            <a:pPr>
              <a:spcAft>
                <a:spcPts val="1200"/>
              </a:spcAft>
            </a:pPr>
            <a:r>
              <a:rPr lang="en-US" dirty="0" smtClean="0">
                <a:solidFill>
                  <a:schemeClr val="bg1"/>
                </a:solidFill>
              </a:rPr>
              <a:t>W/o Babylonian exile: no Daniel . . .</a:t>
            </a:r>
          </a:p>
          <a:p>
            <a:pPr>
              <a:spcAft>
                <a:spcPts val="1200"/>
              </a:spcAft>
            </a:pPr>
            <a:r>
              <a:rPr lang="en-US" dirty="0" smtClean="0">
                <a:solidFill>
                  <a:schemeClr val="bg1"/>
                </a:solidFill>
              </a:rPr>
              <a:t>Is.55:8-9  </a:t>
            </a:r>
          </a:p>
          <a:p>
            <a:endParaRPr lang="en-US" dirty="0">
              <a:solidFill>
                <a:schemeClr val="bg1"/>
              </a:solidFill>
            </a:endParaRPr>
          </a:p>
          <a:p>
            <a:endParaRPr lang="en-US" dirty="0">
              <a:solidFill>
                <a:schemeClr val="bg1"/>
              </a:solidFill>
            </a:endParaRPr>
          </a:p>
        </p:txBody>
      </p:sp>
      <p:sp>
        <p:nvSpPr>
          <p:cNvPr id="6" name="Rounded Rectangle 5"/>
          <p:cNvSpPr/>
          <p:nvPr/>
        </p:nvSpPr>
        <p:spPr>
          <a:xfrm>
            <a:off x="3200400" y="5029200"/>
            <a:ext cx="4572000" cy="1143000"/>
          </a:xfrm>
          <a:prstGeom prst="roundRec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Habakkuk had to change, not God</a:t>
            </a:r>
            <a:endPar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29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lstStyle/>
          <a:p>
            <a:r>
              <a:rPr lang="en-US" sz="4000" dirty="0" smtClean="0">
                <a:solidFill>
                  <a:srgbClr val="FFFF00"/>
                </a:solidFill>
              </a:rPr>
              <a:t>Faith in Habakkuk</a:t>
            </a:r>
            <a:r>
              <a:rPr lang="en-US" sz="4000" dirty="0">
                <a:solidFill>
                  <a:schemeClr val="bg1"/>
                </a:solidFill>
              </a:rPr>
              <a:t/>
            </a:r>
            <a:br>
              <a:rPr lang="en-US" sz="4000" dirty="0">
                <a:solidFill>
                  <a:schemeClr val="bg1"/>
                </a:solidFill>
              </a:rPr>
            </a:br>
            <a:r>
              <a:rPr lang="en-US" sz="2400" dirty="0">
                <a:solidFill>
                  <a:schemeClr val="bg1"/>
                </a:solidFill>
              </a:rPr>
              <a:t>1. Faith does not </a:t>
            </a:r>
            <a:r>
              <a:rPr lang="en-US" sz="2400" dirty="0" smtClean="0">
                <a:solidFill>
                  <a:schemeClr val="bg1"/>
                </a:solidFill>
              </a:rPr>
              <a:t>disapprove God’s work</a:t>
            </a:r>
            <a:r>
              <a:rPr lang="en-US" sz="3600" dirty="0" smtClean="0">
                <a:solidFill>
                  <a:srgbClr val="FFFFCC"/>
                </a:solidFill>
              </a:rPr>
              <a:t/>
            </a:r>
            <a:br>
              <a:rPr lang="en-US" sz="3600" dirty="0" smtClean="0">
                <a:solidFill>
                  <a:srgbClr val="FFFFCC"/>
                </a:solidFill>
              </a:rPr>
            </a:br>
            <a:r>
              <a:rPr lang="en-US" sz="2400" dirty="0" smtClean="0">
                <a:solidFill>
                  <a:schemeClr val="bg1"/>
                </a:solidFill>
              </a:rPr>
              <a:t>2. Faith does not doubt God’s ways</a:t>
            </a:r>
            <a:r>
              <a:rPr lang="en-US" sz="3600" dirty="0" smtClean="0">
                <a:solidFill>
                  <a:srgbClr val="FFFFCC"/>
                </a:solidFill>
              </a:rPr>
              <a:t/>
            </a:r>
            <a:br>
              <a:rPr lang="en-US" sz="3600" dirty="0" smtClean="0">
                <a:solidFill>
                  <a:srgbClr val="FFFFCC"/>
                </a:solidFill>
              </a:rPr>
            </a:br>
            <a:r>
              <a:rPr lang="en-US" sz="3600" dirty="0" smtClean="0">
                <a:solidFill>
                  <a:srgbClr val="FFFFCC"/>
                </a:solidFill>
              </a:rPr>
              <a:t>3. Faith does not </a:t>
            </a:r>
            <a:r>
              <a:rPr lang="en-US" sz="3600" u="sng" dirty="0" smtClean="0">
                <a:solidFill>
                  <a:srgbClr val="FFFFCC"/>
                </a:solidFill>
              </a:rPr>
              <a:t>deny</a:t>
            </a:r>
            <a:r>
              <a:rPr lang="en-US" sz="3600" dirty="0" smtClean="0">
                <a:solidFill>
                  <a:srgbClr val="FFFFCC"/>
                </a:solidFill>
              </a:rPr>
              <a:t> God’s wisdom</a:t>
            </a:r>
            <a:endParaRPr lang="en-US" sz="4000" dirty="0">
              <a:solidFill>
                <a:srgbClr val="FFFFCC"/>
              </a:solidFill>
            </a:endParaRPr>
          </a:p>
        </p:txBody>
      </p:sp>
      <p:sp>
        <p:nvSpPr>
          <p:cNvPr id="3" name="Content Placeholder 2"/>
          <p:cNvSpPr>
            <a:spLocks noGrp="1"/>
          </p:cNvSpPr>
          <p:nvPr>
            <p:ph idx="1"/>
          </p:nvPr>
        </p:nvSpPr>
        <p:spPr>
          <a:xfrm>
            <a:off x="457200" y="1981200"/>
            <a:ext cx="8229600" cy="4267200"/>
          </a:xfrm>
        </p:spPr>
        <p:txBody>
          <a:bodyPr/>
          <a:lstStyle/>
          <a:p>
            <a:pPr marL="0" indent="0" algn="ctr">
              <a:spcAft>
                <a:spcPts val="600"/>
              </a:spcAft>
              <a:buNone/>
            </a:pPr>
            <a:r>
              <a:rPr lang="en-US" dirty="0" smtClean="0">
                <a:solidFill>
                  <a:schemeClr val="bg1"/>
                </a:solidFill>
              </a:rPr>
              <a:t>“God, you don’t know what you are doing!”</a:t>
            </a:r>
          </a:p>
          <a:p>
            <a:pPr>
              <a:spcAft>
                <a:spcPts val="600"/>
              </a:spcAft>
            </a:pPr>
            <a:r>
              <a:rPr lang="en-US" dirty="0" smtClean="0">
                <a:solidFill>
                  <a:schemeClr val="bg1"/>
                </a:solidFill>
              </a:rPr>
              <a:t>Jonah – spare Nineveh!?</a:t>
            </a:r>
          </a:p>
          <a:p>
            <a:pPr>
              <a:spcAft>
                <a:spcPts val="600"/>
              </a:spcAft>
            </a:pPr>
            <a:r>
              <a:rPr lang="en-US" dirty="0" smtClean="0">
                <a:solidFill>
                  <a:schemeClr val="bg1"/>
                </a:solidFill>
              </a:rPr>
              <a:t>Peter – not spare Christ!?   (Mt.16:22)</a:t>
            </a:r>
          </a:p>
          <a:p>
            <a:pPr>
              <a:spcAft>
                <a:spcPts val="600"/>
              </a:spcAft>
            </a:pPr>
            <a:endParaRPr lang="en-US" dirty="0">
              <a:solidFill>
                <a:schemeClr val="bg1"/>
              </a:solidFill>
            </a:endParaRPr>
          </a:p>
          <a:p>
            <a:endParaRPr lang="en-US" dirty="0">
              <a:solidFill>
                <a:schemeClr val="bg1"/>
              </a:solidFill>
            </a:endParaRPr>
          </a:p>
        </p:txBody>
      </p:sp>
      <p:sp>
        <p:nvSpPr>
          <p:cNvPr id="6" name="Rounded Rectangle 5"/>
          <p:cNvSpPr/>
          <p:nvPr/>
        </p:nvSpPr>
        <p:spPr>
          <a:xfrm>
            <a:off x="533400" y="4038600"/>
            <a:ext cx="3962400" cy="1143000"/>
          </a:xfrm>
          <a:prstGeom prst="roundRect">
            <a:avLst/>
          </a:prstGeom>
          <a:solidFill>
            <a:schemeClr val="accent3">
              <a:lumMod val="85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ea typeface="Verdana" panose="020B0604030504040204" pitchFamily="34" charset="0"/>
                <a:cs typeface="Verdana" panose="020B0604030504040204" pitchFamily="34" charset="0"/>
              </a:rPr>
              <a:t>What should </a:t>
            </a:r>
            <a:r>
              <a:rPr lang="en-US" sz="3200" u="sng" dirty="0" smtClean="0">
                <a:solidFill>
                  <a:srgbClr val="000066"/>
                </a:solidFill>
                <a:ea typeface="Verdana" panose="020B0604030504040204" pitchFamily="34" charset="0"/>
                <a:cs typeface="Verdana" panose="020B0604030504040204" pitchFamily="34" charset="0"/>
              </a:rPr>
              <a:t>we</a:t>
            </a:r>
            <a:r>
              <a:rPr lang="en-US" sz="3200" dirty="0" smtClean="0">
                <a:solidFill>
                  <a:srgbClr val="000066"/>
                </a:solidFill>
                <a:ea typeface="Verdana" panose="020B0604030504040204" pitchFamily="34" charset="0"/>
                <a:cs typeface="Verdana" panose="020B0604030504040204" pitchFamily="34" charset="0"/>
              </a:rPr>
              <a:t> do?  </a:t>
            </a:r>
            <a:r>
              <a:rPr lang="en-US" sz="3200" dirty="0" smtClean="0">
                <a:solidFill>
                  <a:schemeClr val="tx1"/>
                </a:solidFill>
                <a:ea typeface="Verdana" panose="020B0604030504040204" pitchFamily="34" charset="0"/>
                <a:cs typeface="Verdana" panose="020B0604030504040204" pitchFamily="34" charset="0"/>
              </a:rPr>
              <a:t>Ro.11:33-36</a:t>
            </a:r>
            <a:endParaRPr lang="en-US" sz="3200" dirty="0">
              <a:solidFill>
                <a:schemeClr val="tx1"/>
              </a:solidFill>
              <a:ea typeface="Verdana" panose="020B0604030504040204" pitchFamily="34" charset="0"/>
              <a:cs typeface="Verdana" panose="020B0604030504040204" pitchFamily="34" charset="0"/>
            </a:endParaRPr>
          </a:p>
        </p:txBody>
      </p:sp>
      <p:sp>
        <p:nvSpPr>
          <p:cNvPr id="5" name="Rounded Rectangle 4"/>
          <p:cNvSpPr/>
          <p:nvPr/>
        </p:nvSpPr>
        <p:spPr>
          <a:xfrm>
            <a:off x="4648200" y="4038600"/>
            <a:ext cx="3962400" cy="1143000"/>
          </a:xfrm>
          <a:prstGeom prst="roundRect">
            <a:avLst/>
          </a:prstGeom>
          <a:solidFill>
            <a:schemeClr val="accent3">
              <a:lumMod val="85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ea typeface="Verdana" panose="020B0604030504040204" pitchFamily="34" charset="0"/>
                <a:cs typeface="Verdana" panose="020B0604030504040204" pitchFamily="34" charset="0"/>
              </a:rPr>
              <a:t>Faith must be nurtured. </a:t>
            </a:r>
            <a:r>
              <a:rPr lang="en-US" sz="3200" dirty="0" smtClean="0">
                <a:solidFill>
                  <a:schemeClr val="tx1"/>
                </a:solidFill>
                <a:ea typeface="Verdana" panose="020B0604030504040204" pitchFamily="34" charset="0"/>
                <a:cs typeface="Verdana" panose="020B0604030504040204" pitchFamily="34" charset="0"/>
              </a:rPr>
              <a:t> Ro.3:8</a:t>
            </a:r>
            <a:endParaRPr lang="en-US" sz="3200" dirty="0">
              <a:solidFill>
                <a:schemeClr val="tx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00853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lstStyle/>
          <a:p>
            <a:r>
              <a:rPr lang="en-US" sz="4000" dirty="0" smtClean="0">
                <a:solidFill>
                  <a:srgbClr val="FFFF00"/>
                </a:solidFill>
              </a:rPr>
              <a:t>Faith in Habakkuk</a:t>
            </a:r>
            <a:r>
              <a:rPr lang="en-US" sz="4000" dirty="0">
                <a:solidFill>
                  <a:schemeClr val="bg1"/>
                </a:solidFill>
              </a:rPr>
              <a:t/>
            </a:r>
            <a:br>
              <a:rPr lang="en-US" sz="4000" dirty="0">
                <a:solidFill>
                  <a:schemeClr val="bg1"/>
                </a:solidFill>
              </a:rPr>
            </a:br>
            <a:r>
              <a:rPr lang="en-US" sz="2400" dirty="0">
                <a:solidFill>
                  <a:schemeClr val="bg1"/>
                </a:solidFill>
              </a:rPr>
              <a:t>1. Faith does not </a:t>
            </a:r>
            <a:r>
              <a:rPr lang="en-US" sz="2400" dirty="0" smtClean="0">
                <a:solidFill>
                  <a:schemeClr val="bg1"/>
                </a:solidFill>
              </a:rPr>
              <a:t>disapprove God’s work</a:t>
            </a:r>
            <a:r>
              <a:rPr lang="en-US" sz="3600" dirty="0" smtClean="0">
                <a:solidFill>
                  <a:srgbClr val="FFFFCC"/>
                </a:solidFill>
              </a:rPr>
              <a:t/>
            </a:r>
            <a:br>
              <a:rPr lang="en-US" sz="3600" dirty="0" smtClean="0">
                <a:solidFill>
                  <a:srgbClr val="FFFFCC"/>
                </a:solidFill>
              </a:rPr>
            </a:br>
            <a:r>
              <a:rPr lang="en-US" sz="2400" dirty="0" smtClean="0">
                <a:solidFill>
                  <a:schemeClr val="bg1"/>
                </a:solidFill>
              </a:rPr>
              <a:t>2. Faith does not doubt God’s ways</a:t>
            </a:r>
            <a:r>
              <a:rPr lang="en-US" sz="3600" dirty="0" smtClean="0">
                <a:solidFill>
                  <a:srgbClr val="FFFFCC"/>
                </a:solidFill>
              </a:rPr>
              <a:t/>
            </a:r>
            <a:br>
              <a:rPr lang="en-US" sz="3600" dirty="0" smtClean="0">
                <a:solidFill>
                  <a:srgbClr val="FFFFCC"/>
                </a:solidFill>
              </a:rPr>
            </a:br>
            <a:r>
              <a:rPr lang="en-US" sz="2400" dirty="0" smtClean="0">
                <a:solidFill>
                  <a:schemeClr val="bg1"/>
                </a:solidFill>
              </a:rPr>
              <a:t>3. Faith does not deny God’s wisdom</a:t>
            </a:r>
            <a:r>
              <a:rPr lang="en-US" sz="3600" dirty="0" smtClean="0">
                <a:solidFill>
                  <a:srgbClr val="FFFFCC"/>
                </a:solidFill>
              </a:rPr>
              <a:t/>
            </a:r>
            <a:br>
              <a:rPr lang="en-US" sz="3600" dirty="0" smtClean="0">
                <a:solidFill>
                  <a:srgbClr val="FFFFCC"/>
                </a:solidFill>
              </a:rPr>
            </a:br>
            <a:r>
              <a:rPr lang="en-US" sz="3600" dirty="0" smtClean="0">
                <a:solidFill>
                  <a:srgbClr val="FFFFCC"/>
                </a:solidFill>
              </a:rPr>
              <a:t>4. Faith does not </a:t>
            </a:r>
            <a:r>
              <a:rPr lang="en-US" sz="3600" u="sng" dirty="0" smtClean="0">
                <a:solidFill>
                  <a:srgbClr val="FFFFCC"/>
                </a:solidFill>
              </a:rPr>
              <a:t>disobey</a:t>
            </a:r>
            <a:r>
              <a:rPr lang="en-US" sz="3600" dirty="0" smtClean="0">
                <a:solidFill>
                  <a:srgbClr val="FFFFCC"/>
                </a:solidFill>
              </a:rPr>
              <a:t> God’s word</a:t>
            </a:r>
            <a:endParaRPr lang="en-US" sz="4000" dirty="0">
              <a:solidFill>
                <a:srgbClr val="FFFFCC"/>
              </a:solidFill>
            </a:endParaRPr>
          </a:p>
        </p:txBody>
      </p:sp>
      <p:sp>
        <p:nvSpPr>
          <p:cNvPr id="3" name="Content Placeholder 2"/>
          <p:cNvSpPr>
            <a:spLocks noGrp="1"/>
          </p:cNvSpPr>
          <p:nvPr>
            <p:ph idx="1"/>
          </p:nvPr>
        </p:nvSpPr>
        <p:spPr>
          <a:xfrm>
            <a:off x="457200" y="2514600"/>
            <a:ext cx="8229600" cy="3733800"/>
          </a:xfrm>
        </p:spPr>
        <p:txBody>
          <a:bodyPr/>
          <a:lstStyle/>
          <a:p>
            <a:pPr>
              <a:spcAft>
                <a:spcPts val="600"/>
              </a:spcAft>
            </a:pPr>
            <a:r>
              <a:rPr lang="en-US" dirty="0" smtClean="0">
                <a:solidFill>
                  <a:schemeClr val="bg1"/>
                </a:solidFill>
              </a:rPr>
              <a:t>His judgment against Judah did not nullify His promises to Abraham</a:t>
            </a:r>
          </a:p>
          <a:p>
            <a:pPr>
              <a:spcAft>
                <a:spcPts val="600"/>
              </a:spcAft>
            </a:pPr>
            <a:r>
              <a:rPr lang="en-US" dirty="0" smtClean="0">
                <a:solidFill>
                  <a:schemeClr val="bg1"/>
                </a:solidFill>
              </a:rPr>
              <a:t>Israel’s sins posed greater threat than Babylon’s soldiers</a:t>
            </a:r>
          </a:p>
          <a:p>
            <a:pPr>
              <a:spcAft>
                <a:spcPts val="600"/>
              </a:spcAft>
            </a:pPr>
            <a:r>
              <a:rPr lang="en-US" dirty="0" smtClean="0">
                <a:solidFill>
                  <a:schemeClr val="bg1"/>
                </a:solidFill>
              </a:rPr>
              <a:t>Exile produced a faithful remnant</a:t>
            </a:r>
          </a:p>
          <a:p>
            <a:pPr>
              <a:spcAft>
                <a:spcPts val="600"/>
              </a:spcAft>
            </a:pPr>
            <a:endParaRPr lang="en-US" dirty="0">
              <a:solidFill>
                <a:schemeClr val="bg1"/>
              </a:solidFill>
            </a:endParaRPr>
          </a:p>
          <a:p>
            <a:endParaRPr lang="en-US" dirty="0">
              <a:solidFill>
                <a:schemeClr val="bg1"/>
              </a:solidFill>
            </a:endParaRPr>
          </a:p>
        </p:txBody>
      </p:sp>
      <p:sp>
        <p:nvSpPr>
          <p:cNvPr id="4" name="Rectangle 3"/>
          <p:cNvSpPr/>
          <p:nvPr/>
        </p:nvSpPr>
        <p:spPr>
          <a:xfrm>
            <a:off x="2010696" y="5528184"/>
            <a:ext cx="5105400" cy="838200"/>
          </a:xfrm>
          <a:prstGeom prst="rect">
            <a:avLst/>
          </a:prstGeom>
          <a:solidFill>
            <a:srgbClr val="C00000"/>
          </a:solidFill>
          <a:ln w="3175">
            <a:solidFill>
              <a:srgbClr val="FFFFCC"/>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Verdana" panose="020B0604030504040204" pitchFamily="34" charset="0"/>
                <a:ea typeface="Verdana" panose="020B0604030504040204" pitchFamily="34" charset="0"/>
                <a:cs typeface="Verdana" panose="020B0604030504040204" pitchFamily="34" charset="0"/>
              </a:rPr>
              <a:t>TRUST ME! </a:t>
            </a:r>
            <a:r>
              <a:rPr lang="en-US" sz="3200" dirty="0" smtClean="0">
                <a:latin typeface="Verdana" panose="020B0604030504040204" pitchFamily="34" charset="0"/>
                <a:ea typeface="Verdana" panose="020B0604030504040204" pitchFamily="34" charset="0"/>
                <a:cs typeface="Verdana" panose="020B0604030504040204" pitchFamily="34" charset="0"/>
              </a:rPr>
              <a:t>(2:4)</a:t>
            </a:r>
            <a:endParaRPr lang="en-US" sz="4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84637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4000" dirty="0" smtClean="0">
                <a:solidFill>
                  <a:schemeClr val="tx1"/>
                </a:solidFill>
              </a:rPr>
              <a:t>NT Fulfillment</a:t>
            </a:r>
            <a:endParaRPr lang="en-US" sz="4000" dirty="0">
              <a:solidFill>
                <a:schemeClr val="tx1"/>
              </a:solidFill>
            </a:endParaRPr>
          </a:p>
        </p:txBody>
      </p:sp>
      <p:sp>
        <p:nvSpPr>
          <p:cNvPr id="3" name="Content Placeholder 2"/>
          <p:cNvSpPr>
            <a:spLocks noGrp="1"/>
          </p:cNvSpPr>
          <p:nvPr>
            <p:ph idx="1"/>
          </p:nvPr>
        </p:nvSpPr>
        <p:spPr>
          <a:xfrm>
            <a:off x="381000" y="914400"/>
            <a:ext cx="8382000" cy="5486400"/>
          </a:xfrm>
        </p:spPr>
        <p:txBody>
          <a:bodyPr/>
          <a:lstStyle/>
          <a:p>
            <a:pPr marL="457200" indent="-457200">
              <a:spcBef>
                <a:spcPts val="600"/>
              </a:spcBef>
              <a:spcAft>
                <a:spcPts val="0"/>
              </a:spcAft>
              <a:buNone/>
            </a:pPr>
            <a:r>
              <a:rPr lang="en-US" sz="2800" dirty="0" smtClean="0">
                <a:solidFill>
                  <a:srgbClr val="000066"/>
                </a:solidFill>
                <a:effectLst>
                  <a:outerShdw blurRad="38100" dist="38100" dir="2700000" algn="tl">
                    <a:srgbClr val="000000">
                      <a:alpha val="43137"/>
                    </a:srgbClr>
                  </a:outerShdw>
                </a:effectLst>
              </a:rPr>
              <a:t>1. </a:t>
            </a:r>
            <a:r>
              <a:rPr lang="en-US" sz="3600" u="sng" dirty="0" smtClean="0"/>
              <a:t>Ro.1:17</a:t>
            </a:r>
            <a:r>
              <a:rPr lang="en-US" sz="3600" dirty="0"/>
              <a:t>, </a:t>
            </a:r>
            <a:r>
              <a:rPr lang="en-US" sz="3600" dirty="0">
                <a:solidFill>
                  <a:srgbClr val="000066"/>
                </a:solidFill>
                <a:effectLst>
                  <a:outerShdw blurRad="38100" dist="38100" dir="2700000" algn="tl">
                    <a:srgbClr val="000000">
                      <a:alpha val="43137"/>
                    </a:srgbClr>
                  </a:outerShdw>
                </a:effectLst>
              </a:rPr>
              <a:t>the just </a:t>
            </a:r>
            <a:r>
              <a:rPr lang="en-US" sz="3600" dirty="0"/>
              <a:t>(righteousness of God): 36x in Romans.   </a:t>
            </a:r>
            <a:endParaRPr lang="en-US" sz="3600" dirty="0" smtClean="0"/>
          </a:p>
          <a:p>
            <a:pPr lvl="1">
              <a:spcBef>
                <a:spcPts val="600"/>
              </a:spcBef>
              <a:spcAft>
                <a:spcPts val="400"/>
              </a:spcAft>
              <a:buFont typeface="Arial" panose="020B0604020202020204" pitchFamily="34" charset="0"/>
              <a:buChar char="•"/>
            </a:pPr>
            <a:r>
              <a:rPr lang="en-US" sz="3200" dirty="0" smtClean="0"/>
              <a:t>Gentiles!   1:13, 16</a:t>
            </a:r>
            <a:endParaRPr lang="en-US" sz="3200" dirty="0"/>
          </a:p>
          <a:p>
            <a:pPr marL="457200" indent="-457200">
              <a:spcBef>
                <a:spcPts val="600"/>
              </a:spcBef>
              <a:spcAft>
                <a:spcPts val="0"/>
              </a:spcAft>
              <a:buNone/>
            </a:pPr>
            <a:r>
              <a:rPr lang="en-US" sz="2800" dirty="0" smtClean="0">
                <a:solidFill>
                  <a:srgbClr val="000066"/>
                </a:solidFill>
                <a:effectLst>
                  <a:outerShdw blurRad="38100" dist="38100" dir="2700000" algn="tl">
                    <a:srgbClr val="000000">
                      <a:alpha val="43137"/>
                    </a:srgbClr>
                  </a:outerShdw>
                </a:effectLst>
              </a:rPr>
              <a:t>2. </a:t>
            </a:r>
            <a:r>
              <a:rPr lang="en-US" sz="3600" u="sng" dirty="0" smtClean="0"/>
              <a:t>Ga.3:11</a:t>
            </a:r>
            <a:r>
              <a:rPr lang="en-US" sz="3600" dirty="0"/>
              <a:t>, </a:t>
            </a:r>
            <a:r>
              <a:rPr lang="en-US" sz="3600" dirty="0">
                <a:solidFill>
                  <a:srgbClr val="000066"/>
                </a:solidFill>
                <a:effectLst>
                  <a:outerShdw blurRad="38100" dist="38100" dir="2700000" algn="tl">
                    <a:srgbClr val="000000">
                      <a:alpha val="43137"/>
                    </a:srgbClr>
                  </a:outerShdw>
                </a:effectLst>
              </a:rPr>
              <a:t>shall live </a:t>
            </a:r>
            <a:r>
              <a:rPr lang="en-US" sz="3600" dirty="0"/>
              <a:t>(not just physical deliverance, but spiritual.  V.12; </a:t>
            </a:r>
            <a:r>
              <a:rPr lang="en-US" sz="3600" dirty="0" smtClean="0"/>
              <a:t>2:19</a:t>
            </a:r>
          </a:p>
          <a:p>
            <a:pPr lvl="1">
              <a:spcBef>
                <a:spcPts val="600"/>
              </a:spcBef>
              <a:spcAft>
                <a:spcPts val="400"/>
              </a:spcAft>
              <a:buFont typeface="Arial" panose="020B0604020202020204" pitchFamily="34" charset="0"/>
              <a:buChar char="•"/>
            </a:pPr>
            <a:r>
              <a:rPr lang="en-US" sz="3200" dirty="0" smtClean="0">
                <a:solidFill>
                  <a:srgbClr val="800000"/>
                </a:solidFill>
                <a:effectLst>
                  <a:outerShdw blurRad="38100" dist="38100" dir="2700000" algn="tl">
                    <a:srgbClr val="000000">
                      <a:alpha val="43137"/>
                    </a:srgbClr>
                  </a:outerShdw>
                </a:effectLst>
              </a:rPr>
              <a:t>Live</a:t>
            </a:r>
            <a:r>
              <a:rPr lang="en-US" sz="3200" dirty="0" smtClean="0"/>
              <a:t> – </a:t>
            </a:r>
            <a:r>
              <a:rPr lang="en-US" sz="3200" dirty="0" smtClean="0">
                <a:solidFill>
                  <a:srgbClr val="800000"/>
                </a:solidFill>
                <a:effectLst>
                  <a:outerShdw blurRad="38100" dist="38100" dir="2700000" algn="tl">
                    <a:srgbClr val="000000">
                      <a:alpha val="43137"/>
                    </a:srgbClr>
                  </a:outerShdw>
                </a:effectLst>
              </a:rPr>
              <a:t>saved</a:t>
            </a:r>
            <a:r>
              <a:rPr lang="en-US" sz="3200" dirty="0" smtClean="0"/>
              <a:t>, but not by Law, v.12; 2:19</a:t>
            </a:r>
            <a:endParaRPr lang="en-US" sz="3200" dirty="0"/>
          </a:p>
          <a:p>
            <a:pPr marL="457200" indent="-457200">
              <a:spcAft>
                <a:spcPts val="0"/>
              </a:spcAft>
              <a:buNone/>
            </a:pPr>
            <a:r>
              <a:rPr lang="en-US" sz="2800" dirty="0" smtClean="0">
                <a:solidFill>
                  <a:srgbClr val="000066"/>
                </a:solidFill>
                <a:effectLst>
                  <a:outerShdw blurRad="38100" dist="38100" dir="2700000" algn="tl">
                    <a:srgbClr val="000000">
                      <a:alpha val="43137"/>
                    </a:srgbClr>
                  </a:outerShdw>
                </a:effectLst>
              </a:rPr>
              <a:t>3. </a:t>
            </a:r>
            <a:r>
              <a:rPr lang="en-US" sz="3600" u="sng" dirty="0" smtClean="0"/>
              <a:t>Hb.10:38</a:t>
            </a:r>
            <a:r>
              <a:rPr lang="en-US" sz="3600" dirty="0" smtClean="0"/>
              <a:t>, </a:t>
            </a:r>
            <a:r>
              <a:rPr lang="en-US" sz="3600" dirty="0" smtClean="0">
                <a:solidFill>
                  <a:srgbClr val="000066"/>
                </a:solidFill>
                <a:effectLst>
                  <a:outerShdw blurRad="38100" dist="38100" dir="2700000" algn="tl">
                    <a:srgbClr val="000000">
                      <a:alpha val="43137"/>
                    </a:srgbClr>
                  </a:outerShdw>
                </a:effectLst>
              </a:rPr>
              <a:t>by faith </a:t>
            </a:r>
          </a:p>
          <a:p>
            <a:pPr lvl="1">
              <a:spcAft>
                <a:spcPts val="0"/>
              </a:spcAft>
              <a:buFont typeface="Arial" panose="020B0604020202020204" pitchFamily="34" charset="0"/>
              <a:buChar char="•"/>
            </a:pPr>
            <a:r>
              <a:rPr lang="en-US" sz="3200" dirty="0" smtClean="0"/>
              <a:t>New army would soon march (AD 66-70) </a:t>
            </a:r>
          </a:p>
          <a:p>
            <a:pPr lvl="1">
              <a:spcBef>
                <a:spcPts val="600"/>
              </a:spcBef>
              <a:spcAft>
                <a:spcPts val="600"/>
              </a:spcAft>
              <a:buFont typeface="Arial" panose="020B0604020202020204" pitchFamily="34" charset="0"/>
              <a:buChar char="•"/>
            </a:pPr>
            <a:r>
              <a:rPr lang="en-US" sz="3200" dirty="0" smtClean="0"/>
              <a:t>Their sins pose greater threat than Rome </a:t>
            </a:r>
            <a:endParaRPr lang="en-US" sz="3200" dirty="0"/>
          </a:p>
          <a:p>
            <a:pPr>
              <a:spcAft>
                <a:spcPts val="600"/>
              </a:spcAft>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xmlns="" val="282433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z="4000" dirty="0" smtClean="0">
                <a:solidFill>
                  <a:schemeClr val="tx1"/>
                </a:solidFill>
              </a:rPr>
              <a:t>Prophet’s change of heart</a:t>
            </a:r>
            <a:br>
              <a:rPr lang="en-US" sz="4000" dirty="0" smtClean="0">
                <a:solidFill>
                  <a:schemeClr val="tx1"/>
                </a:solidFill>
              </a:rPr>
            </a:br>
            <a:r>
              <a:rPr lang="en-US" sz="3600" dirty="0" smtClean="0">
                <a:solidFill>
                  <a:schemeClr val="tx1"/>
                </a:solidFill>
              </a:rPr>
              <a:t>(Hab.3:16-19)</a:t>
            </a:r>
            <a:endParaRPr lang="en-US" sz="4000" dirty="0">
              <a:solidFill>
                <a:schemeClr val="tx1"/>
              </a:solidFill>
            </a:endParaRPr>
          </a:p>
        </p:txBody>
      </p:sp>
      <p:sp>
        <p:nvSpPr>
          <p:cNvPr id="3" name="Content Placeholder 2"/>
          <p:cNvSpPr>
            <a:spLocks noGrp="1"/>
          </p:cNvSpPr>
          <p:nvPr>
            <p:ph idx="1"/>
          </p:nvPr>
        </p:nvSpPr>
        <p:spPr>
          <a:xfrm>
            <a:off x="381000" y="1295400"/>
            <a:ext cx="8382000" cy="5105400"/>
          </a:xfrm>
        </p:spPr>
        <p:txBody>
          <a:bodyPr/>
          <a:lstStyle/>
          <a:p>
            <a:pPr marL="457200" indent="-457200">
              <a:spcBef>
                <a:spcPts val="600"/>
              </a:spcBef>
              <a:spcAft>
                <a:spcPts val="400"/>
              </a:spcAft>
              <a:buNone/>
            </a:pPr>
            <a:endParaRPr lang="en-US" dirty="0">
              <a:solidFill>
                <a:schemeClr val="bg1"/>
              </a:solidFill>
            </a:endParaRPr>
          </a:p>
        </p:txBody>
      </p:sp>
      <p:sp>
        <p:nvSpPr>
          <p:cNvPr id="4" name="Rectangle 3"/>
          <p:cNvSpPr/>
          <p:nvPr/>
        </p:nvSpPr>
        <p:spPr>
          <a:xfrm>
            <a:off x="381000" y="1371600"/>
            <a:ext cx="8382000" cy="3733800"/>
          </a:xfrm>
          <a:prstGeom prst="rect">
            <a:avLst/>
          </a:prstGeom>
          <a:solidFill>
            <a:schemeClr val="accent1">
              <a:alpha val="31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39725" defTabSz="339725">
              <a:spcBef>
                <a:spcPct val="20000"/>
              </a:spcBef>
              <a:buClr>
                <a:srgbClr val="00007D"/>
              </a:buClr>
              <a:buSzPct val="75000"/>
            </a:pPr>
            <a:r>
              <a:rPr lang="en-US" sz="3600" b="1" kern="0" dirty="0">
                <a:solidFill>
                  <a:srgbClr val="000000"/>
                </a:solidFill>
                <a:latin typeface="Calibri" pitchFamily="34" charset="0"/>
              </a:rPr>
              <a:t>Though my 401-k goes under…banks  	crash…social security collapses… 	insurance 	company folds…business fails 	…can’t find a job…food is scarce…</a:t>
            </a:r>
            <a:br>
              <a:rPr lang="en-US" sz="3600" b="1" kern="0" dirty="0">
                <a:solidFill>
                  <a:srgbClr val="000000"/>
                </a:solidFill>
                <a:latin typeface="Calibri" pitchFamily="34" charset="0"/>
              </a:rPr>
            </a:br>
            <a:r>
              <a:rPr lang="en-US" sz="3600" b="1" kern="0" dirty="0">
                <a:solidFill>
                  <a:srgbClr val="000000"/>
                </a:solidFill>
                <a:latin typeface="Calibri" pitchFamily="34" charset="0"/>
              </a:rPr>
              <a:t>	our enemies are planning an attack . . . </a:t>
            </a:r>
          </a:p>
          <a:p>
            <a:pPr lvl="0" defTabSz="339725">
              <a:spcBef>
                <a:spcPct val="20000"/>
              </a:spcBef>
              <a:buClr>
                <a:srgbClr val="00007D"/>
              </a:buClr>
              <a:buSzPct val="75000"/>
            </a:pPr>
            <a:r>
              <a:rPr lang="en-US" sz="3400" b="1" kern="0" dirty="0">
                <a:solidFill>
                  <a:srgbClr val="00007D">
                    <a:lumMod val="50000"/>
                  </a:srgbClr>
                </a:solidFill>
                <a:effectLst>
                  <a:outerShdw blurRad="38100" dist="38100" dir="2700000" algn="tl">
                    <a:srgbClr val="000000">
                      <a:alpha val="43137"/>
                    </a:srgbClr>
                  </a:outerShdw>
                </a:effectLst>
                <a:latin typeface="Calibri" pitchFamily="34" charset="0"/>
              </a:rPr>
              <a:t>	</a:t>
            </a:r>
            <a:r>
              <a:rPr lang="en-US" sz="3600" b="1" kern="0" dirty="0">
                <a:solidFill>
                  <a:srgbClr val="00007D">
                    <a:lumMod val="50000"/>
                  </a:srgbClr>
                </a:solidFill>
                <a:effectLst>
                  <a:outerShdw blurRad="38100" dist="38100" dir="2700000" algn="tl">
                    <a:srgbClr val="000000">
                      <a:alpha val="43137"/>
                    </a:srgbClr>
                  </a:outerShdw>
                </a:effectLst>
                <a:latin typeface="Calibri" pitchFamily="34" charset="0"/>
              </a:rPr>
              <a:t>Lord still sits on His throne.   I rejoice.</a:t>
            </a:r>
          </a:p>
        </p:txBody>
      </p:sp>
    </p:spTree>
    <p:extLst>
      <p:ext uri="{BB962C8B-B14F-4D97-AF65-F5344CB8AC3E}">
        <p14:creationId xmlns:p14="http://schemas.microsoft.com/office/powerpoint/2010/main" xmlns="" val="297821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4000" dirty="0" smtClean="0">
                <a:solidFill>
                  <a:schemeClr val="tx1"/>
                </a:solidFill>
              </a:rPr>
              <a:t>Faith</a:t>
            </a:r>
            <a:endParaRPr lang="en-US" sz="4000" dirty="0">
              <a:solidFill>
                <a:schemeClr val="tx1"/>
              </a:solidFill>
            </a:endParaRPr>
          </a:p>
        </p:txBody>
      </p:sp>
      <p:sp>
        <p:nvSpPr>
          <p:cNvPr id="3" name="Content Placeholder 2"/>
          <p:cNvSpPr>
            <a:spLocks noGrp="1"/>
          </p:cNvSpPr>
          <p:nvPr>
            <p:ph idx="1"/>
          </p:nvPr>
        </p:nvSpPr>
        <p:spPr>
          <a:xfrm>
            <a:off x="381000" y="914400"/>
            <a:ext cx="8382000" cy="5486400"/>
          </a:xfrm>
        </p:spPr>
        <p:txBody>
          <a:bodyPr/>
          <a:lstStyle/>
          <a:p>
            <a:pPr marL="515938" indent="-515938">
              <a:spcBef>
                <a:spcPts val="600"/>
              </a:spcBef>
              <a:spcAft>
                <a:spcPts val="400"/>
              </a:spcAft>
              <a:buAutoNum type="arabicPeriod"/>
            </a:pPr>
            <a:r>
              <a:rPr lang="en-US" sz="3600" dirty="0" smtClean="0"/>
              <a:t>Abraham, Gn.22 (Ro.4)</a:t>
            </a:r>
          </a:p>
          <a:p>
            <a:pPr marL="515938" indent="-515938">
              <a:spcBef>
                <a:spcPts val="600"/>
              </a:spcBef>
              <a:spcAft>
                <a:spcPts val="400"/>
              </a:spcAft>
              <a:buAutoNum type="arabicPeriod"/>
            </a:pPr>
            <a:r>
              <a:rPr lang="en-US" sz="3600" dirty="0" smtClean="0"/>
              <a:t>Israel, Ex.14</a:t>
            </a:r>
          </a:p>
          <a:p>
            <a:pPr marL="515938" indent="-515938">
              <a:spcBef>
                <a:spcPts val="600"/>
              </a:spcBef>
              <a:spcAft>
                <a:spcPts val="400"/>
              </a:spcAft>
              <a:buAutoNum type="arabicPeriod"/>
            </a:pPr>
            <a:r>
              <a:rPr lang="en-US" sz="3600" dirty="0" smtClean="0"/>
              <a:t>Sailors, Mk.6</a:t>
            </a:r>
          </a:p>
          <a:p>
            <a:pPr marL="515938" indent="-515938">
              <a:spcBef>
                <a:spcPts val="600"/>
              </a:spcBef>
              <a:spcAft>
                <a:spcPts val="400"/>
              </a:spcAft>
              <a:buAutoNum type="arabicPeriod"/>
            </a:pPr>
            <a:r>
              <a:rPr lang="en-US" sz="3600" dirty="0" smtClean="0"/>
              <a:t>Peter, Ac.12</a:t>
            </a:r>
          </a:p>
          <a:p>
            <a:pPr marL="515938" indent="-515938">
              <a:spcBef>
                <a:spcPts val="600"/>
              </a:spcBef>
              <a:spcAft>
                <a:spcPts val="400"/>
              </a:spcAft>
              <a:buAutoNum type="arabicPeriod"/>
            </a:pPr>
            <a:r>
              <a:rPr lang="en-US" sz="3600" dirty="0" smtClean="0"/>
              <a:t>Paul, 2 Tim.4</a:t>
            </a:r>
            <a:endParaRPr lang="en-US" dirty="0"/>
          </a:p>
        </p:txBody>
      </p:sp>
      <p:pic>
        <p:nvPicPr>
          <p:cNvPr id="1026" name="Picture 2" descr="C:\Users\Owner\AppData\Local\Microsoft\Windows\Temporary Internet Files\Content.IE5\HQJLMR0D\2013penny[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2286000"/>
            <a:ext cx="3810000" cy="3810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val 4"/>
          <p:cNvSpPr/>
          <p:nvPr/>
        </p:nvSpPr>
        <p:spPr>
          <a:xfrm>
            <a:off x="6066504" y="2271252"/>
            <a:ext cx="685800" cy="609600"/>
          </a:xfrm>
          <a:prstGeom prst="ellipse">
            <a:avLst/>
          </a:prstGeom>
          <a:noFill/>
          <a:ln w="762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7046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smtClean="0"/>
              <a:t>Habakkuk Timeline</a:t>
            </a:r>
            <a:endParaRPr lang="en-US" sz="3600" b="1" dirty="0"/>
          </a:p>
        </p:txBody>
      </p:sp>
      <p:sp>
        <p:nvSpPr>
          <p:cNvPr id="3" name="Content Placeholder 2"/>
          <p:cNvSpPr>
            <a:spLocks noGrp="1"/>
          </p:cNvSpPr>
          <p:nvPr>
            <p:ph idx="1"/>
          </p:nvPr>
        </p:nvSpPr>
        <p:spPr>
          <a:xfrm>
            <a:off x="457200" y="1600200"/>
            <a:ext cx="8229600" cy="4572000"/>
          </a:xfrm>
        </p:spPr>
        <p:txBody>
          <a:bodyPr/>
          <a:lstStyle/>
          <a:p>
            <a:pPr marL="0" indent="0">
              <a:buNone/>
            </a:pPr>
            <a:endParaRPr lang="en-US" dirty="0"/>
          </a:p>
        </p:txBody>
      </p:sp>
      <p:sp>
        <p:nvSpPr>
          <p:cNvPr id="4" name="Rectangle 3"/>
          <p:cNvSpPr/>
          <p:nvPr/>
        </p:nvSpPr>
        <p:spPr bwMode="auto">
          <a:xfrm>
            <a:off x="486696" y="2743200"/>
            <a:ext cx="8153400" cy="152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6" name="Straight Connector 5"/>
          <p:cNvCxnSpPr/>
          <p:nvPr/>
        </p:nvCxnSpPr>
        <p:spPr bwMode="auto">
          <a:xfrm>
            <a:off x="1465008" y="2362200"/>
            <a:ext cx="0" cy="990600"/>
          </a:xfrm>
          <a:prstGeom prst="line">
            <a:avLst/>
          </a:prstGeom>
          <a:solidFill>
            <a:schemeClr val="accent1"/>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Rectangle 6"/>
          <p:cNvSpPr/>
          <p:nvPr/>
        </p:nvSpPr>
        <p:spPr bwMode="auto">
          <a:xfrm>
            <a:off x="501444" y="1720644"/>
            <a:ext cx="1951704" cy="6096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rgbClr val="FFFF00"/>
                </a:solidFill>
                <a:effectLst/>
                <a:latin typeface="Calibri" pitchFamily="34" charset="0"/>
              </a:rPr>
              <a:t>626 B.C.?</a:t>
            </a:r>
          </a:p>
        </p:txBody>
      </p:sp>
      <p:sp>
        <p:nvSpPr>
          <p:cNvPr id="8" name="Rectangle 7"/>
          <p:cNvSpPr/>
          <p:nvPr/>
        </p:nvSpPr>
        <p:spPr bwMode="auto">
          <a:xfrm>
            <a:off x="503904" y="3384756"/>
            <a:ext cx="1951704" cy="6096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rgbClr val="FFFF00"/>
                </a:solidFill>
                <a:effectLst/>
                <a:latin typeface="Calibri" pitchFamily="34" charset="0"/>
              </a:rPr>
              <a:t>Habakkuk</a:t>
            </a:r>
          </a:p>
        </p:txBody>
      </p:sp>
      <p:cxnSp>
        <p:nvCxnSpPr>
          <p:cNvPr id="10" name="Straight Connector 9"/>
          <p:cNvCxnSpPr/>
          <p:nvPr/>
        </p:nvCxnSpPr>
        <p:spPr bwMode="auto">
          <a:xfrm>
            <a:off x="3660060" y="2362200"/>
            <a:ext cx="0" cy="990600"/>
          </a:xfrm>
          <a:prstGeom prst="line">
            <a:avLst/>
          </a:prstGeom>
          <a:solidFill>
            <a:schemeClr val="accent1"/>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Rectangle 10"/>
          <p:cNvSpPr/>
          <p:nvPr/>
        </p:nvSpPr>
        <p:spPr bwMode="auto">
          <a:xfrm>
            <a:off x="2696496" y="1720644"/>
            <a:ext cx="1951704" cy="609600"/>
          </a:xfrm>
          <a:prstGeom prst="rect">
            <a:avLst/>
          </a:prstGeom>
          <a:solidFill>
            <a:srgbClr val="CCFFFF">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tx1"/>
                </a:solidFill>
                <a:effectLst/>
                <a:latin typeface="Calibri" pitchFamily="34" charset="0"/>
              </a:rPr>
              <a:t>606 B.C.</a:t>
            </a:r>
          </a:p>
        </p:txBody>
      </p:sp>
      <p:sp>
        <p:nvSpPr>
          <p:cNvPr id="12" name="Rectangle 11"/>
          <p:cNvSpPr/>
          <p:nvPr/>
        </p:nvSpPr>
        <p:spPr bwMode="auto">
          <a:xfrm>
            <a:off x="2698956" y="3384756"/>
            <a:ext cx="1951704" cy="1034844"/>
          </a:xfrm>
          <a:prstGeom prst="rect">
            <a:avLst/>
          </a:prstGeom>
          <a:solidFill>
            <a:srgbClr val="CCFFFF">
              <a:alpha val="85000"/>
            </a:srgbClr>
          </a:solidFill>
          <a:ln w="9525" cap="flat" cmpd="sng" algn="ctr">
            <a:no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bg2">
                    <a:lumMod val="50000"/>
                  </a:schemeClr>
                </a:solidFill>
                <a:effectLst/>
                <a:latin typeface="Calibri" pitchFamily="34" charset="0"/>
              </a:rPr>
              <a:t>Babylon</a:t>
            </a:r>
            <a:br>
              <a:rPr kumimoji="0" lang="en-US" sz="3300" b="1" i="0" u="none" strike="noStrike" cap="none" normalizeH="0" baseline="0" dirty="0" smtClean="0">
                <a:ln>
                  <a:noFill/>
                </a:ln>
                <a:solidFill>
                  <a:schemeClr val="bg2">
                    <a:lumMod val="50000"/>
                  </a:schemeClr>
                </a:solidFill>
                <a:effectLst/>
                <a:latin typeface="Calibri" pitchFamily="34" charset="0"/>
              </a:rPr>
            </a:br>
            <a:r>
              <a:rPr kumimoji="0" lang="en-US" sz="3300" b="1" i="0" u="none" strike="noStrike" cap="none" normalizeH="0" baseline="0" dirty="0" smtClean="0">
                <a:ln>
                  <a:noFill/>
                </a:ln>
                <a:solidFill>
                  <a:schemeClr val="tx1"/>
                </a:solidFill>
                <a:effectLst/>
                <a:latin typeface="Calibri" pitchFamily="34" charset="0"/>
              </a:rPr>
              <a:t>Dn.1</a:t>
            </a:r>
          </a:p>
        </p:txBody>
      </p:sp>
      <p:cxnSp>
        <p:nvCxnSpPr>
          <p:cNvPr id="13" name="Straight Connector 12"/>
          <p:cNvCxnSpPr/>
          <p:nvPr/>
        </p:nvCxnSpPr>
        <p:spPr bwMode="auto">
          <a:xfrm>
            <a:off x="5670756" y="2362200"/>
            <a:ext cx="0" cy="990600"/>
          </a:xfrm>
          <a:prstGeom prst="line">
            <a:avLst/>
          </a:prstGeom>
          <a:solidFill>
            <a:schemeClr val="accent1"/>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4" name="Rectangle 13"/>
          <p:cNvSpPr/>
          <p:nvPr/>
        </p:nvSpPr>
        <p:spPr bwMode="auto">
          <a:xfrm>
            <a:off x="4707192" y="1720644"/>
            <a:ext cx="1951704" cy="609600"/>
          </a:xfrm>
          <a:prstGeom prst="rect">
            <a:avLst/>
          </a:prstGeom>
          <a:solidFill>
            <a:srgbClr val="CCFFFF">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tx1"/>
                </a:solidFill>
                <a:effectLst/>
                <a:latin typeface="Calibri" pitchFamily="34" charset="0"/>
              </a:rPr>
              <a:t>597 B.C.</a:t>
            </a:r>
          </a:p>
        </p:txBody>
      </p:sp>
      <p:sp>
        <p:nvSpPr>
          <p:cNvPr id="15" name="Rectangle 14"/>
          <p:cNvSpPr/>
          <p:nvPr/>
        </p:nvSpPr>
        <p:spPr bwMode="auto">
          <a:xfrm>
            <a:off x="4709652" y="3384756"/>
            <a:ext cx="1951704" cy="1034844"/>
          </a:xfrm>
          <a:prstGeom prst="rect">
            <a:avLst/>
          </a:prstGeom>
          <a:solidFill>
            <a:srgbClr val="CCFFFF">
              <a:alpha val="85000"/>
            </a:srgbClr>
          </a:solidFill>
          <a:ln w="9525" cap="flat" cmpd="sng" algn="ctr">
            <a:no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bg2">
                    <a:lumMod val="50000"/>
                  </a:schemeClr>
                </a:solidFill>
                <a:effectLst/>
                <a:latin typeface="Calibri" pitchFamily="34" charset="0"/>
              </a:rPr>
              <a:t>Babylon</a:t>
            </a:r>
            <a:r>
              <a:rPr kumimoji="0" lang="en-US" sz="3300" b="1" i="0" u="none" strike="noStrike" cap="none" normalizeH="0" baseline="0" dirty="0" smtClean="0">
                <a:ln>
                  <a:noFill/>
                </a:ln>
                <a:solidFill>
                  <a:schemeClr val="tx1"/>
                </a:solidFill>
                <a:effectLst/>
                <a:latin typeface="Calibri" pitchFamily="34" charset="0"/>
              </a:rPr>
              <a:t/>
            </a:r>
            <a:br>
              <a:rPr kumimoji="0" lang="en-US" sz="3300" b="1" i="0" u="none" strike="noStrike" cap="none" normalizeH="0" baseline="0" dirty="0" smtClean="0">
                <a:ln>
                  <a:noFill/>
                </a:ln>
                <a:solidFill>
                  <a:schemeClr val="tx1"/>
                </a:solidFill>
                <a:effectLst/>
                <a:latin typeface="Calibri" pitchFamily="34" charset="0"/>
              </a:rPr>
            </a:br>
            <a:r>
              <a:rPr kumimoji="0" lang="en-US" sz="3300" b="1" i="0" u="none" strike="noStrike" cap="none" normalizeH="0" baseline="0" dirty="0" smtClean="0">
                <a:ln>
                  <a:noFill/>
                </a:ln>
                <a:solidFill>
                  <a:schemeClr val="tx1"/>
                </a:solidFill>
                <a:effectLst/>
                <a:latin typeface="Calibri" pitchFamily="34" charset="0"/>
              </a:rPr>
              <a:t>Ezk.1</a:t>
            </a:r>
          </a:p>
        </p:txBody>
      </p:sp>
      <p:cxnSp>
        <p:nvCxnSpPr>
          <p:cNvPr id="16" name="Straight Connector 15"/>
          <p:cNvCxnSpPr/>
          <p:nvPr/>
        </p:nvCxnSpPr>
        <p:spPr bwMode="auto">
          <a:xfrm>
            <a:off x="7683912" y="2362200"/>
            <a:ext cx="0" cy="990600"/>
          </a:xfrm>
          <a:prstGeom prst="line">
            <a:avLst/>
          </a:prstGeom>
          <a:solidFill>
            <a:schemeClr val="accent1"/>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6720348" y="1720644"/>
            <a:ext cx="1951704" cy="609600"/>
          </a:xfrm>
          <a:prstGeom prst="rect">
            <a:avLst/>
          </a:prstGeom>
          <a:solidFill>
            <a:srgbClr val="CCFFFF">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tx1"/>
                </a:solidFill>
                <a:effectLst/>
                <a:latin typeface="Calibri" pitchFamily="34" charset="0"/>
              </a:rPr>
              <a:t>586 B.C.</a:t>
            </a:r>
          </a:p>
        </p:txBody>
      </p:sp>
      <p:sp>
        <p:nvSpPr>
          <p:cNvPr id="18" name="Rectangle 17"/>
          <p:cNvSpPr/>
          <p:nvPr/>
        </p:nvSpPr>
        <p:spPr bwMode="auto">
          <a:xfrm>
            <a:off x="6722808" y="3384756"/>
            <a:ext cx="1951704" cy="1034844"/>
          </a:xfrm>
          <a:prstGeom prst="rect">
            <a:avLst/>
          </a:prstGeom>
          <a:solidFill>
            <a:srgbClr val="CCFFFF">
              <a:alpha val="85000"/>
            </a:srgbClr>
          </a:solidFill>
          <a:ln w="9525" cap="flat" cmpd="sng" algn="ctr">
            <a:no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dirty="0" smtClean="0">
                <a:ln>
                  <a:noFill/>
                </a:ln>
                <a:solidFill>
                  <a:schemeClr val="bg2">
                    <a:lumMod val="50000"/>
                  </a:schemeClr>
                </a:solidFill>
                <a:effectLst/>
                <a:latin typeface="Calibri" pitchFamily="34" charset="0"/>
              </a:rPr>
              <a:t>Babylon</a:t>
            </a:r>
            <a:r>
              <a:rPr kumimoji="0" lang="en-US" sz="3300" b="1" i="0" u="none" strike="noStrike" cap="none" normalizeH="0" baseline="0" dirty="0" smtClean="0">
                <a:ln>
                  <a:noFill/>
                </a:ln>
                <a:solidFill>
                  <a:schemeClr val="tx1"/>
                </a:solidFill>
                <a:effectLst/>
                <a:latin typeface="Calibri" pitchFamily="34" charset="0"/>
              </a:rPr>
              <a:t/>
            </a:r>
            <a:br>
              <a:rPr kumimoji="0" lang="en-US" sz="3300" b="1" i="0" u="none" strike="noStrike" cap="none" normalizeH="0" baseline="0" dirty="0" smtClean="0">
                <a:ln>
                  <a:noFill/>
                </a:ln>
                <a:solidFill>
                  <a:schemeClr val="tx1"/>
                </a:solidFill>
                <a:effectLst/>
                <a:latin typeface="Calibri" pitchFamily="34" charset="0"/>
              </a:rPr>
            </a:br>
            <a:r>
              <a:rPr kumimoji="0" lang="en-US" sz="3300" b="1" i="0" u="none" strike="noStrike" cap="none" normalizeH="0" baseline="0" dirty="0" smtClean="0">
                <a:ln>
                  <a:noFill/>
                </a:ln>
                <a:solidFill>
                  <a:schemeClr val="tx1"/>
                </a:solidFill>
                <a:effectLst/>
                <a:latin typeface="Calibri" pitchFamily="34" charset="0"/>
              </a:rPr>
              <a:t>Jer.</a:t>
            </a:r>
          </a:p>
        </p:txBody>
      </p:sp>
      <p:sp>
        <p:nvSpPr>
          <p:cNvPr id="28" name="Rectangle 27"/>
          <p:cNvSpPr/>
          <p:nvPr/>
        </p:nvSpPr>
        <p:spPr bwMode="auto">
          <a:xfrm>
            <a:off x="486696" y="4026312"/>
            <a:ext cx="1966452" cy="22860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CC"/>
                </a:solidFill>
                <a:effectLst/>
                <a:latin typeface="Calibri" pitchFamily="34" charset="0"/>
              </a:rPr>
              <a:t>Hated </a:t>
            </a:r>
            <a:r>
              <a:rPr kumimoji="0" lang="en-US" sz="3200" b="1" i="0" u="sng" strike="noStrike" cap="none" normalizeH="0" baseline="0" dirty="0" smtClean="0">
                <a:ln>
                  <a:noFill/>
                </a:ln>
                <a:solidFill>
                  <a:srgbClr val="FFFFCC"/>
                </a:solidFill>
                <a:effectLst/>
                <a:latin typeface="Calibri" pitchFamily="34" charset="0"/>
              </a:rPr>
              <a:t>iniquity</a:t>
            </a:r>
            <a:r>
              <a:rPr kumimoji="0" lang="en-US" sz="3200" b="1" i="0" u="none" strike="noStrike" cap="none" normalizeH="0" baseline="0" dirty="0" smtClean="0">
                <a:ln>
                  <a:noFill/>
                </a:ln>
                <a:solidFill>
                  <a:srgbClr val="FFFFCC"/>
                </a:solidFill>
                <a:effectLst/>
                <a:latin typeface="Calibri" pitchFamily="34" charset="0"/>
              </a:rPr>
              <a:t>; cried for judgment </a:t>
            </a:r>
            <a:r>
              <a:rPr kumimoji="0" lang="en-US" sz="3200" b="1" i="0" u="none" strike="noStrike" cap="none" normalizeH="0" baseline="0" dirty="0" smtClean="0">
                <a:ln>
                  <a:noFill/>
                </a:ln>
                <a:solidFill>
                  <a:schemeClr val="bg1"/>
                </a:solidFill>
                <a:effectLst/>
                <a:latin typeface="Calibri" pitchFamily="34" charset="0"/>
              </a:rPr>
              <a:t>(1:2-4)</a:t>
            </a:r>
          </a:p>
        </p:txBody>
      </p:sp>
      <p:sp>
        <p:nvSpPr>
          <p:cNvPr id="29" name="Rectangle 28"/>
          <p:cNvSpPr/>
          <p:nvPr/>
        </p:nvSpPr>
        <p:spPr bwMode="auto">
          <a:xfrm>
            <a:off x="2698956" y="4572000"/>
            <a:ext cx="5973096" cy="1740312"/>
          </a:xfrm>
          <a:prstGeom prst="rect">
            <a:avLst/>
          </a:prstGeom>
          <a:solidFill>
            <a:srgbClr val="FFFFCC">
              <a:alpha val="69000"/>
            </a:srgbClr>
          </a:solidFill>
          <a:ln w="3175" cap="flat" cmpd="sng" algn="ctr">
            <a:solidFill>
              <a:schemeClr val="bg2">
                <a:lumMod val="75000"/>
              </a:schemeClr>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2">
                    <a:lumMod val="75000"/>
                  </a:schemeClr>
                </a:solidFill>
                <a:effectLst/>
                <a:latin typeface="Calibri" pitchFamily="34" charset="0"/>
              </a:rPr>
              <a:t>Hated </a:t>
            </a:r>
            <a:r>
              <a:rPr kumimoji="0" lang="en-US" sz="3400" b="1" i="0" u="sng" strike="noStrike" cap="none" normalizeH="0" baseline="0" dirty="0" smtClean="0">
                <a:ln>
                  <a:noFill/>
                </a:ln>
                <a:solidFill>
                  <a:schemeClr val="bg2">
                    <a:lumMod val="75000"/>
                  </a:schemeClr>
                </a:solidFill>
                <a:effectLst/>
                <a:latin typeface="Calibri" pitchFamily="34" charset="0"/>
              </a:rPr>
              <a:t>injustice</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solidFill>
                  <a:schemeClr val="bg2">
                    <a:lumMod val="75000"/>
                  </a:schemeClr>
                </a:solidFill>
                <a:latin typeface="Calibri" pitchFamily="34" charset="0"/>
              </a:rPr>
              <a:t>C</a:t>
            </a:r>
            <a:r>
              <a:rPr kumimoji="0" lang="en-US" sz="3400" b="1" i="0" u="none" strike="noStrike" cap="none" normalizeH="0" baseline="0" dirty="0" smtClean="0">
                <a:ln>
                  <a:noFill/>
                </a:ln>
                <a:solidFill>
                  <a:schemeClr val="bg2">
                    <a:lumMod val="75000"/>
                  </a:schemeClr>
                </a:solidFill>
                <a:effectLst/>
                <a:latin typeface="Calibri" pitchFamily="34" charset="0"/>
              </a:rPr>
              <a:t>hallenged</a:t>
            </a:r>
            <a:r>
              <a:rPr kumimoji="0" lang="en-US" sz="3400" b="1" i="0" u="none" strike="noStrike" cap="none" normalizeH="0" dirty="0" smtClean="0">
                <a:ln>
                  <a:noFill/>
                </a:ln>
                <a:solidFill>
                  <a:schemeClr val="bg2">
                    <a:lumMod val="75000"/>
                  </a:schemeClr>
                </a:solidFill>
                <a:effectLst/>
                <a:latin typeface="Calibri" pitchFamily="34" charset="0"/>
              </a:rPr>
              <a:t> God’s remedy for sin </a:t>
            </a:r>
            <a:r>
              <a:rPr kumimoji="0" lang="en-US" sz="3200" b="1" i="0" u="none" strike="noStrike" cap="none" normalizeH="0" dirty="0" smtClean="0">
                <a:ln>
                  <a:noFill/>
                </a:ln>
                <a:solidFill>
                  <a:schemeClr val="tx1"/>
                </a:solidFill>
                <a:effectLst/>
                <a:latin typeface="Calibri" pitchFamily="34" charset="0"/>
              </a:rPr>
              <a:t>(1:12-2:1)</a:t>
            </a:r>
            <a:endParaRPr kumimoji="0" lang="en-US" sz="3200" b="1" i="0" u="none" strike="noStrike" cap="none" normalizeH="0" baseline="0" dirty="0" smtClean="0">
              <a:ln>
                <a:noFill/>
              </a:ln>
              <a:solidFill>
                <a:schemeClr val="tx1"/>
              </a:solidFill>
              <a:effectLst/>
              <a:latin typeface="Calibri" pitchFamily="34" charset="0"/>
            </a:endParaRPr>
          </a:p>
        </p:txBody>
      </p:sp>
    </p:spTree>
    <p:extLst>
      <p:ext uri="{BB962C8B-B14F-4D97-AF65-F5344CB8AC3E}">
        <p14:creationId xmlns:p14="http://schemas.microsoft.com/office/powerpoint/2010/main" xmlns="" val="296243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1"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1" grpId="0" animBg="1"/>
      <p:bldP spid="12" grpId="0" animBg="1"/>
      <p:bldP spid="14" grpId="0" animBg="1"/>
      <p:bldP spid="15" grpId="0" animBg="1"/>
      <p:bldP spid="17" grpId="0" animBg="1"/>
      <p:bldP spid="18"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33400" y="609600"/>
            <a:ext cx="8077200" cy="13716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800" b="1" i="0" u="none" strike="noStrike" cap="none" normalizeH="0" baseline="0" dirty="0" smtClean="0">
                <a:ln>
                  <a:noFill/>
                </a:ln>
                <a:solidFill>
                  <a:srgbClr val="000066"/>
                </a:solidFill>
                <a:effectLst/>
              </a:rPr>
              <a:t>I. The Mess </a:t>
            </a:r>
            <a:br>
              <a:rPr kumimoji="0" lang="en-US" sz="3800" b="1" i="0" u="none" strike="noStrike" cap="none" normalizeH="0" baseline="0" dirty="0" smtClean="0">
                <a:ln>
                  <a:noFill/>
                </a:ln>
                <a:solidFill>
                  <a:srgbClr val="000066"/>
                </a:solidFill>
                <a:effectLst/>
              </a:rPr>
            </a:br>
            <a:r>
              <a:rPr kumimoji="0" lang="en-US" sz="3200" b="1" i="0" u="none" strike="noStrike" cap="none" normalizeH="0" baseline="0" dirty="0" smtClean="0">
                <a:ln>
                  <a:noFill/>
                </a:ln>
                <a:solidFill>
                  <a:srgbClr val="000066"/>
                </a:solidFill>
                <a:effectLst/>
              </a:rPr>
              <a:t>(Habakkuk’s complaint)</a:t>
            </a:r>
            <a:endParaRPr kumimoji="0" lang="en-US" sz="2800" b="1" i="0" u="none" strike="noStrike" cap="none" normalizeH="0" baseline="0" dirty="0" smtClean="0">
              <a:ln>
                <a:noFill/>
              </a:ln>
              <a:solidFill>
                <a:srgbClr val="000066"/>
              </a:solidFill>
              <a:effectLst/>
            </a:endParaRPr>
          </a:p>
        </p:txBody>
      </p:sp>
    </p:spTree>
    <p:extLst>
      <p:ext uri="{BB962C8B-B14F-4D97-AF65-F5344CB8AC3E}">
        <p14:creationId xmlns:p14="http://schemas.microsoft.com/office/powerpoint/2010/main" xmlns="" val="1600876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Sin everywhere…</a:t>
            </a:r>
            <a:endParaRPr lang="en-US" sz="3600" b="1" dirty="0"/>
          </a:p>
        </p:txBody>
      </p:sp>
      <p:sp>
        <p:nvSpPr>
          <p:cNvPr id="3" name="Content Placeholder 2"/>
          <p:cNvSpPr>
            <a:spLocks noGrp="1"/>
          </p:cNvSpPr>
          <p:nvPr>
            <p:ph idx="1"/>
          </p:nvPr>
        </p:nvSpPr>
        <p:spPr>
          <a:xfrm>
            <a:off x="442452" y="1524000"/>
            <a:ext cx="8229600" cy="3886200"/>
          </a:xfrm>
        </p:spPr>
        <p:txBody>
          <a:bodyPr/>
          <a:lstStyle/>
          <a:p>
            <a:r>
              <a:rPr lang="en-US" b="1" dirty="0" smtClean="0"/>
              <a:t>People out of control; wicked surround righteous (1:3-4)</a:t>
            </a:r>
          </a:p>
          <a:p>
            <a:r>
              <a:rPr lang="en-US" b="1" dirty="0" smtClean="0"/>
              <a:t>Even worse, God doesn’t care (1:2)</a:t>
            </a:r>
            <a:endParaRPr lang="en-US" b="1" dirty="0"/>
          </a:p>
        </p:txBody>
      </p:sp>
    </p:spTree>
    <p:extLst>
      <p:ext uri="{BB962C8B-B14F-4D97-AF65-F5344CB8AC3E}">
        <p14:creationId xmlns:p14="http://schemas.microsoft.com/office/powerpoint/2010/main" xmlns="" val="302352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33400" y="762000"/>
            <a:ext cx="8077200" cy="6858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rPr>
              <a:t>I. The Mess </a:t>
            </a:r>
            <a:br>
              <a:rPr kumimoji="0" lang="en-US" sz="2400" i="0" u="none" strike="noStrike" cap="none" normalizeH="0" baseline="0" dirty="0" smtClean="0">
                <a:ln>
                  <a:noFill/>
                </a:ln>
                <a:effectLst/>
              </a:rPr>
            </a:br>
            <a:r>
              <a:rPr kumimoji="0" lang="en-US" sz="2400" i="0" u="none" strike="noStrike" cap="none" normalizeH="0" baseline="0" dirty="0" smtClean="0">
                <a:ln>
                  <a:noFill/>
                </a:ln>
                <a:effectLst/>
              </a:rPr>
              <a:t>(Habakkuk’s complaint)</a:t>
            </a:r>
          </a:p>
        </p:txBody>
      </p:sp>
      <p:sp>
        <p:nvSpPr>
          <p:cNvPr id="3" name="Rounded Rectangle 2"/>
          <p:cNvSpPr/>
          <p:nvPr/>
        </p:nvSpPr>
        <p:spPr bwMode="auto">
          <a:xfrm>
            <a:off x="533400" y="1600200"/>
            <a:ext cx="8077200" cy="13716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800" b="1" i="0" u="none" strike="noStrike" cap="none" normalizeH="0" baseline="0" dirty="0" smtClean="0">
                <a:ln>
                  <a:noFill/>
                </a:ln>
                <a:solidFill>
                  <a:srgbClr val="000066"/>
                </a:solidFill>
                <a:effectLst/>
              </a:rPr>
              <a:t>II. The Message </a:t>
            </a:r>
            <a:br>
              <a:rPr kumimoji="0" lang="en-US" sz="3800" b="1" i="0" u="none" strike="noStrike" cap="none" normalizeH="0" baseline="0" dirty="0" smtClean="0">
                <a:ln>
                  <a:noFill/>
                </a:ln>
                <a:solidFill>
                  <a:srgbClr val="000066"/>
                </a:solidFill>
                <a:effectLst/>
              </a:rPr>
            </a:br>
            <a:r>
              <a:rPr kumimoji="0" lang="en-US" sz="3200" b="1" i="0" u="none" strike="noStrike" cap="none" normalizeH="0" baseline="0" dirty="0" smtClean="0">
                <a:ln>
                  <a:noFill/>
                </a:ln>
                <a:solidFill>
                  <a:srgbClr val="000066"/>
                </a:solidFill>
                <a:effectLst/>
              </a:rPr>
              <a:t>(God’s comeback)</a:t>
            </a:r>
            <a:endParaRPr kumimoji="0" lang="en-US" sz="2800" b="1" i="0" u="none" strike="noStrike" cap="none" normalizeH="0" baseline="0" dirty="0" smtClean="0">
              <a:ln>
                <a:noFill/>
              </a:ln>
              <a:solidFill>
                <a:srgbClr val="000066"/>
              </a:solidFill>
              <a:effectLst/>
            </a:endParaRPr>
          </a:p>
        </p:txBody>
      </p:sp>
    </p:spTree>
    <p:extLst>
      <p:ext uri="{BB962C8B-B14F-4D97-AF65-F5344CB8AC3E}">
        <p14:creationId xmlns:p14="http://schemas.microsoft.com/office/powerpoint/2010/main" xmlns="" val="3309383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smtClean="0"/>
              <a:t>God </a:t>
            </a:r>
            <a:r>
              <a:rPr lang="en-US" sz="3600" b="1" u="sng" dirty="0" smtClean="0">
                <a:solidFill>
                  <a:srgbClr val="800000"/>
                </a:solidFill>
              </a:rPr>
              <a:t>is</a:t>
            </a:r>
            <a:r>
              <a:rPr lang="en-US" sz="3600" b="1" i="1" dirty="0" smtClean="0"/>
              <a:t> </a:t>
            </a:r>
            <a:r>
              <a:rPr lang="en-US" sz="3600" b="1" dirty="0" smtClean="0"/>
              <a:t>doing something</a:t>
            </a:r>
            <a:endParaRPr lang="en-US" sz="3600" b="1" dirty="0"/>
          </a:p>
        </p:txBody>
      </p:sp>
      <p:sp>
        <p:nvSpPr>
          <p:cNvPr id="3" name="Content Placeholder 2"/>
          <p:cNvSpPr>
            <a:spLocks noGrp="1"/>
          </p:cNvSpPr>
          <p:nvPr>
            <p:ph idx="1"/>
          </p:nvPr>
        </p:nvSpPr>
        <p:spPr>
          <a:xfrm>
            <a:off x="457200" y="1295400"/>
            <a:ext cx="8229600" cy="4953000"/>
          </a:xfrm>
        </p:spPr>
        <p:txBody>
          <a:bodyPr/>
          <a:lstStyle/>
          <a:p>
            <a:r>
              <a:rPr lang="en-US" b="1" dirty="0" smtClean="0"/>
              <a:t>Armies of Babylon are on the move</a:t>
            </a:r>
          </a:p>
          <a:p>
            <a:pPr marL="855663" lvl="1" indent="-398463"/>
            <a:r>
              <a:rPr lang="en-US" sz="3200" b="1" dirty="0" smtClean="0"/>
              <a:t>Defeat Assyria, 612 BC</a:t>
            </a:r>
          </a:p>
          <a:p>
            <a:pPr marL="855663" lvl="1" indent="-398463"/>
            <a:r>
              <a:rPr lang="en-US" sz="3200" b="1" dirty="0" smtClean="0"/>
              <a:t>Defeat Egypt, 605 BC</a:t>
            </a:r>
          </a:p>
          <a:p>
            <a:r>
              <a:rPr lang="en-US" b="1" dirty="0" smtClean="0"/>
              <a:t>Next . . . ?</a:t>
            </a:r>
            <a:endParaRPr lang="en-US" b="1" dirty="0"/>
          </a:p>
        </p:txBody>
      </p:sp>
      <p:sp>
        <p:nvSpPr>
          <p:cNvPr id="4" name="Rectangle 3"/>
          <p:cNvSpPr/>
          <p:nvPr/>
        </p:nvSpPr>
        <p:spPr bwMode="auto">
          <a:xfrm>
            <a:off x="609600" y="3733800"/>
            <a:ext cx="7924800" cy="11430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rPr>
              <a:t>Babylon’s assault, </a:t>
            </a:r>
            <a:r>
              <a:rPr lang="en-US" sz="3200" b="1" dirty="0" smtClean="0">
                <a:solidFill>
                  <a:schemeClr val="bg1"/>
                </a:solidFill>
              </a:rPr>
              <a:t>Hab.1:5-11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CC"/>
                </a:solidFill>
                <a:effectLst/>
              </a:rPr>
              <a:t>Cure worse than the disease</a:t>
            </a:r>
          </a:p>
        </p:txBody>
      </p:sp>
      <p:sp>
        <p:nvSpPr>
          <p:cNvPr id="5" name="Rectangle 4"/>
          <p:cNvSpPr/>
          <p:nvPr/>
        </p:nvSpPr>
        <p:spPr bwMode="auto">
          <a:xfrm>
            <a:off x="609600" y="5029200"/>
            <a:ext cx="7924800" cy="11430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rPr>
              <a:t>Habakkuk’s astonishment, </a:t>
            </a:r>
            <a:r>
              <a:rPr kumimoji="0" lang="en-US" sz="3200" b="1" i="0" u="none" strike="noStrike" cap="none" normalizeH="0" baseline="0" dirty="0" smtClean="0">
                <a:ln>
                  <a:noFill/>
                </a:ln>
                <a:solidFill>
                  <a:schemeClr val="bg1"/>
                </a:solidFill>
                <a:effectLst/>
              </a:rPr>
              <a:t>Hab.1:12-2:1</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smtClean="0">
                <a:solidFill>
                  <a:srgbClr val="FFFFCC"/>
                </a:solidFill>
              </a:rPr>
              <a:t>How can God fellowship ungodly?</a:t>
            </a:r>
            <a:endParaRPr kumimoji="0" lang="en-US" sz="3200" b="1" i="0" u="none" strike="noStrike" cap="none" normalizeH="0" baseline="0" dirty="0" smtClean="0">
              <a:ln>
                <a:noFill/>
              </a:ln>
              <a:solidFill>
                <a:srgbClr val="FFFFCC"/>
              </a:solidFill>
              <a:effectLst/>
            </a:endParaRPr>
          </a:p>
        </p:txBody>
      </p:sp>
    </p:spTree>
    <p:extLst>
      <p:ext uri="{BB962C8B-B14F-4D97-AF65-F5344CB8AC3E}">
        <p14:creationId xmlns:p14="http://schemas.microsoft.com/office/powerpoint/2010/main" xmlns="" val="135572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Babylon punishes Judah . . .</a:t>
            </a:r>
            <a:endParaRPr lang="en-US" sz="3600" b="1" dirty="0"/>
          </a:p>
        </p:txBody>
      </p:sp>
      <p:sp>
        <p:nvSpPr>
          <p:cNvPr id="3" name="Content Placeholder 2"/>
          <p:cNvSpPr>
            <a:spLocks noGrp="1"/>
          </p:cNvSpPr>
          <p:nvPr>
            <p:ph idx="1"/>
          </p:nvPr>
        </p:nvSpPr>
        <p:spPr>
          <a:xfrm>
            <a:off x="457200" y="1676400"/>
            <a:ext cx="8229600" cy="3886200"/>
          </a:xfrm>
        </p:spPr>
        <p:txBody>
          <a:bodyPr/>
          <a:lstStyle/>
          <a:p>
            <a:pPr marL="398463" indent="-398463">
              <a:buAutoNum type="arabicPeriod"/>
            </a:pPr>
            <a:r>
              <a:rPr lang="en-US" b="1" dirty="0" smtClean="0"/>
              <a:t>Politically</a:t>
            </a:r>
          </a:p>
          <a:p>
            <a:pPr marL="398463" indent="-398463">
              <a:buAutoNum type="arabicPeriod"/>
            </a:pPr>
            <a:r>
              <a:rPr lang="en-US" b="1" dirty="0" smtClean="0"/>
              <a:t>Physically (death; exile)</a:t>
            </a:r>
          </a:p>
          <a:p>
            <a:pPr marL="398463" indent="-398463">
              <a:buAutoNum type="arabicPeriod"/>
            </a:pPr>
            <a:r>
              <a:rPr lang="en-US" b="1" dirty="0" smtClean="0"/>
              <a:t>Socially</a:t>
            </a:r>
          </a:p>
          <a:p>
            <a:pPr marL="398463" indent="-398463">
              <a:buAutoNum type="arabicPeriod"/>
            </a:pPr>
            <a:r>
              <a:rPr lang="en-US" b="1" dirty="0" smtClean="0"/>
              <a:t>Economically (ch.3)</a:t>
            </a:r>
          </a:p>
          <a:p>
            <a:pPr marL="398463" indent="-398463">
              <a:buAutoNum type="arabicPeriod"/>
            </a:pPr>
            <a:r>
              <a:rPr lang="en-US" b="1" dirty="0" smtClean="0"/>
              <a:t>Spiritually (1:16-17)</a:t>
            </a:r>
            <a:endParaRPr lang="en-US" b="1" dirty="0"/>
          </a:p>
        </p:txBody>
      </p:sp>
      <p:sp>
        <p:nvSpPr>
          <p:cNvPr id="4" name="Rectangle 3"/>
          <p:cNvSpPr/>
          <p:nvPr/>
        </p:nvSpPr>
        <p:spPr bwMode="auto">
          <a:xfrm>
            <a:off x="5867400" y="1676400"/>
            <a:ext cx="2667000" cy="30480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rPr>
              <a:t>Judah </a:t>
            </a:r>
            <a:r>
              <a:rPr lang="en-US" sz="3200" b="1" dirty="0" smtClean="0"/>
              <a:t>worships idols too.</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smtClean="0"/>
              <a:t>Babylon is </a:t>
            </a:r>
            <a:r>
              <a:rPr lang="en-US" sz="3200" b="1" i="1" dirty="0" smtClean="0">
                <a:solidFill>
                  <a:srgbClr val="800000"/>
                </a:solidFill>
                <a:effectLst>
                  <a:outerShdw blurRad="38100" dist="38100" dir="2700000" algn="tl">
                    <a:srgbClr val="000000">
                      <a:alpha val="43137"/>
                    </a:srgbClr>
                  </a:outerShdw>
                </a:effectLst>
              </a:rPr>
              <a:t>not</a:t>
            </a:r>
            <a:r>
              <a:rPr lang="en-US" sz="3200" b="1" i="1" dirty="0" smtClean="0"/>
              <a:t> </a:t>
            </a:r>
            <a:r>
              <a:rPr lang="en-US" sz="3200" b="1" dirty="0" smtClean="0"/>
              <a:t>worse than Judah.</a:t>
            </a: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xmlns="" val="49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33400" y="762000"/>
            <a:ext cx="8077200" cy="6858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rPr>
              <a:t>I. The Mess </a:t>
            </a:r>
            <a:br>
              <a:rPr kumimoji="0" lang="en-US" sz="2400" i="0" u="none" strike="noStrike" cap="none" normalizeH="0" baseline="0" dirty="0" smtClean="0">
                <a:ln>
                  <a:noFill/>
                </a:ln>
                <a:effectLst/>
              </a:rPr>
            </a:br>
            <a:r>
              <a:rPr kumimoji="0" lang="en-US" sz="2400" i="0" u="none" strike="noStrike" cap="none" normalizeH="0" baseline="0" dirty="0" smtClean="0">
                <a:ln>
                  <a:noFill/>
                </a:ln>
                <a:effectLst/>
              </a:rPr>
              <a:t>(Habakkuk’s complaint)</a:t>
            </a:r>
          </a:p>
        </p:txBody>
      </p:sp>
      <p:sp>
        <p:nvSpPr>
          <p:cNvPr id="5" name="Rounded Rectangle 4"/>
          <p:cNvSpPr/>
          <p:nvPr/>
        </p:nvSpPr>
        <p:spPr bwMode="auto">
          <a:xfrm>
            <a:off x="533400" y="2438400"/>
            <a:ext cx="8077200" cy="13716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800" b="1" i="0" u="none" strike="noStrike" cap="none" normalizeH="0" baseline="0" dirty="0" smtClean="0">
                <a:ln>
                  <a:noFill/>
                </a:ln>
                <a:solidFill>
                  <a:srgbClr val="000066"/>
                </a:solidFill>
                <a:effectLst/>
              </a:rPr>
              <a:t>III. The Meaning </a:t>
            </a:r>
            <a:br>
              <a:rPr kumimoji="0" lang="en-US" sz="3800" b="1" i="0" u="none" strike="noStrike" cap="none" normalizeH="0" baseline="0" dirty="0" smtClean="0">
                <a:ln>
                  <a:noFill/>
                </a:ln>
                <a:solidFill>
                  <a:srgbClr val="000066"/>
                </a:solidFill>
                <a:effectLst/>
              </a:rPr>
            </a:br>
            <a:r>
              <a:rPr kumimoji="0" lang="en-US" sz="3200" b="1" i="0" u="none" strike="noStrike" cap="none" normalizeH="0" baseline="0" dirty="0" smtClean="0">
                <a:ln>
                  <a:noFill/>
                </a:ln>
                <a:solidFill>
                  <a:srgbClr val="000066"/>
                </a:solidFill>
                <a:effectLst/>
              </a:rPr>
              <a:t>(God’s clarification, 2:4)</a:t>
            </a:r>
            <a:endParaRPr kumimoji="0" lang="en-US" sz="2800" b="1" i="0" u="none" strike="noStrike" cap="none" normalizeH="0" baseline="0" dirty="0" smtClean="0">
              <a:ln>
                <a:noFill/>
              </a:ln>
              <a:solidFill>
                <a:srgbClr val="000066"/>
              </a:solidFill>
              <a:effectLst/>
            </a:endParaRPr>
          </a:p>
        </p:txBody>
      </p:sp>
      <p:sp>
        <p:nvSpPr>
          <p:cNvPr id="6" name="Rounded Rectangle 5"/>
          <p:cNvSpPr/>
          <p:nvPr/>
        </p:nvSpPr>
        <p:spPr bwMode="auto">
          <a:xfrm>
            <a:off x="533400" y="1600200"/>
            <a:ext cx="8077200" cy="6858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rPr>
              <a:t>II. The Message </a:t>
            </a:r>
            <a:br>
              <a:rPr kumimoji="0" lang="en-US" sz="2400" i="0" u="none" strike="noStrike" cap="none" normalizeH="0" baseline="0" dirty="0" smtClean="0">
                <a:ln>
                  <a:noFill/>
                </a:ln>
                <a:effectLst/>
              </a:rPr>
            </a:br>
            <a:r>
              <a:rPr kumimoji="0" lang="en-US" sz="2400" i="0" u="none" strike="noStrike" cap="none" normalizeH="0" baseline="0" dirty="0" smtClean="0">
                <a:ln>
                  <a:noFill/>
                </a:ln>
                <a:effectLst/>
              </a:rPr>
              <a:t>(God’s comeback)</a:t>
            </a:r>
          </a:p>
        </p:txBody>
      </p:sp>
    </p:spTree>
    <p:extLst>
      <p:ext uri="{BB962C8B-B14F-4D97-AF65-F5344CB8AC3E}">
        <p14:creationId xmlns:p14="http://schemas.microsoft.com/office/powerpoint/2010/main" xmlns="" val="945759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85000"/>
            <a:alpha val="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How can </a:t>
            </a:r>
            <a:r>
              <a:rPr lang="en-US" sz="3600" dirty="0" smtClean="0">
                <a:solidFill>
                  <a:srgbClr val="C00000"/>
                </a:solidFill>
                <a:effectLst>
                  <a:outerShdw blurRad="38100" dist="38100" dir="2700000" algn="tl">
                    <a:srgbClr val="000000">
                      <a:alpha val="43137"/>
                    </a:srgbClr>
                  </a:outerShdw>
                </a:effectLst>
              </a:rPr>
              <a:t>caring</a:t>
            </a:r>
            <a:r>
              <a:rPr lang="en-US" sz="3600" b="1" dirty="0" smtClean="0"/>
              <a:t> God use </a:t>
            </a:r>
            <a:r>
              <a:rPr lang="en-US" sz="3600" dirty="0" smtClean="0">
                <a:solidFill>
                  <a:srgbClr val="C00000"/>
                </a:solidFill>
                <a:effectLst>
                  <a:outerShdw blurRad="38100" dist="38100" dir="2700000" algn="tl">
                    <a:srgbClr val="000000">
                      <a:alpha val="43137"/>
                    </a:srgbClr>
                  </a:outerShdw>
                </a:effectLst>
              </a:rPr>
              <a:t>cruel</a:t>
            </a:r>
            <a:r>
              <a:rPr lang="en-US" sz="3600" b="1" dirty="0" smtClean="0"/>
              <a:t> Babylon to destroy </a:t>
            </a:r>
            <a:r>
              <a:rPr lang="en-US" sz="3600" dirty="0" smtClean="0">
                <a:solidFill>
                  <a:srgbClr val="C00000"/>
                </a:solidFill>
                <a:effectLst>
                  <a:outerShdw blurRad="38100" dist="38100" dir="2700000" algn="tl">
                    <a:srgbClr val="000000">
                      <a:alpha val="43137"/>
                    </a:srgbClr>
                  </a:outerShdw>
                </a:effectLst>
              </a:rPr>
              <a:t>chosen</a:t>
            </a:r>
            <a:r>
              <a:rPr lang="en-US" sz="3600" b="1" dirty="0" smtClean="0"/>
              <a:t> people?</a:t>
            </a:r>
            <a:endParaRPr lang="en-US" sz="3600" b="1" dirty="0"/>
          </a:p>
        </p:txBody>
      </p:sp>
      <p:sp>
        <p:nvSpPr>
          <p:cNvPr id="3" name="Content Placeholder 2"/>
          <p:cNvSpPr>
            <a:spLocks noGrp="1"/>
          </p:cNvSpPr>
          <p:nvPr>
            <p:ph idx="1"/>
          </p:nvPr>
        </p:nvSpPr>
        <p:spPr>
          <a:xfrm>
            <a:off x="381000" y="1981200"/>
            <a:ext cx="8382000" cy="3886200"/>
          </a:xfrm>
        </p:spPr>
        <p:txBody>
          <a:bodyPr/>
          <a:lstStyle/>
          <a:p>
            <a:pPr marL="280988" indent="-280988"/>
            <a:r>
              <a:rPr lang="en-US" b="1" u="sng" dirty="0" smtClean="0">
                <a:solidFill>
                  <a:srgbClr val="800000"/>
                </a:solidFill>
              </a:rPr>
              <a:t>Not</a:t>
            </a:r>
            <a:r>
              <a:rPr lang="en-US" b="1" i="1" dirty="0" smtClean="0"/>
              <a:t> </a:t>
            </a:r>
            <a:r>
              <a:rPr lang="en-US" b="1" dirty="0" smtClean="0"/>
              <a:t>because Babylon is righteous</a:t>
            </a:r>
          </a:p>
          <a:p>
            <a:pPr marL="280988" indent="-280988"/>
            <a:r>
              <a:rPr lang="en-US" b="1" dirty="0" smtClean="0"/>
              <a:t>Babylon is powerful: a </a:t>
            </a:r>
            <a:r>
              <a:rPr lang="en-US" b="1" dirty="0" smtClean="0">
                <a:solidFill>
                  <a:schemeClr val="bg2">
                    <a:lumMod val="75000"/>
                  </a:schemeClr>
                </a:solidFill>
              </a:rPr>
              <a:t>temporary </a:t>
            </a:r>
            <a:r>
              <a:rPr lang="en-US" b="1" dirty="0" err="1" smtClean="0">
                <a:solidFill>
                  <a:schemeClr val="bg2">
                    <a:lumMod val="75000"/>
                  </a:schemeClr>
                </a:solidFill>
              </a:rPr>
              <a:t>instru-ment</a:t>
            </a:r>
            <a:r>
              <a:rPr lang="en-US" b="1" dirty="0" smtClean="0">
                <a:solidFill>
                  <a:schemeClr val="bg2">
                    <a:lumMod val="75000"/>
                  </a:schemeClr>
                </a:solidFill>
              </a:rPr>
              <a:t> of God’s judgment</a:t>
            </a:r>
          </a:p>
          <a:p>
            <a:pPr marL="400050" lvl="1" indent="0">
              <a:buNone/>
            </a:pPr>
            <a:endParaRPr lang="en-US" b="1" i="1" dirty="0"/>
          </a:p>
        </p:txBody>
      </p:sp>
      <p:sp>
        <p:nvSpPr>
          <p:cNvPr id="4" name="Rounded Rectangle 3"/>
          <p:cNvSpPr/>
          <p:nvPr/>
        </p:nvSpPr>
        <p:spPr bwMode="auto">
          <a:xfrm>
            <a:off x="899652" y="3733800"/>
            <a:ext cx="3581400" cy="1066800"/>
          </a:xfrm>
          <a:prstGeom prst="roundRect">
            <a:avLst/>
          </a:prstGeom>
          <a:solidFill>
            <a:schemeClr val="bg2">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Arial" charset="0"/>
              </a:rPr>
              <a:t>Book of Judges</a:t>
            </a:r>
          </a:p>
        </p:txBody>
      </p:sp>
      <p:sp>
        <p:nvSpPr>
          <p:cNvPr id="5" name="Rounded Rectangle 4"/>
          <p:cNvSpPr/>
          <p:nvPr/>
        </p:nvSpPr>
        <p:spPr bwMode="auto">
          <a:xfrm>
            <a:off x="4648200" y="3733800"/>
            <a:ext cx="3581400" cy="1066800"/>
          </a:xfrm>
          <a:prstGeom prst="roundRect">
            <a:avLst/>
          </a:prstGeom>
          <a:solidFill>
            <a:schemeClr val="bg2">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Arial" charset="0"/>
              </a:rPr>
              <a:t>Assyria </a:t>
            </a:r>
            <a:r>
              <a:rPr kumimoji="0" lang="en-US" sz="3200" b="1" i="0" u="none" strike="noStrike" cap="none" normalizeH="0" baseline="0" dirty="0" smtClean="0">
                <a:ln>
                  <a:noFill/>
                </a:ln>
                <a:solidFill>
                  <a:schemeClr val="bg1"/>
                </a:solidFill>
                <a:effectLst/>
                <a:latin typeface="Arial" charset="0"/>
              </a:rPr>
              <a:t>(Is.10)</a:t>
            </a:r>
          </a:p>
        </p:txBody>
      </p:sp>
    </p:spTree>
    <p:extLst>
      <p:ext uri="{BB962C8B-B14F-4D97-AF65-F5344CB8AC3E}">
        <p14:creationId xmlns:p14="http://schemas.microsoft.com/office/powerpoint/2010/main" xmlns="" val="211352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4865</TotalTime>
  <Words>610</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Pixel</vt:lpstr>
      <vt:lpstr>1_Default Design</vt:lpstr>
      <vt:lpstr>What Does Faith Mean?</vt:lpstr>
      <vt:lpstr>Habakkuk Timeline</vt:lpstr>
      <vt:lpstr>Slide 3</vt:lpstr>
      <vt:lpstr>Sin everywhere…</vt:lpstr>
      <vt:lpstr>Slide 5</vt:lpstr>
      <vt:lpstr>God is doing something</vt:lpstr>
      <vt:lpstr>Babylon punishes Judah . . .</vt:lpstr>
      <vt:lpstr>Slide 8</vt:lpstr>
      <vt:lpstr>How can caring God use cruel Babylon to destroy chosen people?</vt:lpstr>
      <vt:lpstr>Five Woes Against Babylon (Hab.2:6-19)</vt:lpstr>
      <vt:lpstr>Habakkuk’s education (2:4)</vt:lpstr>
      <vt:lpstr>Faith in Habakkuk 1. Faith does not disapprove God’s work</vt:lpstr>
      <vt:lpstr>Faith in Habakkuk 1. Faith does not disapprove God’s work 2. Faith does not doubt God’s ways</vt:lpstr>
      <vt:lpstr>Faith in Habakkuk 1. Faith does not disapprove God’s work 2. Faith does not doubt God’s ways 3. Faith does not deny God’s wisdom</vt:lpstr>
      <vt:lpstr>Faith in Habakkuk 1. Faith does not disapprove God’s work 2. Faith does not doubt God’s ways 3. Faith does not deny God’s wisdom 4. Faith does not disobey God’s word</vt:lpstr>
      <vt:lpstr>NT Fulfillment</vt:lpstr>
      <vt:lpstr>Prophet’s change of heart (Hab.3:16-19)</vt:lpstr>
      <vt:lpstr>Faith</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519</cp:revision>
  <dcterms:created xsi:type="dcterms:W3CDTF">2011-08-18T15:42:19Z</dcterms:created>
  <dcterms:modified xsi:type="dcterms:W3CDTF">2015-10-26T23:46:37Z</dcterms:modified>
</cp:coreProperties>
</file>