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24"/>
  </p:notesMasterIdLst>
  <p:sldIdLst>
    <p:sldId id="298" r:id="rId3"/>
    <p:sldId id="258" r:id="rId4"/>
    <p:sldId id="260" r:id="rId5"/>
    <p:sldId id="299" r:id="rId6"/>
    <p:sldId id="301" r:id="rId7"/>
    <p:sldId id="300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8" r:id="rId17"/>
    <p:sldId id="321" r:id="rId18"/>
    <p:sldId id="323" r:id="rId19"/>
    <p:sldId id="310" r:id="rId20"/>
    <p:sldId id="316" r:id="rId21"/>
    <p:sldId id="322" r:id="rId22"/>
    <p:sldId id="31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  <a:srgbClr val="CC6600"/>
    <a:srgbClr val="00FF00"/>
    <a:srgbClr val="E18564"/>
    <a:srgbClr val="E88563"/>
    <a:srgbClr val="FFFF3E"/>
    <a:srgbClr val="FFFF66"/>
    <a:srgbClr val="FF99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61EF3938-6E58-47D1-ADA4-CED2D9D4D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203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2AE05-E2EF-48B8-8EB8-D0747D849AC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                        </a:t>
            </a:r>
            <a:endParaRPr lang="en-US" altLang="en-US" u="sn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50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777565-6D42-467B-B8D3-CB8E6A935D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9AA6C1-2900-403C-A8A7-B4322A774D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686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D9A2E-2E70-49FE-8C21-C79DE3577B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637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08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62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337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251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092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461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2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3DD182-DE71-4D6C-925A-852FB99E3D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2382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05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29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6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B085C-537E-45C2-982A-C92FB2733A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36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A68F3-2C62-4342-8CD9-4B7E3BC4D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48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129167-431C-4EB1-AA15-666BA85D3F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519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9CA65-C9E9-4E54-92F6-216DF4E201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616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947C1A-F44E-425B-8DF5-CAED23AFD0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7375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40E7BB-2C79-402E-9C2C-4D25209E33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2080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BEE2C8-9216-48E1-8177-786757302E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29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9392FB13-856B-4CE2-8004-801187B7181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0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/>
              <a:t>‘In </a:t>
            </a:r>
            <a:r>
              <a:rPr lang="en-US" altLang="en-US" sz="4000" dirty="0"/>
              <a:t>The </a:t>
            </a:r>
            <a:r>
              <a:rPr lang="en-US" altLang="en-US" sz="4000" dirty="0" smtClean="0"/>
              <a:t>Wilderness’</a:t>
            </a:r>
            <a:endParaRPr lang="en-US" altLang="en-US" sz="4000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Great </a:t>
            </a:r>
            <a:r>
              <a:rPr lang="en-US" altLang="en-US" sz="3900" dirty="0" smtClean="0">
                <a:solidFill>
                  <a:srgbClr val="FFFF00"/>
                </a:solidFill>
                <a:latin typeface="Verdana" pitchFamily="34" charset="0"/>
              </a:rPr>
              <a:t>numbers,</a:t>
            </a:r>
            <a:br>
              <a:rPr lang="en-US" altLang="en-US" sz="3900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3900" dirty="0" smtClean="0">
                <a:solidFill>
                  <a:srgbClr val="FFFF00"/>
                </a:solidFill>
                <a:latin typeface="Verdana" pitchFamily="34" charset="0"/>
              </a:rPr>
              <a:t>meager </a:t>
            </a:r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results, </a:t>
            </a:r>
            <a:r>
              <a:rPr lang="en-US" altLang="en-US" sz="3900" dirty="0">
                <a:solidFill>
                  <a:schemeClr val="bg1"/>
                </a:solidFill>
                <a:latin typeface="Verdana" pitchFamily="34" charset="0"/>
              </a:rPr>
              <a:t>1:46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marL="350838" indent="-350838" ea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</a:pPr>
            <a:r>
              <a:rPr lang="en-US" altLang="en-US" dirty="0">
                <a:latin typeface="Verdana" pitchFamily="34" charset="0"/>
              </a:rPr>
              <a:t>Few entered Promised </a:t>
            </a:r>
            <a:r>
              <a:rPr lang="en-US" altLang="en-US" dirty="0" smtClean="0">
                <a:latin typeface="Verdana" pitchFamily="34" charset="0"/>
              </a:rPr>
              <a:t>Land.  </a:t>
            </a:r>
            <a:endParaRPr lang="en-US" altLang="en-US" dirty="0">
              <a:latin typeface="Verdana" pitchFamily="34" charset="0"/>
            </a:endParaRPr>
          </a:p>
          <a:p>
            <a:pPr marL="350838" indent="-350838" ea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</a:pPr>
            <a:r>
              <a:rPr lang="en-US" altLang="en-US" dirty="0">
                <a:latin typeface="Verdana" pitchFamily="34" charset="0"/>
              </a:rPr>
              <a:t>We </a:t>
            </a:r>
            <a:r>
              <a:rPr lang="en-US" altLang="en-US" dirty="0" smtClean="0">
                <a:latin typeface="Verdana" pitchFamily="34" charset="0"/>
              </a:rPr>
              <a:t>cannot </a:t>
            </a:r>
            <a:r>
              <a:rPr lang="en-US" altLang="en-US" dirty="0">
                <a:latin typeface="Verdana" pitchFamily="34" charset="0"/>
              </a:rPr>
              <a:t>trust numbers (2 Sm. 24).  </a:t>
            </a:r>
            <a:endParaRPr lang="en-US" altLang="en-US" dirty="0" smtClean="0">
              <a:latin typeface="Verdana" pitchFamily="34" charset="0"/>
            </a:endParaRPr>
          </a:p>
          <a:p>
            <a:pPr marL="350838" indent="-350838" ea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</a:pPr>
            <a:r>
              <a:rPr lang="en-US" altLang="en-US" dirty="0" smtClean="0">
                <a:latin typeface="Verdana" pitchFamily="34" charset="0"/>
              </a:rPr>
              <a:t>‘Playing church’ in wilderness will not get us to Promised Land.  1 </a:t>
            </a:r>
            <a:r>
              <a:rPr lang="en-US" altLang="en-US" dirty="0">
                <a:latin typeface="Verdana" pitchFamily="34" charset="0"/>
              </a:rPr>
              <a:t>Co.10; Hb.3-4.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No trespassing, </a:t>
            </a:r>
            <a:r>
              <a:rPr lang="en-US" altLang="en-US" sz="3900" dirty="0">
                <a:solidFill>
                  <a:schemeClr val="bg1"/>
                </a:solidFill>
                <a:latin typeface="Verdana" pitchFamily="34" charset="0"/>
              </a:rPr>
              <a:t>1:51-53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marL="0" indent="0" algn="ctr">
              <a:buNone/>
              <a:tabLst>
                <a:tab pos="914400" algn="l"/>
              </a:tabLst>
            </a:pPr>
            <a:r>
              <a:rPr lang="en-US" altLang="en-US" sz="3600" dirty="0">
                <a:latin typeface="Verdana" pitchFamily="34" charset="0"/>
              </a:rPr>
              <a:t>Levites don’t fight; they do bless.</a:t>
            </a:r>
          </a:p>
          <a:p>
            <a:pPr marL="514350" indent="-449263">
              <a:tabLst>
                <a:tab pos="914400" algn="l"/>
              </a:tabLst>
            </a:pPr>
            <a:r>
              <a:rPr lang="en-US" altLang="en-US" sz="3400" dirty="0">
                <a:latin typeface="Verdana" pitchFamily="34" charset="0"/>
              </a:rPr>
              <a:t>‘Outsider’ includes </a:t>
            </a:r>
            <a:r>
              <a:rPr lang="en-US" altLang="en-US" sz="3400" dirty="0" smtClean="0">
                <a:latin typeface="Verdana" pitchFamily="34" charset="0"/>
              </a:rPr>
              <a:t>Jew </a:t>
            </a:r>
            <a:r>
              <a:rPr lang="en-US" altLang="en-US" sz="3400" dirty="0">
                <a:latin typeface="Verdana" pitchFamily="34" charset="0"/>
              </a:rPr>
              <a:t>of another tribe.  Ex.19:11-13.  </a:t>
            </a:r>
          </a:p>
          <a:p>
            <a:pPr marL="1336675" lvl="1" indent="-457200">
              <a:tabLst>
                <a:tab pos="914400" algn="l"/>
              </a:tabLst>
            </a:pPr>
            <a:r>
              <a:rPr lang="en-US" altLang="en-US" sz="3400" dirty="0">
                <a:latin typeface="Verdana" pitchFamily="34" charset="0"/>
              </a:rPr>
              <a:t>Mt.5:23-26, bad </a:t>
            </a:r>
            <a:r>
              <a:rPr lang="en-US" altLang="en-US" sz="3400" dirty="0" smtClean="0">
                <a:latin typeface="Verdana" pitchFamily="34" charset="0"/>
              </a:rPr>
              <a:t>blood. </a:t>
            </a:r>
            <a:endParaRPr lang="en-US" altLang="en-US" sz="3400" dirty="0">
              <a:latin typeface="Verdana" pitchFamily="34" charset="0"/>
            </a:endParaRPr>
          </a:p>
          <a:p>
            <a:pPr marL="514350" indent="-449263">
              <a:tabLst>
                <a:tab pos="914400" algn="l"/>
              </a:tabLst>
            </a:pPr>
            <a:r>
              <a:rPr lang="en-US" altLang="en-US" sz="3400" dirty="0">
                <a:latin typeface="Verdana" pitchFamily="34" charset="0"/>
              </a:rPr>
              <a:t>Protected others from drawing near unprepared.   Hb.13:17.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They obey, </a:t>
            </a:r>
            <a:r>
              <a:rPr lang="en-US" altLang="en-US" sz="3900" dirty="0">
                <a:solidFill>
                  <a:schemeClr val="bg1"/>
                </a:solidFill>
                <a:latin typeface="Verdana" pitchFamily="34" charset="0"/>
              </a:rPr>
              <a:t>1:54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marL="350838" indent="-350838">
              <a:tabLst>
                <a:tab pos="914400" algn="l"/>
              </a:tabLst>
            </a:pPr>
            <a:r>
              <a:rPr lang="en-US" altLang="en-US" dirty="0">
                <a:latin typeface="Verdana" pitchFamily="34" charset="0"/>
              </a:rPr>
              <a:t>2:2, </a:t>
            </a:r>
            <a:r>
              <a:rPr lang="en-US" altLang="en-US" i="1" dirty="0">
                <a:latin typeface="Verdana" pitchFamily="34" charset="0"/>
              </a:rPr>
              <a:t>rally round the flag.</a:t>
            </a:r>
            <a:r>
              <a:rPr lang="en-US" altLang="en-US" dirty="0">
                <a:latin typeface="Verdana" pitchFamily="34" charset="0"/>
              </a:rPr>
              <a:t>  </a:t>
            </a:r>
          </a:p>
          <a:p>
            <a:pPr marL="350838" indent="-350838">
              <a:tabLst>
                <a:tab pos="914400" algn="l"/>
              </a:tabLst>
            </a:pPr>
            <a:r>
              <a:rPr lang="en-US" altLang="en-US" dirty="0">
                <a:latin typeface="Verdana" pitchFamily="34" charset="0"/>
              </a:rPr>
              <a:t>Safe if </a:t>
            </a:r>
            <a:r>
              <a:rPr lang="en-US" altLang="en-US" dirty="0" smtClean="0">
                <a:latin typeface="Verdana" pitchFamily="34" charset="0"/>
              </a:rPr>
              <a:t>they remove...   </a:t>
            </a:r>
            <a:endParaRPr lang="en-US" altLang="en-US" dirty="0">
              <a:latin typeface="Verdana" pitchFamily="34" charset="0"/>
            </a:endParaRPr>
          </a:p>
          <a:p>
            <a:pPr marL="914400" lvl="1" indent="-449263">
              <a:tabLst>
                <a:tab pos="914400" algn="l"/>
              </a:tabLst>
            </a:pPr>
            <a:r>
              <a:rPr lang="en-US" altLang="en-US" sz="3200" dirty="0" smtClean="0">
                <a:latin typeface="Verdana" pitchFamily="34" charset="0"/>
              </a:rPr>
              <a:t>envy</a:t>
            </a:r>
            <a:r>
              <a:rPr lang="en-US" altLang="en-US" sz="3200" dirty="0">
                <a:latin typeface="Verdana" pitchFamily="34" charset="0"/>
              </a:rPr>
              <a:t>. Nu.16  </a:t>
            </a:r>
          </a:p>
          <a:p>
            <a:pPr marL="914400" lvl="1" indent="-449263">
              <a:tabLst>
                <a:tab pos="914400" algn="l"/>
              </a:tabLst>
            </a:pPr>
            <a:endParaRPr lang="en-US" altLang="en-US" sz="3200" dirty="0">
              <a:latin typeface="Verdana" pitchFamily="34" charset="0"/>
            </a:endParaRPr>
          </a:p>
          <a:p>
            <a:pPr marL="914400" lvl="1" indent="-449263">
              <a:tabLst>
                <a:tab pos="914400" algn="l"/>
              </a:tabLst>
            </a:pPr>
            <a:endParaRPr lang="en-US" altLang="en-US" sz="3200" dirty="0">
              <a:latin typeface="Verdana" pitchFamily="34" charset="0"/>
            </a:endParaRPr>
          </a:p>
          <a:p>
            <a:pPr marL="914400" lvl="1" indent="-449263">
              <a:spcBef>
                <a:spcPts val="1800"/>
              </a:spcBef>
              <a:tabLst>
                <a:tab pos="914400" algn="l"/>
              </a:tabLst>
            </a:pPr>
            <a:r>
              <a:rPr lang="en-US" altLang="en-US" sz="3200" dirty="0">
                <a:latin typeface="Verdana" pitchFamily="34" charset="0"/>
              </a:rPr>
              <a:t>work for common good.  1 Co.3: 1-3; 11 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858296" y="3200400"/>
            <a:ext cx="54102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algn="ctr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3200" dirty="0">
                <a:solidFill>
                  <a:schemeClr val="bg1"/>
                </a:solidFill>
                <a:latin typeface="Verdana" pitchFamily="34" charset="0"/>
              </a:rPr>
              <a:t>Reverence </a:t>
            </a:r>
            <a:r>
              <a:rPr lang="en-US" altLang="en-US" sz="3200" dirty="0" smtClean="0">
                <a:solidFill>
                  <a:schemeClr val="bg1"/>
                </a:solidFill>
                <a:latin typeface="Verdana" pitchFamily="34" charset="0"/>
              </a:rPr>
              <a:t>blesses,</a:t>
            </a:r>
            <a:r>
              <a:rPr lang="en-US" altLang="en-US" sz="3200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latin typeface="Verdana" pitchFamily="34" charset="0"/>
              </a:rPr>
              <a:t>rebellion judges</a:t>
            </a:r>
            <a:endParaRPr lang="en-US" altLang="en-US" sz="3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Judah: the blessing, </a:t>
            </a:r>
            <a:r>
              <a:rPr lang="en-US" altLang="en-US" sz="3900" dirty="0">
                <a:solidFill>
                  <a:schemeClr val="bg1"/>
                </a:solidFill>
                <a:latin typeface="Verdana" pitchFamily="34" charset="0"/>
              </a:rPr>
              <a:t>1:26-27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marL="396875" indent="-396875">
              <a:spcAft>
                <a:spcPts val="600"/>
              </a:spcAft>
              <a:tabLst>
                <a:tab pos="914400" algn="l"/>
              </a:tabLst>
            </a:pPr>
            <a:r>
              <a:rPr lang="en-US" altLang="en-US" dirty="0">
                <a:latin typeface="Verdana" pitchFamily="34" charset="0"/>
              </a:rPr>
              <a:t>Largest tribe, 1:27 </a:t>
            </a:r>
            <a:r>
              <a:rPr lang="en-US" altLang="en-US" dirty="0" smtClean="0">
                <a:latin typeface="Verdana" pitchFamily="34" charset="0"/>
              </a:rPr>
              <a:t> (74,600 men)</a:t>
            </a:r>
            <a:endParaRPr lang="en-US" altLang="en-US" dirty="0">
              <a:latin typeface="Verdana" pitchFamily="34" charset="0"/>
            </a:endParaRPr>
          </a:p>
          <a:p>
            <a:pPr marL="396875" indent="-396875">
              <a:tabLst>
                <a:tab pos="914400" algn="l"/>
              </a:tabLst>
            </a:pPr>
            <a:r>
              <a:rPr lang="en-US" altLang="en-US" dirty="0">
                <a:latin typeface="Verdana" pitchFamily="34" charset="0"/>
              </a:rPr>
              <a:t>First place, 2:3-7  </a:t>
            </a:r>
            <a:r>
              <a:rPr lang="en-US" altLang="en-US" dirty="0" smtClean="0">
                <a:latin typeface="Verdana" pitchFamily="34" charset="0"/>
              </a:rPr>
              <a:t>(Gn.34; 44)</a:t>
            </a:r>
            <a:endParaRPr lang="en-US" altLang="en-US" dirty="0">
              <a:latin typeface="Verdana" pitchFamily="34" charset="0"/>
            </a:endParaRPr>
          </a:p>
          <a:p>
            <a:pPr marL="1336675" lvl="1" indent="-457200">
              <a:tabLst>
                <a:tab pos="914400" algn="l"/>
              </a:tabLst>
            </a:pPr>
            <a:r>
              <a:rPr lang="en-US" altLang="en-US" sz="3600" dirty="0" smtClean="0">
                <a:latin typeface="Verdana" pitchFamily="34" charset="0"/>
              </a:rPr>
              <a:t>Gn3 </a:t>
            </a:r>
            <a:endParaRPr lang="en-US" altLang="en-US" sz="3600" dirty="0">
              <a:latin typeface="Verdana" pitchFamily="34" charset="0"/>
            </a:endParaRPr>
          </a:p>
          <a:p>
            <a:pPr marL="1774825" lvl="2" indent="-381000">
              <a:tabLst>
                <a:tab pos="914400" algn="l"/>
              </a:tabLst>
            </a:pPr>
            <a:r>
              <a:rPr lang="en-US" altLang="en-US" sz="3600" dirty="0">
                <a:latin typeface="Verdana" pitchFamily="34" charset="0"/>
              </a:rPr>
              <a:t>Gn.49:8-10</a:t>
            </a:r>
          </a:p>
          <a:p>
            <a:pPr marL="2270125" lvl="3" indent="-381000">
              <a:tabLst>
                <a:tab pos="914400" algn="l"/>
              </a:tabLst>
            </a:pPr>
            <a:r>
              <a:rPr lang="en-US" altLang="en-US" sz="3600" dirty="0">
                <a:latin typeface="Verdana" pitchFamily="34" charset="0"/>
              </a:rPr>
              <a:t>2 </a:t>
            </a:r>
            <a:r>
              <a:rPr lang="en-US" altLang="en-US" sz="3600" dirty="0" smtClean="0">
                <a:latin typeface="Verdana" pitchFamily="34" charset="0"/>
              </a:rPr>
              <a:t>Sm.7. </a:t>
            </a:r>
            <a:r>
              <a:rPr lang="en-US" altLang="en-US" sz="3600" dirty="0">
                <a:latin typeface="Verdana" pitchFamily="34" charset="0"/>
              </a:rPr>
              <a:t>. </a:t>
            </a:r>
            <a:r>
              <a:rPr lang="en-US" altLang="en-US" sz="3600" dirty="0" smtClean="0">
                <a:latin typeface="Verdana" pitchFamily="34" charset="0"/>
              </a:rPr>
              <a:t>.Lk.1. . .</a:t>
            </a:r>
          </a:p>
          <a:p>
            <a:pPr marL="2727325" lvl="4" indent="-381000">
              <a:tabLst>
                <a:tab pos="914400" algn="l"/>
              </a:tabLst>
            </a:pPr>
            <a:r>
              <a:rPr lang="en-US" altLang="en-US" sz="3600" dirty="0" smtClean="0">
                <a:latin typeface="Verdana" pitchFamily="34" charset="0"/>
              </a:rPr>
              <a:t>Rv.5:5</a:t>
            </a:r>
            <a:endParaRPr lang="en-US" altLang="en-US" sz="3600" dirty="0">
              <a:latin typeface="Verdana" pitchFamily="34" charset="0"/>
            </a:endParaRPr>
          </a:p>
          <a:p>
            <a:pPr marL="1104900" lvl="1" indent="-457200">
              <a:tabLst>
                <a:tab pos="914400" algn="l"/>
              </a:tabLst>
            </a:pPr>
            <a:endParaRPr lang="en-US" altLang="en-US" sz="3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Orderly camp / marching, </a:t>
            </a:r>
            <a:r>
              <a:rPr lang="en-US" altLang="en-US" sz="3900" dirty="0">
                <a:solidFill>
                  <a:schemeClr val="bg1"/>
                </a:solidFill>
                <a:latin typeface="Verdana" pitchFamily="34" charset="0"/>
              </a:rPr>
              <a:t>2:1-31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396875" indent="-396875">
              <a:tabLst>
                <a:tab pos="914400" algn="l"/>
              </a:tabLst>
            </a:pPr>
            <a:r>
              <a:rPr lang="en-US" altLang="en-US" dirty="0">
                <a:latin typeface="Verdana" pitchFamily="34" charset="0"/>
              </a:rPr>
              <a:t>2</a:t>
            </a:r>
            <a:r>
              <a:rPr lang="en-US" altLang="en-US" dirty="0" smtClean="0">
                <a:latin typeface="Verdana" pitchFamily="34" charset="0"/>
              </a:rPr>
              <a:t>:…9</a:t>
            </a:r>
            <a:r>
              <a:rPr lang="en-US" altLang="en-US" dirty="0">
                <a:latin typeface="Verdana" pitchFamily="34" charset="0"/>
              </a:rPr>
              <a:t>, 16, 24, </a:t>
            </a:r>
            <a:r>
              <a:rPr lang="en-US" altLang="en-US" dirty="0" smtClean="0">
                <a:latin typeface="Verdana" pitchFamily="34" charset="0"/>
              </a:rPr>
              <a:t>31</a:t>
            </a:r>
            <a:endParaRPr lang="en-US" altLang="en-US" dirty="0">
              <a:latin typeface="Verdana" pitchFamily="34" charset="0"/>
            </a:endParaRPr>
          </a:p>
          <a:p>
            <a:pPr marL="396875" indent="-396875">
              <a:tabLst>
                <a:tab pos="914400" algn="l"/>
              </a:tabLst>
            </a:pPr>
            <a:r>
              <a:rPr lang="en-US" altLang="en-US" dirty="0">
                <a:latin typeface="Verdana" pitchFamily="34" charset="0"/>
              </a:rPr>
              <a:t>10:1-10, trumpets signal orders.  </a:t>
            </a:r>
          </a:p>
          <a:p>
            <a:pPr marL="396875" indent="-396875">
              <a:tabLst>
                <a:tab pos="914400" algn="l"/>
              </a:tabLst>
            </a:pPr>
            <a:r>
              <a:rPr lang="en-US" altLang="en-US" dirty="0">
                <a:latin typeface="Verdana" pitchFamily="34" charset="0"/>
              </a:rPr>
              <a:t>Not </a:t>
            </a:r>
            <a:r>
              <a:rPr lang="en-US" altLang="en-US" dirty="0" smtClean="0">
                <a:latin typeface="Verdana" pitchFamily="34" charset="0"/>
              </a:rPr>
              <a:t>God </a:t>
            </a:r>
            <a:r>
              <a:rPr lang="en-US" altLang="en-US" dirty="0">
                <a:latin typeface="Verdana" pitchFamily="34" charset="0"/>
              </a:rPr>
              <a:t>of confusion in . . .</a:t>
            </a:r>
          </a:p>
          <a:p>
            <a:pPr marL="1104900" lvl="1" indent="-457200">
              <a:tabLst>
                <a:tab pos="914400" algn="l"/>
              </a:tabLst>
            </a:pPr>
            <a:r>
              <a:rPr lang="en-US" altLang="en-US" sz="32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Congregation</a:t>
            </a:r>
            <a:r>
              <a:rPr lang="en-US" altLang="en-US" sz="3200" dirty="0" smtClean="0">
                <a:latin typeface="Verdana" pitchFamily="34" charset="0"/>
              </a:rPr>
              <a:t>, 1 Co.14:40; 14:8</a:t>
            </a:r>
            <a:endParaRPr lang="en-US" altLang="en-US" sz="3200" dirty="0">
              <a:latin typeface="Verdana" pitchFamily="34" charset="0"/>
            </a:endParaRPr>
          </a:p>
          <a:p>
            <a:pPr marL="1104900" lvl="1" indent="-457200">
              <a:tabLst>
                <a:tab pos="914400" algn="l"/>
              </a:tabLst>
            </a:pPr>
            <a:r>
              <a:rPr lang="en-US" altLang="en-US" sz="32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Conduct</a:t>
            </a:r>
            <a:r>
              <a:rPr lang="en-US" altLang="en-US" sz="3200" dirty="0" smtClean="0">
                <a:latin typeface="Verdana" pitchFamily="34" charset="0"/>
              </a:rPr>
              <a:t>, Col.2:5</a:t>
            </a:r>
            <a:r>
              <a:rPr lang="en-US" altLang="en-US" sz="2400" dirty="0" smtClean="0">
                <a:latin typeface="Verdana" pitchFamily="34" charset="0"/>
              </a:rPr>
              <a:t> </a:t>
            </a:r>
            <a:endParaRPr lang="en-US" altLang="en-US" sz="2400" dirty="0">
              <a:latin typeface="Verdana" pitchFamily="34" charset="0"/>
            </a:endParaRPr>
          </a:p>
          <a:p>
            <a:pPr marL="396875" indent="-396875">
              <a:tabLst>
                <a:tab pos="914400" algn="l"/>
              </a:tabLst>
            </a:pPr>
            <a:r>
              <a:rPr lang="en-US" altLang="en-US" dirty="0" smtClean="0">
                <a:latin typeface="Verdana" pitchFamily="34" charset="0"/>
              </a:rPr>
              <a:t>10:11-28</a:t>
            </a:r>
            <a:endParaRPr lang="en-US" altLang="en-US" dirty="0">
              <a:latin typeface="Verdana" pitchFamily="34" charset="0"/>
            </a:endParaRPr>
          </a:p>
          <a:p>
            <a:pPr marL="396875" indent="-396875">
              <a:tabLst>
                <a:tab pos="914400" algn="l"/>
              </a:tabLst>
            </a:pPr>
            <a:endParaRPr lang="en-US" altLang="en-US" dirty="0">
              <a:latin typeface="Verdana" pitchFamily="34" charset="0"/>
            </a:endParaRPr>
          </a:p>
          <a:p>
            <a:pPr marL="396875" indent="-396875">
              <a:tabLst>
                <a:tab pos="914400" algn="l"/>
              </a:tabLst>
            </a:pPr>
            <a:endParaRPr lang="en-US" altLang="en-US" dirty="0">
              <a:latin typeface="Verdana" pitchFamily="34" charset="0"/>
            </a:endParaRPr>
          </a:p>
          <a:p>
            <a:pPr marL="396875" indent="-396875">
              <a:tabLst>
                <a:tab pos="914400" algn="l"/>
              </a:tabLst>
            </a:pPr>
            <a:endParaRPr lang="en-US" altLang="en-US" sz="2800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30044" y="4982496"/>
            <a:ext cx="76962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</a:rPr>
              <a:t>Left Egypt as mob; now, organized 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280" y="0"/>
            <a:ext cx="68734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8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-media-cache-ak0.pinimg.com/736x/01/64/e2/0164e2044774437090c652916e923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96" y="705677"/>
            <a:ext cx="7696200" cy="57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9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816100"/>
          </a:xfrm>
          <a:solidFill>
            <a:schemeClr val="tx1"/>
          </a:solidFill>
        </p:spPr>
        <p:txBody>
          <a:bodyPr/>
          <a:lstStyle/>
          <a:p>
            <a:pPr marL="1117600" indent="-1117600" algn="ctr"/>
            <a:r>
              <a:rPr lang="en-US" altLang="en-US" sz="2400" dirty="0">
                <a:solidFill>
                  <a:schemeClr val="bg1"/>
                </a:solidFill>
                <a:latin typeface="Verdana" pitchFamily="34" charset="0"/>
              </a:rPr>
              <a:t>I. The Certainty</a:t>
            </a:r>
            <a:br>
              <a:rPr lang="en-US" altLang="en-US" sz="24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Verdana" pitchFamily="34" charset="0"/>
              </a:rPr>
              <a:t>II. The Camp, Numbers </a:t>
            </a: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b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3900" dirty="0" smtClean="0">
                <a:solidFill>
                  <a:srgbClr val="FFFF00"/>
                </a:solidFill>
                <a:latin typeface="Verdana" pitchFamily="34" charset="0"/>
              </a:rPr>
              <a:t>III. The Center, </a:t>
            </a:r>
            <a:r>
              <a:rPr lang="en-US" altLang="en-US" sz="3900" dirty="0" smtClean="0">
                <a:solidFill>
                  <a:schemeClr val="bg1"/>
                </a:solidFill>
                <a:latin typeface="Verdana" pitchFamily="34" charset="0"/>
              </a:rPr>
              <a:t>2:1-31 . . .</a:t>
            </a:r>
            <a:endParaRPr lang="en-US" altLang="en-US" sz="3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3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>
                <a:solidFill>
                  <a:srgbClr val="FFFF00"/>
                </a:solidFill>
                <a:latin typeface="Verdana" pitchFamily="34" charset="0"/>
              </a:rPr>
              <a:t>Ark of covenant, </a:t>
            </a:r>
            <a:r>
              <a:rPr lang="en-US" altLang="en-US" sz="3900">
                <a:solidFill>
                  <a:schemeClr val="bg1"/>
                </a:solidFill>
                <a:latin typeface="Verdana" pitchFamily="34" charset="0"/>
              </a:rPr>
              <a:t>2:1-31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339725" indent="-339725">
              <a:tabLst>
                <a:tab pos="914400" algn="l"/>
              </a:tabLst>
            </a:pPr>
            <a:r>
              <a:rPr lang="en-US" altLang="en-US" dirty="0">
                <a:latin typeface="Verdana" pitchFamily="34" charset="0"/>
              </a:rPr>
              <a:t>God in their midst (2:17).   </a:t>
            </a:r>
            <a:r>
              <a:rPr lang="en-US" altLang="en-US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Dt.20:1</a:t>
            </a:r>
            <a:endParaRPr lang="en-US" altLang="en-US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1104900" lvl="1" indent="-457200">
              <a:tabLst>
                <a:tab pos="914400" algn="l"/>
              </a:tabLst>
            </a:pPr>
            <a:r>
              <a:rPr lang="en-US" altLang="en-US" sz="3200" dirty="0">
                <a:latin typeface="Verdana" pitchFamily="34" charset="0"/>
              </a:rPr>
              <a:t>OT promise: Ex.6:7; 2 Co. 6:16.  </a:t>
            </a:r>
            <a:endParaRPr lang="en-US" altLang="en-US" sz="3200" i="1" dirty="0">
              <a:latin typeface="Verdana" pitchFamily="34" charset="0"/>
            </a:endParaRPr>
          </a:p>
          <a:p>
            <a:pPr marL="1104900" lvl="1" indent="-457200">
              <a:tabLst>
                <a:tab pos="914400" algn="l"/>
              </a:tabLst>
            </a:pPr>
            <a:r>
              <a:rPr lang="en-US" altLang="en-US" sz="3200" i="1" dirty="0">
                <a:latin typeface="Verdana" pitchFamily="34" charset="0"/>
              </a:rPr>
              <a:t>Immanuel</a:t>
            </a:r>
            <a:r>
              <a:rPr lang="en-US" altLang="en-US" sz="3200" dirty="0">
                <a:latin typeface="Verdana" pitchFamily="34" charset="0"/>
              </a:rPr>
              <a:t>, Mt.1:23.   </a:t>
            </a:r>
            <a:r>
              <a:rPr lang="en-US" altLang="en-US" sz="3200" dirty="0" smtClean="0">
                <a:latin typeface="Verdana" pitchFamily="34" charset="0"/>
              </a:rPr>
              <a:t>Jn.1:14.</a:t>
            </a:r>
            <a:endParaRPr lang="en-US" altLang="en-US" sz="3200" dirty="0">
              <a:latin typeface="Verdana" pitchFamily="34" charset="0"/>
            </a:endParaRPr>
          </a:p>
          <a:p>
            <a:pPr marL="1104900" lvl="1" indent="-457200">
              <a:buFont typeface="Wingdings" pitchFamily="2" charset="2"/>
              <a:buNone/>
              <a:tabLst>
                <a:tab pos="914400" algn="l"/>
              </a:tabLst>
            </a:pPr>
            <a:endParaRPr lang="en-US" altLang="en-US" sz="3200" dirty="0">
              <a:latin typeface="Verdana" pitchFamily="34" charset="0"/>
            </a:endParaRPr>
          </a:p>
          <a:p>
            <a:pPr marL="1104900" lvl="1" indent="-457200">
              <a:buFont typeface="Wingdings" pitchFamily="2" charset="2"/>
              <a:buNone/>
              <a:tabLst>
                <a:tab pos="914400" algn="l"/>
              </a:tabLst>
            </a:pPr>
            <a:r>
              <a:rPr lang="en-US" altLang="en-US" sz="3200" dirty="0">
                <a:latin typeface="Verdana" pitchFamily="34" charset="0"/>
              </a:rPr>
              <a:t>  </a:t>
            </a:r>
          </a:p>
          <a:p>
            <a:pPr marL="1104900" lvl="1" indent="-457200">
              <a:spcBef>
                <a:spcPts val="2400"/>
              </a:spcBef>
              <a:tabLst>
                <a:tab pos="914400" algn="l"/>
              </a:tabLst>
            </a:pPr>
            <a:r>
              <a:rPr lang="en-US" altLang="en-US" sz="3200" dirty="0">
                <a:latin typeface="Verdana" pitchFamily="34" charset="0"/>
              </a:rPr>
              <a:t>1 </a:t>
            </a:r>
            <a:r>
              <a:rPr lang="en-US" altLang="en-US" sz="3200" dirty="0" smtClean="0">
                <a:latin typeface="Verdana" pitchFamily="34" charset="0"/>
              </a:rPr>
              <a:t>Co.10:4   		   Rv.21:1-3.</a:t>
            </a:r>
            <a:endParaRPr lang="en-US" altLang="en-US" sz="3200" dirty="0">
              <a:latin typeface="Verdana" pitchFamily="34" charset="0"/>
            </a:endParaRPr>
          </a:p>
          <a:p>
            <a:pPr marL="339725" indent="-339725">
              <a:tabLst>
                <a:tab pos="914400" algn="l"/>
              </a:tabLst>
            </a:pPr>
            <a:r>
              <a:rPr lang="en-US" altLang="en-US" dirty="0">
                <a:latin typeface="Verdana" pitchFamily="34" charset="0"/>
              </a:rPr>
              <a:t>God is their </a:t>
            </a:r>
            <a:r>
              <a:rPr lang="en-US" altLang="en-US" dirty="0" smtClean="0">
                <a:latin typeface="Verdana" pitchFamily="34" charset="0"/>
              </a:rPr>
              <a:t>Leader, 17; ch.10</a:t>
            </a:r>
            <a:r>
              <a:rPr lang="en-US" altLang="en-US" dirty="0" smtClean="0"/>
              <a:t>. </a:t>
            </a:r>
          </a:p>
          <a:p>
            <a:pPr marL="339725" indent="-339725">
              <a:tabLst>
                <a:tab pos="914400" algn="l"/>
              </a:tabLst>
            </a:pPr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those in the lead.  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Co.11:1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653844" y="3138948"/>
            <a:ext cx="7819104" cy="1219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rgbClr val="FFFF00"/>
                </a:solidFill>
              </a:rPr>
              <a:t>He became Man and walked </a:t>
            </a:r>
            <a:r>
              <a:rPr lang="en-US" altLang="en-US" sz="3200" dirty="0" smtClean="0">
                <a:solidFill>
                  <a:srgbClr val="FFFF00"/>
                </a:solidFill>
              </a:rPr>
              <a:t>here that</a:t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3200" dirty="0" smtClean="0">
                <a:solidFill>
                  <a:srgbClr val="FFFF00"/>
                </a:solidFill>
              </a:rPr>
              <a:t>we </a:t>
            </a:r>
            <a:r>
              <a:rPr lang="en-US" altLang="en-US" sz="3200" dirty="0">
                <a:solidFill>
                  <a:srgbClr val="FFFF00"/>
                </a:solidFill>
              </a:rPr>
              <a:t>may become like Him and walk there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962400" y="4572000"/>
            <a:ext cx="1371600" cy="457200"/>
          </a:xfrm>
          <a:prstGeom prst="rightArrow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 smtClean="0">
                <a:solidFill>
                  <a:srgbClr val="FFFF00"/>
                </a:solidFill>
                <a:latin typeface="Verdana" pitchFamily="34" charset="0"/>
              </a:rPr>
              <a:t>Levites,  </a:t>
            </a:r>
            <a:r>
              <a:rPr lang="en-US" altLang="en-US" sz="3900" dirty="0" smtClean="0">
                <a:solidFill>
                  <a:schemeClr val="bg1"/>
                </a:solidFill>
                <a:latin typeface="Verdana" pitchFamily="34" charset="0"/>
              </a:rPr>
              <a:t>3:2</a:t>
            </a:r>
            <a:endParaRPr lang="en-US" altLang="en-US" sz="39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396875" indent="-396875">
              <a:tabLst>
                <a:tab pos="914400" algn="l"/>
              </a:tabLst>
            </a:pPr>
            <a:r>
              <a:rPr lang="en-US" altLang="en-US" dirty="0" err="1" smtClean="0">
                <a:latin typeface="Verdana" pitchFamily="34" charset="0"/>
              </a:rPr>
              <a:t>Nadab</a:t>
            </a:r>
            <a:r>
              <a:rPr lang="en-US" altLang="en-US" dirty="0" smtClean="0">
                <a:latin typeface="Verdana" pitchFamily="34" charset="0"/>
              </a:rPr>
              <a:t>, </a:t>
            </a:r>
            <a:r>
              <a:rPr lang="en-US" altLang="en-US" dirty="0" err="1" smtClean="0">
                <a:latin typeface="Verdana" pitchFamily="34" charset="0"/>
              </a:rPr>
              <a:t>Abihu</a:t>
            </a:r>
            <a:r>
              <a:rPr lang="en-US" altLang="en-US" dirty="0" smtClean="0">
                <a:latin typeface="Verdana" pitchFamily="34" charset="0"/>
              </a:rPr>
              <a:t> – a reminder</a:t>
            </a:r>
          </a:p>
          <a:p>
            <a:pPr marL="396875" indent="-396875">
              <a:tabLst>
                <a:tab pos="914400" algn="l"/>
              </a:tabLst>
            </a:pPr>
            <a:r>
              <a:rPr lang="en-US" altLang="en-US" dirty="0" smtClean="0">
                <a:latin typeface="Verdana" pitchFamily="34" charset="0"/>
              </a:rPr>
              <a:t>Everyone in his place – </a:t>
            </a:r>
          </a:p>
          <a:p>
            <a:pPr marL="796925" lvl="1" indent="-396875">
              <a:tabLst>
                <a:tab pos="914400" algn="l"/>
              </a:tabLst>
            </a:pPr>
            <a:r>
              <a:rPr lang="en-US" altLang="en-US" sz="3200" dirty="0" err="1" smtClean="0">
                <a:latin typeface="Verdana" pitchFamily="34" charset="0"/>
              </a:rPr>
              <a:t>Gershon</a:t>
            </a:r>
            <a:r>
              <a:rPr lang="en-US" altLang="en-US" sz="3200" dirty="0" smtClean="0">
                <a:latin typeface="Verdana" pitchFamily="34" charset="0"/>
              </a:rPr>
              <a:t>, 3:23, 25</a:t>
            </a:r>
          </a:p>
          <a:p>
            <a:pPr marL="796925" lvl="1" indent="-396875">
              <a:tabLst>
                <a:tab pos="914400" algn="l"/>
              </a:tabLst>
            </a:pPr>
            <a:r>
              <a:rPr lang="en-US" altLang="en-US" sz="3200" dirty="0" smtClean="0">
                <a:latin typeface="Verdana" pitchFamily="34" charset="0"/>
              </a:rPr>
              <a:t>Kohath, 3:29, 31</a:t>
            </a:r>
          </a:p>
          <a:p>
            <a:pPr marL="796925" lvl="1" indent="-396875">
              <a:tabLst>
                <a:tab pos="914400" algn="l"/>
              </a:tabLst>
            </a:pPr>
            <a:r>
              <a:rPr lang="en-US" altLang="en-US" sz="3200" dirty="0" err="1" smtClean="0">
                <a:latin typeface="Verdana" pitchFamily="34" charset="0"/>
              </a:rPr>
              <a:t>Merari</a:t>
            </a:r>
            <a:r>
              <a:rPr lang="en-US" altLang="en-US" sz="3200" dirty="0" smtClean="0">
                <a:latin typeface="Verdana" pitchFamily="34" charset="0"/>
              </a:rPr>
              <a:t>, 3:35-36</a:t>
            </a:r>
          </a:p>
          <a:p>
            <a:pPr marL="796925" lvl="1" indent="-396875">
              <a:tabLst>
                <a:tab pos="914400" algn="l"/>
              </a:tabLst>
            </a:pPr>
            <a:r>
              <a:rPr lang="en-US" altLang="en-US" sz="3200" dirty="0" smtClean="0">
                <a:latin typeface="Verdana" pitchFamily="34" charset="0"/>
              </a:rPr>
              <a:t>Moses and priests, 3:38</a:t>
            </a:r>
          </a:p>
          <a:p>
            <a:pPr marL="796925" lvl="1" indent="-396875">
              <a:tabLst>
                <a:tab pos="914400" algn="l"/>
              </a:tabLst>
            </a:pPr>
            <a:r>
              <a:rPr lang="en-US" altLang="en-US" sz="3200" dirty="0" smtClean="0">
                <a:latin typeface="Verdana" pitchFamily="34" charset="0"/>
              </a:rPr>
              <a:t>Levites, 22,000 (3:39)</a:t>
            </a:r>
            <a:endParaRPr lang="en-US" altLang="en-US" sz="32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2010696" y="5486400"/>
            <a:ext cx="5105400" cy="8382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Chronicles </a:t>
            </a:r>
            <a:r>
              <a:rPr lang="en-US" sz="32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/>
            <a:r>
              <a:rPr lang="en-US" altLang="en-US" sz="3600" b="1" i="1" dirty="0"/>
              <a:t>Numbers</a:t>
            </a:r>
            <a:r>
              <a:rPr lang="en-US" altLang="en-US" sz="3600" b="1" dirty="0"/>
              <a:t> </a:t>
            </a:r>
            <a:r>
              <a:rPr lang="en-US" altLang="en-US" sz="3600" b="1" dirty="0" smtClean="0"/>
              <a:t>= </a:t>
            </a:r>
            <a:r>
              <a:rPr lang="en-US" altLang="en-US" sz="3600" b="1" i="1" dirty="0" smtClean="0"/>
              <a:t>In </a:t>
            </a:r>
            <a:r>
              <a:rPr lang="en-US" altLang="en-US" sz="3600" b="1" i="1" dirty="0"/>
              <a:t>the wilderness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19200"/>
            <a:ext cx="8229600" cy="5105400"/>
          </a:xfrm>
        </p:spPr>
        <p:txBody>
          <a:bodyPr/>
          <a:lstStyle/>
          <a:p>
            <a:pPr marL="457200" indent="-457200" defTabSz="169863"/>
            <a:r>
              <a:rPr lang="en-US" altLang="en-US" b="1" dirty="0"/>
              <a:t>Nu.1: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the combatants.  </a:t>
            </a:r>
            <a:endParaRPr lang="en-US" altLang="en-US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57250" lvl="1" indent="-457200" defTabSz="169863"/>
            <a:r>
              <a:rPr lang="en-US" altLang="en-US" sz="3200" b="1" dirty="0" smtClean="0"/>
              <a:t>This chapter is . . . </a:t>
            </a:r>
            <a:endParaRPr lang="en-US" altLang="en-US" sz="3200" b="1" dirty="0"/>
          </a:p>
          <a:p>
            <a:pPr marL="1312863" lvl="1" indent="-457200" defTabSz="169863">
              <a:buFont typeface="Wingdings" pitchFamily="2" charset="2"/>
              <a:buAutoNum type="arabicPeriod"/>
            </a:pPr>
            <a:r>
              <a:rPr lang="en-US" altLang="en-US" sz="3200" b="1" dirty="0"/>
              <a:t>long </a:t>
            </a:r>
          </a:p>
          <a:p>
            <a:pPr marL="1312863" lvl="1" indent="-457200" defTabSz="169863">
              <a:buFont typeface="Wingdings" pitchFamily="2" charset="2"/>
              <a:buAutoNum type="arabicPeriod"/>
            </a:pPr>
            <a:r>
              <a:rPr lang="en-US" altLang="en-US" sz="3200" b="1" dirty="0"/>
              <a:t>repetitive </a:t>
            </a:r>
          </a:p>
          <a:p>
            <a:pPr marL="1312863" lvl="1" indent="-457200" defTabSz="169863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3200" b="1" dirty="0" smtClean="0"/>
              <a:t>lists (dates</a:t>
            </a:r>
            <a:r>
              <a:rPr lang="en-US" altLang="en-US" sz="3200" b="1" dirty="0"/>
              <a:t>, draft </a:t>
            </a:r>
            <a:r>
              <a:rPr lang="en-US" altLang="en-US" sz="3200" b="1" dirty="0" smtClean="0"/>
              <a:t>totals) </a:t>
            </a:r>
            <a:endParaRPr lang="en-US" altLang="en-US" sz="3200" b="1" dirty="0"/>
          </a:p>
          <a:p>
            <a:pPr marL="457200" indent="-457200" defTabSz="169863"/>
            <a:r>
              <a:rPr lang="en-US" altLang="en-US" b="1" dirty="0"/>
              <a:t>Nu.2: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the camp.   </a:t>
            </a:r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898075" y="4953000"/>
            <a:ext cx="533400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 part; not at war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10:11-28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616" y="1447800"/>
            <a:ext cx="7374192" cy="479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68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Application</a:t>
            </a:r>
            <a:endParaRPr lang="en-US" altLang="en-US" sz="39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396875" indent="-396875">
              <a:tabLst>
                <a:tab pos="914400" algn="l"/>
              </a:tabLst>
            </a:pPr>
            <a:r>
              <a:rPr lang="en-US" altLang="en-US" dirty="0" smtClean="0">
                <a:latin typeface="Verdana" pitchFamily="34" charset="0"/>
              </a:rPr>
              <a:t>We </a:t>
            </a:r>
            <a:r>
              <a:rPr lang="en-US" altLang="en-US" dirty="0">
                <a:latin typeface="Verdana" pitchFamily="34" charset="0"/>
              </a:rPr>
              <a:t>also are God’s people in </a:t>
            </a:r>
            <a:r>
              <a:rPr lang="en-US" altLang="en-US" dirty="0" err="1" smtClean="0">
                <a:latin typeface="Verdana" pitchFamily="34" charset="0"/>
              </a:rPr>
              <a:t>transi-tion</a:t>
            </a:r>
            <a:r>
              <a:rPr lang="en-US" altLang="en-US" dirty="0" smtClean="0">
                <a:latin typeface="Verdana" pitchFamily="34" charset="0"/>
              </a:rPr>
              <a:t>  (Gal.6:16) – left sin, not </a:t>
            </a:r>
            <a:r>
              <a:rPr lang="en-US" altLang="en-US" dirty="0">
                <a:latin typeface="Verdana" pitchFamily="34" charset="0"/>
              </a:rPr>
              <a:t>yet in heaven.  </a:t>
            </a:r>
          </a:p>
          <a:p>
            <a:pPr marL="396875" indent="-396875">
              <a:tabLst>
                <a:tab pos="914400" algn="l"/>
              </a:tabLst>
            </a:pPr>
            <a:r>
              <a:rPr lang="en-US" altLang="en-US" dirty="0">
                <a:latin typeface="Verdana" pitchFamily="34" charset="0"/>
              </a:rPr>
              <a:t>What happened to Israel can  happen to us, Hb.3.  </a:t>
            </a:r>
            <a:r>
              <a:rPr lang="en-US" altLang="en-US" dirty="0" smtClean="0">
                <a:latin typeface="Verdana" pitchFamily="34" charset="0"/>
              </a:rPr>
              <a:t>(Mt.7:13-14)</a:t>
            </a:r>
            <a:endParaRPr lang="en-US" altLang="en-US" dirty="0">
              <a:latin typeface="Verdana" pitchFamily="34" charset="0"/>
            </a:endParaRPr>
          </a:p>
          <a:p>
            <a:pPr marL="396875" indent="-396875">
              <a:tabLst>
                <a:tab pos="914400" algn="l"/>
              </a:tabLst>
            </a:pPr>
            <a:r>
              <a:rPr lang="en-US" altLang="en-US" dirty="0" smtClean="0">
                <a:latin typeface="Verdana" pitchFamily="34" charset="0"/>
              </a:rPr>
              <a:t>We invite others to journey with us, Nu.10:29.  </a:t>
            </a:r>
            <a:endParaRPr lang="en-US" altLang="en-US" dirty="0">
              <a:latin typeface="Verdana" pitchFamily="34" charset="0"/>
            </a:endParaRPr>
          </a:p>
          <a:p>
            <a:pPr marL="396875" indent="-396875">
              <a:tabLst>
                <a:tab pos="914400" algn="l"/>
              </a:tabLst>
            </a:pPr>
            <a:r>
              <a:rPr lang="en-US" altLang="en-US" dirty="0" smtClean="0">
                <a:latin typeface="Verdana" pitchFamily="34" charset="0"/>
              </a:rPr>
              <a:t>Do not </a:t>
            </a:r>
            <a:r>
              <a:rPr lang="en-US" altLang="en-US" dirty="0">
                <a:latin typeface="Verdana" pitchFamily="34" charset="0"/>
              </a:rPr>
              <a:t>get </a:t>
            </a:r>
            <a:r>
              <a:rPr lang="en-US" altLang="en-US" dirty="0" smtClean="0">
                <a:latin typeface="Verdana" pitchFamily="34" charset="0"/>
              </a:rPr>
              <a:t>on wrong side of God, Nu.10:35-36.   Ro.11:22.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8161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I. The Certainty</a:t>
            </a:r>
            <a:endParaRPr lang="en-US" altLang="en-US" sz="3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Real people, places, things</a:t>
            </a:r>
            <a:endParaRPr lang="en-US" altLang="en-US" sz="39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20675" y="133985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altLang="en-US" dirty="0"/>
              <a:t>A fraud would not go to so much trouble</a:t>
            </a:r>
          </a:p>
          <a:p>
            <a:r>
              <a:rPr lang="en-US" altLang="en-US" dirty="0"/>
              <a:t>46, </a:t>
            </a:r>
            <a:r>
              <a:rPr lang="en-US" altLang="en-US" dirty="0" smtClean="0"/>
              <a:t>soldiers</a:t>
            </a:r>
            <a:r>
              <a:rPr lang="en-US" altLang="en-US" dirty="0"/>
              <a:t>: 603,550 </a:t>
            </a:r>
            <a:r>
              <a:rPr lang="en-US" altLang="en-US" dirty="0" smtClean="0"/>
              <a:t>– </a:t>
            </a:r>
            <a:r>
              <a:rPr lang="en-US" altLang="en-US" dirty="0"/>
              <a:t>suggests </a:t>
            </a:r>
            <a:r>
              <a:rPr lang="en-US" altLang="en-US" dirty="0" smtClean="0"/>
              <a:t>national total of two million or more </a:t>
            </a:r>
            <a:endParaRPr lang="en-US" altLang="en-US" dirty="0"/>
          </a:p>
          <a:p>
            <a:r>
              <a:rPr lang="en-US" altLang="en-US" dirty="0"/>
              <a:t>46, multitude of fighters (not counting women, children, old</a:t>
            </a:r>
            <a:r>
              <a:rPr lang="en-US" altLang="en-US" dirty="0" smtClean="0"/>
              <a:t>)  </a:t>
            </a:r>
            <a:endParaRPr lang="en-US" alt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85800" y="4267200"/>
            <a:ext cx="7772400" cy="133985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 uninspired Jewish author kill</a:t>
            </a:r>
            <a:b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 so many because of unbelief?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816100"/>
          </a:xfrm>
          <a:solidFill>
            <a:schemeClr val="tx1"/>
          </a:solidFill>
        </p:spPr>
        <p:txBody>
          <a:bodyPr/>
          <a:lstStyle/>
          <a:p>
            <a:pPr marL="1117600" indent="-1117600" algn="ctr"/>
            <a:r>
              <a:rPr lang="en-US" altLang="en-US" sz="2400">
                <a:solidFill>
                  <a:schemeClr val="bg1"/>
                </a:solidFill>
                <a:latin typeface="Verdana" pitchFamily="34" charset="0"/>
              </a:rPr>
              <a:t>I. The Certainty</a:t>
            </a:r>
            <a:br>
              <a:rPr lang="en-US" altLang="en-US" sz="240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3900">
                <a:solidFill>
                  <a:srgbClr val="FFFF00"/>
                </a:solidFill>
                <a:latin typeface="Verdana" pitchFamily="34" charset="0"/>
              </a:rPr>
              <a:t>II. The Camp,</a:t>
            </a:r>
            <a:r>
              <a:rPr lang="en-US" altLang="en-US" sz="3900">
                <a:solidFill>
                  <a:schemeClr val="bg1"/>
                </a:solidFill>
                <a:latin typeface="Verdana" pitchFamily="34" charset="0"/>
              </a:rPr>
              <a:t> Numbers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When God speaks . . .</a:t>
            </a:r>
            <a:endParaRPr lang="en-US" altLang="en-US" sz="39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en-US" altLang="en-US" dirty="0">
                <a:latin typeface="Verdana" pitchFamily="34" charset="0"/>
              </a:rPr>
              <a:t>Lord spoke to Moses, </a:t>
            </a:r>
            <a:r>
              <a:rPr lang="en-US" altLang="en-US" dirty="0" smtClean="0">
                <a:latin typeface="Verdana" pitchFamily="34" charset="0"/>
              </a:rPr>
              <a:t>1:1</a:t>
            </a:r>
            <a:endParaRPr lang="en-US" altLang="en-US" dirty="0">
              <a:latin typeface="Verdana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en-US" altLang="en-US" dirty="0" smtClean="0">
                <a:latin typeface="Verdana" pitchFamily="34" charset="0"/>
              </a:rPr>
              <a:t>Thirteen </a:t>
            </a:r>
            <a:r>
              <a:rPr lang="en-US" altLang="en-US" dirty="0">
                <a:latin typeface="Verdana" pitchFamily="34" charset="0"/>
              </a:rPr>
              <a:t>months after </a:t>
            </a:r>
            <a:r>
              <a:rPr lang="en-US" altLang="en-US" dirty="0" smtClean="0">
                <a:latin typeface="Verdana" pitchFamily="34" charset="0"/>
              </a:rPr>
              <a:t>exodus, 1:1 (Ex.40:17) </a:t>
            </a:r>
            <a:endParaRPr lang="en-US" altLang="en-US" dirty="0">
              <a:latin typeface="Verdana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en-US" altLang="en-US" dirty="0" smtClean="0">
                <a:latin typeface="Verdana" pitchFamily="34" charset="0"/>
              </a:rPr>
              <a:t>Lord did </a:t>
            </a:r>
            <a:r>
              <a:rPr lang="en-US" altLang="en-US" dirty="0">
                <a:latin typeface="Verdana" pitchFamily="34" charset="0"/>
              </a:rPr>
              <a:t>not . . . </a:t>
            </a:r>
          </a:p>
          <a:p>
            <a:pPr marL="1036638" lvl="1" indent="-465138">
              <a:lnSpc>
                <a:spcPct val="90000"/>
              </a:lnSpc>
              <a:spcAft>
                <a:spcPts val="600"/>
              </a:spcAft>
            </a:pPr>
            <a:r>
              <a:rPr lang="en-US" altLang="en-US" sz="3200" dirty="0" smtClean="0">
                <a:latin typeface="Verdana" pitchFamily="34" charset="0"/>
              </a:rPr>
              <a:t>let </a:t>
            </a:r>
            <a:r>
              <a:rPr lang="en-US" altLang="en-US" sz="3200" dirty="0">
                <a:latin typeface="Verdana" pitchFamily="34" charset="0"/>
              </a:rPr>
              <a:t>him </a:t>
            </a:r>
            <a:r>
              <a:rPr lang="en-US" altLang="en-US" sz="3200" dirty="0" smtClean="0">
                <a:latin typeface="Verdana" pitchFamily="34" charset="0"/>
              </a:rPr>
              <a:t>direct </a:t>
            </a:r>
            <a:r>
              <a:rPr lang="en-US" altLang="en-US" sz="3200" dirty="0">
                <a:latin typeface="Verdana" pitchFamily="34" charset="0"/>
              </a:rPr>
              <a:t>own steps, Je.10:23.  </a:t>
            </a:r>
            <a:r>
              <a:rPr lang="en-US" altLang="en-US" sz="3200" dirty="0" smtClean="0">
                <a:latin typeface="Verdana" pitchFamily="34" charset="0"/>
              </a:rPr>
              <a:t>Ac.16</a:t>
            </a:r>
          </a:p>
          <a:p>
            <a:pPr marL="1036638" lvl="1" indent="-465138">
              <a:lnSpc>
                <a:spcPct val="90000"/>
              </a:lnSpc>
            </a:pPr>
            <a:r>
              <a:rPr lang="en-US" altLang="en-US" sz="3200" dirty="0" smtClean="0">
                <a:latin typeface="Verdana" pitchFamily="34" charset="0"/>
              </a:rPr>
              <a:t>make suggestions   </a:t>
            </a:r>
            <a:endParaRPr lang="en-US" altLang="en-US" sz="3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Every person is important, </a:t>
            </a:r>
            <a:r>
              <a:rPr lang="en-US" altLang="en-US" sz="3900" dirty="0">
                <a:solidFill>
                  <a:schemeClr val="bg1"/>
                </a:solidFill>
                <a:latin typeface="Verdana" pitchFamily="34" charset="0"/>
              </a:rPr>
              <a:t>1:2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marL="457200" indent="-457200"/>
            <a:r>
              <a:rPr lang="en-US" altLang="en-US" dirty="0">
                <a:latin typeface="Verdana" pitchFamily="34" charset="0"/>
              </a:rPr>
              <a:t>Lk.19:33, colt </a:t>
            </a:r>
          </a:p>
          <a:p>
            <a:pPr marL="457200" indent="-457200"/>
            <a:r>
              <a:rPr lang="en-US" altLang="en-US" dirty="0">
                <a:latin typeface="Verdana" pitchFamily="34" charset="0"/>
              </a:rPr>
              <a:t>Jn.6:8, boy </a:t>
            </a:r>
          </a:p>
          <a:p>
            <a:pPr marL="457200" indent="-457200"/>
            <a:r>
              <a:rPr lang="en-US" altLang="en-US" dirty="0">
                <a:latin typeface="Verdana" pitchFamily="34" charset="0"/>
              </a:rPr>
              <a:t>Jn.19:38-42, tomb</a:t>
            </a:r>
          </a:p>
          <a:p>
            <a:pPr marL="457200" indent="-457200"/>
            <a:r>
              <a:rPr lang="en-US" altLang="en-US" dirty="0">
                <a:latin typeface="Verdana" pitchFamily="34" charset="0"/>
              </a:rPr>
              <a:t>1 </a:t>
            </a:r>
            <a:r>
              <a:rPr lang="en-US" altLang="en-US" dirty="0" smtClean="0">
                <a:latin typeface="Verdana" pitchFamily="34" charset="0"/>
              </a:rPr>
              <a:t>Co.12, members</a:t>
            </a:r>
            <a:endParaRPr lang="en-US" altLang="en-US" dirty="0">
              <a:latin typeface="Verdana" pitchFamily="34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US" altLang="en-US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What happened to Reuben? </a:t>
            </a:r>
            <a:r>
              <a:rPr lang="en-US" altLang="en-US" sz="3900" dirty="0">
                <a:solidFill>
                  <a:schemeClr val="bg1"/>
                </a:solidFill>
                <a:latin typeface="Verdana" pitchFamily="34" charset="0"/>
              </a:rPr>
              <a:t>1:20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marL="396875" indent="-396875" eaLnBrk="0" hangingPunct="0"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</a:pPr>
            <a:r>
              <a:rPr lang="en-US" altLang="en-US" dirty="0" smtClean="0">
                <a:latin typeface="Verdana" pitchFamily="34" charset="0"/>
              </a:rPr>
              <a:t>Reuben lost </a:t>
            </a:r>
            <a:r>
              <a:rPr lang="en-US" altLang="en-US" dirty="0">
                <a:latin typeface="Verdana" pitchFamily="34" charset="0"/>
              </a:rPr>
              <a:t>right of firstborn, 1:20</a:t>
            </a:r>
            <a:r>
              <a:rPr lang="en-US" altLang="en-US" dirty="0" smtClean="0">
                <a:latin typeface="Verdana" pitchFamily="34" charset="0"/>
              </a:rPr>
              <a:t>;</a:t>
            </a:r>
            <a:br>
              <a:rPr lang="en-US" altLang="en-US" dirty="0" smtClean="0">
                <a:latin typeface="Verdana" pitchFamily="34" charset="0"/>
              </a:rPr>
            </a:br>
            <a:r>
              <a:rPr lang="en-US" altLang="en-US" dirty="0" smtClean="0">
                <a:latin typeface="Verdana" pitchFamily="34" charset="0"/>
              </a:rPr>
              <a:t>1 Chr.5:1-2</a:t>
            </a:r>
            <a:endParaRPr lang="en-US" altLang="en-US" dirty="0">
              <a:latin typeface="Verdana" pitchFamily="34" charset="0"/>
            </a:endParaRPr>
          </a:p>
          <a:p>
            <a:pPr marL="396875" indent="-396875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 smtClean="0">
                <a:latin typeface="Verdana" pitchFamily="34" charset="0"/>
              </a:rPr>
              <a:t>Nu.32:23 . . . Ro.6:23</a:t>
            </a:r>
            <a:endParaRPr lang="en-US" altLang="en-US" dirty="0">
              <a:latin typeface="Verdana" pitchFamily="34" charset="0"/>
            </a:endParaRPr>
          </a:p>
          <a:p>
            <a:pPr marL="396875" indent="-396875">
              <a:buFont typeface="Wingdings" pitchFamily="2" charset="2"/>
              <a:buNone/>
            </a:pPr>
            <a:r>
              <a:rPr lang="en-US" altLang="en-US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900" dirty="0">
                <a:solidFill>
                  <a:srgbClr val="FFFF00"/>
                </a:solidFill>
                <a:latin typeface="Verdana" pitchFamily="34" charset="0"/>
              </a:rPr>
              <a:t>Joseph: double </a:t>
            </a:r>
            <a:r>
              <a:rPr lang="en-US" altLang="en-US" sz="3900" dirty="0" smtClean="0">
                <a:solidFill>
                  <a:srgbClr val="FFFF00"/>
                </a:solidFill>
                <a:latin typeface="Verdana" pitchFamily="34" charset="0"/>
              </a:rPr>
              <a:t>portion,</a:t>
            </a:r>
            <a:br>
              <a:rPr lang="en-US" altLang="en-US" sz="3900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3900" dirty="0" smtClean="0">
                <a:solidFill>
                  <a:schemeClr val="bg1"/>
                </a:solidFill>
                <a:latin typeface="Verdana" pitchFamily="34" charset="0"/>
              </a:rPr>
              <a:t>1:32-35</a:t>
            </a:r>
            <a:endParaRPr lang="en-US" altLang="en-US" sz="39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42900" y="1371600"/>
            <a:ext cx="8458200" cy="5105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8208" y="1371600"/>
            <a:ext cx="8343900" cy="3657600"/>
          </a:xfrm>
        </p:spPr>
        <p:txBody>
          <a:bodyPr/>
          <a:lstStyle/>
          <a:p>
            <a:pPr marL="339725" indent="-339725" eaLnBrk="0" hangingPunct="0"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</a:pPr>
            <a:r>
              <a:rPr lang="en-US" altLang="en-US" dirty="0" smtClean="0">
                <a:latin typeface="Verdana" pitchFamily="34" charset="0"/>
              </a:rPr>
              <a:t>Loyal in horrific circumstances; </a:t>
            </a:r>
            <a:r>
              <a:rPr lang="en-US" altLang="en-US" dirty="0">
                <a:latin typeface="Verdana" pitchFamily="34" charset="0"/>
              </a:rPr>
              <a:t>now receives </a:t>
            </a:r>
            <a:r>
              <a:rPr lang="en-US" altLang="en-US" dirty="0" smtClean="0">
                <a:latin typeface="Verdana" pitchFamily="34" charset="0"/>
              </a:rPr>
              <a:t>greater reward  </a:t>
            </a:r>
            <a:endParaRPr lang="en-US" altLang="en-US" dirty="0">
              <a:latin typeface="Verdana" pitchFamily="34" charset="0"/>
            </a:endParaRPr>
          </a:p>
          <a:p>
            <a:pPr marL="339725" indent="-339725" eaLnBrk="0" hangingPunct="0"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</a:pPr>
            <a:r>
              <a:rPr lang="en-US" altLang="en-US" dirty="0">
                <a:latin typeface="Verdana" pitchFamily="34" charset="0"/>
              </a:rPr>
              <a:t>Elevated from lowest position…</a:t>
            </a:r>
          </a:p>
          <a:p>
            <a:pPr marL="339725" indent="-339725" eaLnBrk="0" hangingPunct="0"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</a:pPr>
            <a:r>
              <a:rPr lang="en-US" altLang="en-US" dirty="0" smtClean="0">
                <a:latin typeface="Verdana" pitchFamily="34" charset="0"/>
              </a:rPr>
              <a:t>Our </a:t>
            </a:r>
            <a:r>
              <a:rPr lang="en-US" altLang="en-US" dirty="0">
                <a:latin typeface="Verdana" pitchFamily="34" charset="0"/>
              </a:rPr>
              <a:t>present joy in serving Christ can’t compare to heaven</a:t>
            </a:r>
            <a:r>
              <a:rPr lang="en-US" altLang="en-US" dirty="0" smtClean="0">
                <a:latin typeface="Verdana" pitchFamily="34" charset="0"/>
              </a:rPr>
              <a:t>.…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</a:rPr>
              <a:t> </a:t>
            </a:r>
            <a:endParaRPr lang="en-US" alt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1088</TotalTime>
  <Words>535</Words>
  <Application>Microsoft Office PowerPoint</Application>
  <PresentationFormat>On-screen Show (4:3)</PresentationFormat>
  <Paragraphs>98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Pixel</vt:lpstr>
      <vt:lpstr>1_Default Design</vt:lpstr>
      <vt:lpstr>‘In The Wilderness’</vt:lpstr>
      <vt:lpstr>Numbers = In the wilderness</vt:lpstr>
      <vt:lpstr>I. The Certainty</vt:lpstr>
      <vt:lpstr>Real people, places, things</vt:lpstr>
      <vt:lpstr>I. The Certainty II. The Camp, Numbers 1</vt:lpstr>
      <vt:lpstr>When God speaks . . .</vt:lpstr>
      <vt:lpstr>Every person is important, 1:2</vt:lpstr>
      <vt:lpstr>What happened to Reuben? 1:20</vt:lpstr>
      <vt:lpstr>Joseph: double portion, 1:32-35</vt:lpstr>
      <vt:lpstr>Great numbers, meager results, 1:46</vt:lpstr>
      <vt:lpstr>No trespassing, 1:51-53</vt:lpstr>
      <vt:lpstr>They obey, 1:54</vt:lpstr>
      <vt:lpstr>Judah: the blessing, 1:26-27</vt:lpstr>
      <vt:lpstr>Orderly camp / marching, 2:1-31</vt:lpstr>
      <vt:lpstr>Slide 15</vt:lpstr>
      <vt:lpstr>Slide 16</vt:lpstr>
      <vt:lpstr>I. The Certainty II. The Camp, Numbers 1 III. The Center, 2:1-31 . . .</vt:lpstr>
      <vt:lpstr>Ark of covenant, 2:1-31</vt:lpstr>
      <vt:lpstr>Levites,  3:2</vt:lpstr>
      <vt:lpstr>Numbers 10:11-28</vt:lpstr>
      <vt:lpstr>Application</vt:lpstr>
    </vt:vector>
  </TitlesOfParts>
  <Company>閘]狴逄掘뿿��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Matt Duggin</dc:creator>
  <cp:lastModifiedBy>church of Christ</cp:lastModifiedBy>
  <cp:revision>114</cp:revision>
  <dcterms:created xsi:type="dcterms:W3CDTF">2007-07-13T04:29:51Z</dcterms:created>
  <dcterms:modified xsi:type="dcterms:W3CDTF">2015-11-02T00:29:35Z</dcterms:modified>
</cp:coreProperties>
</file>