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sldIdLst>
    <p:sldId id="276" r:id="rId3"/>
    <p:sldId id="281" r:id="rId4"/>
    <p:sldId id="282" r:id="rId5"/>
    <p:sldId id="284" r:id="rId6"/>
    <p:sldId id="286" r:id="rId7"/>
    <p:sldId id="287" r:id="rId8"/>
    <p:sldId id="288" r:id="rId9"/>
    <p:sldId id="289" r:id="rId10"/>
    <p:sldId id="291" r:id="rId11"/>
    <p:sldId id="290" r:id="rId12"/>
    <p:sldId id="292" r:id="rId13"/>
    <p:sldId id="293" r:id="rId14"/>
    <p:sldId id="294" r:id="rId15"/>
    <p:sldId id="295" r:id="rId16"/>
    <p:sldId id="296" r:id="rId17"/>
    <p:sldId id="298" r:id="rId18"/>
    <p:sldId id="297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66"/>
    <a:srgbClr val="800000"/>
    <a:srgbClr val="333333"/>
    <a:srgbClr val="FFFF99"/>
    <a:srgbClr val="292929"/>
    <a:srgbClr val="4D4D4D"/>
    <a:srgbClr val="CC00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Objects="1" showGuides="1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512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512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512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512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513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513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513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513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513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513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196273A-A510-4918-ACA0-7C717896503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F10538-67F9-4D14-BBF1-83EE6601F95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0239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DB4722-3281-4B40-A817-3960EA44ADD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37368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7495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8424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754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4837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49298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2437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31374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232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212F29-98D9-4E9D-8A3F-C60FD7C5D4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124842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7043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830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648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FDE351-A64B-44D8-9A8C-58FA07B87B1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3155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06EF62-8023-4D35-86D9-14DD76AECB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58793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612A96-50D3-46B0-B517-BFEFC25248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6358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667336-9178-4B72-ACAE-69BA21D2C86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3921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40E8AC-E50F-4D44-B384-238E0B87F16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9358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15021B-48B4-4454-BB4D-F0E3B7156AA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10531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DE4A4C-B85B-42B3-BC76-6F125E02C78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2588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A3FE2C4D-1E38-4DCB-BCC4-6F0D02711FE9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1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125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Truth Is Still Truth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</a:rPr>
              <a:t>Society is absolutely sure there is no absolute truth.</a:t>
            </a:r>
            <a:br>
              <a:rPr lang="en-US" sz="36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dirty="0" smtClean="0"/>
              <a:t>Jn.18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220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 smtClean="0"/>
              <a:t>1. </a:t>
            </a:r>
            <a:r>
              <a:rPr lang="en-US" altLang="en-US" b="1" dirty="0" smtClean="0">
                <a:solidFill>
                  <a:srgbClr val="000066"/>
                </a:solidFill>
              </a:rPr>
              <a:t>Church scandal,</a:t>
            </a:r>
            <a:br>
              <a:rPr lang="en-US" altLang="en-US" b="1" dirty="0" smtClean="0">
                <a:solidFill>
                  <a:srgbClr val="000066"/>
                </a:solidFill>
              </a:rPr>
            </a:br>
            <a:r>
              <a:rPr lang="en-US" altLang="en-US" b="1" dirty="0" smtClean="0"/>
              <a:t>Acts 5:1-11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“Hypocrites in the church”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Did Judas destroy influence of Jesus?    Peter…?</a:t>
            </a:r>
          </a:p>
        </p:txBody>
      </p:sp>
      <p:sp>
        <p:nvSpPr>
          <p:cNvPr id="4" name="Oval 3"/>
          <p:cNvSpPr/>
          <p:nvPr/>
        </p:nvSpPr>
        <p:spPr>
          <a:xfrm>
            <a:off x="486696" y="2133600"/>
            <a:ext cx="3124200" cy="2667000"/>
          </a:xfrm>
          <a:prstGeom prst="ellipse">
            <a:avLst/>
          </a:prstGeom>
          <a:solidFill>
            <a:srgbClr val="FFFF99"/>
          </a:solidFill>
          <a:ln w="3175">
            <a:solidFill>
              <a:srgbClr val="0000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Schools</a:t>
            </a:r>
            <a:endParaRPr lang="en-US" sz="3200" dirty="0">
              <a:solidFill>
                <a:srgbClr val="000066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001296" y="2133600"/>
            <a:ext cx="3124200" cy="2667000"/>
          </a:xfrm>
          <a:prstGeom prst="ellipse">
            <a:avLst/>
          </a:prstGeom>
          <a:solidFill>
            <a:srgbClr val="FFFF99"/>
          </a:solidFill>
          <a:ln w="3175">
            <a:solidFill>
              <a:srgbClr val="0000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Business</a:t>
            </a:r>
            <a:endParaRPr lang="en-US" sz="3200" dirty="0">
              <a:solidFill>
                <a:srgbClr val="000066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515896" y="2133600"/>
            <a:ext cx="3124200" cy="2667000"/>
          </a:xfrm>
          <a:prstGeom prst="ellipse">
            <a:avLst/>
          </a:prstGeom>
          <a:solidFill>
            <a:srgbClr val="FFFF99"/>
          </a:solidFill>
          <a:ln w="3175">
            <a:solidFill>
              <a:srgbClr val="0000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Recreation</a:t>
            </a:r>
            <a:endParaRPr lang="en-US" sz="32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0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/>
              <a:t>2</a:t>
            </a:r>
            <a:r>
              <a:rPr lang="en-US" altLang="en-US" sz="3200" b="1" dirty="0" smtClean="0"/>
              <a:t>. </a:t>
            </a:r>
            <a:r>
              <a:rPr lang="en-US" altLang="en-US" b="1" dirty="0" smtClean="0">
                <a:solidFill>
                  <a:srgbClr val="000066"/>
                </a:solidFill>
              </a:rPr>
              <a:t>Church neglect,</a:t>
            </a:r>
            <a:br>
              <a:rPr lang="en-US" altLang="en-US" b="1" dirty="0" smtClean="0">
                <a:solidFill>
                  <a:srgbClr val="000066"/>
                </a:solidFill>
              </a:rPr>
            </a:br>
            <a:r>
              <a:rPr lang="en-US" altLang="en-US" b="1" dirty="0" smtClean="0"/>
              <a:t>Acts 6:1-7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983162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“Don’t you believe in helping people?”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“Worldly organizations do better than you”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Christian is not perfect. 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Ph.3:12; 1 Jn.1:8, 10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10:22</a:t>
            </a:r>
          </a:p>
        </p:txBody>
      </p:sp>
    </p:spTree>
    <p:extLst>
      <p:ext uri="{BB962C8B-B14F-4D97-AF65-F5344CB8AC3E}">
        <p14:creationId xmlns:p14="http://schemas.microsoft.com/office/powerpoint/2010/main" xmlns="" val="170023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/>
              <a:t>3</a:t>
            </a:r>
            <a:r>
              <a:rPr lang="en-US" altLang="en-US" sz="3200" b="1" dirty="0" smtClean="0"/>
              <a:t>. </a:t>
            </a:r>
            <a:r>
              <a:rPr lang="en-US" altLang="en-US" b="1" dirty="0" smtClean="0">
                <a:solidFill>
                  <a:srgbClr val="000066"/>
                </a:solidFill>
              </a:rPr>
              <a:t>Church fighting,</a:t>
            </a:r>
            <a:br>
              <a:rPr lang="en-US" altLang="en-US" b="1" dirty="0" smtClean="0">
                <a:solidFill>
                  <a:srgbClr val="000066"/>
                </a:solidFill>
              </a:rPr>
            </a:br>
            <a:r>
              <a:rPr lang="en-US" altLang="en-US" b="1" dirty="0" smtClean="0"/>
              <a:t>Acts 15:1-2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552830"/>
            <a:ext cx="8229600" cy="4983162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 </a:t>
            </a: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must defend the gospel (truth)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Ph.1:7,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 [17]  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Ac.22:1,</a:t>
            </a:r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defense of Savior</a:t>
            </a:r>
            <a:endParaRPr lang="en-US" sz="3200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04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 smtClean="0"/>
              <a:t>4. </a:t>
            </a:r>
            <a:r>
              <a:rPr lang="en-US" altLang="en-US" b="1" dirty="0" smtClean="0">
                <a:solidFill>
                  <a:srgbClr val="000066"/>
                </a:solidFill>
              </a:rPr>
              <a:t>Church immorality,</a:t>
            </a:r>
            <a:br>
              <a:rPr lang="en-US" altLang="en-US" b="1" dirty="0" smtClean="0">
                <a:solidFill>
                  <a:srgbClr val="000066"/>
                </a:solidFill>
              </a:rPr>
            </a:br>
            <a:r>
              <a:rPr lang="en-US" altLang="en-US" b="1" dirty="0" smtClean="0"/>
              <a:t>1 Co.5:1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614282"/>
            <a:ext cx="8229600" cy="4983162"/>
          </a:xfrm>
        </p:spPr>
        <p:txBody>
          <a:bodyPr/>
          <a:lstStyle/>
          <a:p>
            <a:pPr marL="0" indent="0" algn="ctr">
              <a:buNone/>
            </a:pP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Tim.6:1; Tit.2:5</a:t>
            </a:r>
          </a:p>
          <a:p>
            <a:pPr marL="280988" indent="-280988">
              <a:buFont typeface="Arial" panose="020B0604020202020204" pitchFamily="34" charset="0"/>
              <a:buChar char="•"/>
            </a:pP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People have 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 </a:t>
            </a: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be indignant over 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hypocrisy . . . </a:t>
            </a: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does not deny </a:t>
            </a: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existence of 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</a:t>
            </a:r>
          </a:p>
          <a:p>
            <a:pPr marL="280988" indent="-280988">
              <a:buFont typeface="Arial" panose="020B0604020202020204" pitchFamily="34" charset="0"/>
              <a:buChar char="•"/>
            </a:pPr>
            <a:r>
              <a:rPr lang="en-US" sz="33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affirms standard of truth that someone broke</a:t>
            </a:r>
          </a:p>
          <a:p>
            <a:pPr marL="280988" indent="-280988">
              <a:buFont typeface="Arial" panose="020B0604020202020204" pitchFamily="34" charset="0"/>
              <a:buChar char="•"/>
            </a:pPr>
            <a: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People defend immorality elsewhere</a:t>
            </a:r>
          </a:p>
          <a:p>
            <a:pPr marL="280988" indent="-280988">
              <a:buFont typeface="Arial" panose="020B0604020202020204" pitchFamily="34" charset="0"/>
              <a:buChar char="•"/>
            </a:pPr>
            <a: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Gal.2:11-14 </a:t>
            </a:r>
            <a:endParaRPr 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805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/>
              <a:t>5</a:t>
            </a:r>
            <a:r>
              <a:rPr lang="en-US" altLang="en-US" sz="3200" b="1" dirty="0" smtClean="0"/>
              <a:t>. </a:t>
            </a:r>
            <a:r>
              <a:rPr lang="en-US" altLang="en-US" b="1" dirty="0" smtClean="0">
                <a:solidFill>
                  <a:srgbClr val="000066"/>
                </a:solidFill>
              </a:rPr>
              <a:t>Church discipline,</a:t>
            </a:r>
            <a:br>
              <a:rPr lang="en-US" altLang="en-US" b="1" dirty="0" smtClean="0">
                <a:solidFill>
                  <a:srgbClr val="000066"/>
                </a:solidFill>
              </a:rPr>
            </a:br>
            <a:r>
              <a:rPr lang="en-US" altLang="en-US" b="1" dirty="0" smtClean="0"/>
              <a:t>1 Co.5:2-13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1882"/>
            <a:ext cx="8229600" cy="49831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Lovers of sin say discipline is harsh (‘hard saying’)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Hard part is sinners</a:t>
            </a: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fault, Pr.13:15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sz="3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sz="3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Designed to save 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–1 Co.5:5, 8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200400"/>
            <a:ext cx="8229600" cy="1143000"/>
          </a:xfrm>
          <a:prstGeom prst="rect">
            <a:avLst/>
          </a:prstGeom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understanding gains favor, but the way of the unfaithful is hard </a:t>
            </a:r>
            <a:r>
              <a:rPr lang="en-US" sz="2400" dirty="0">
                <a:solidFill>
                  <a:schemeClr val="tx1"/>
                </a:solidFill>
              </a:rPr>
              <a:t>(NKJV)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4478592"/>
            <a:ext cx="8229600" cy="1143000"/>
          </a:xfrm>
          <a:prstGeom prst="rect">
            <a:avLst/>
          </a:prstGeom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sense wins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favor, but the way of the 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treacherous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 ruin </a:t>
            </a:r>
            <a:r>
              <a:rPr lang="en-US" sz="2400" dirty="0" smtClean="0">
                <a:solidFill>
                  <a:schemeClr val="tx1"/>
                </a:solidFill>
              </a:rPr>
              <a:t>(ESV)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26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 smtClean="0"/>
              <a:t>6. </a:t>
            </a:r>
            <a:r>
              <a:rPr lang="en-US" altLang="en-US" b="1" dirty="0" smtClean="0">
                <a:solidFill>
                  <a:srgbClr val="000066"/>
                </a:solidFill>
              </a:rPr>
              <a:t>Church apostasy,</a:t>
            </a:r>
            <a:br>
              <a:rPr lang="en-US" altLang="en-US" b="1" dirty="0" smtClean="0">
                <a:solidFill>
                  <a:srgbClr val="000066"/>
                </a:solidFill>
              </a:rPr>
            </a:br>
            <a:r>
              <a:rPr lang="en-US" altLang="en-US" sz="4000" b="1" dirty="0" smtClean="0"/>
              <a:t>Rv.3:1-5 . . . 15-17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570038"/>
            <a:ext cx="8229600" cy="49831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Endings of letters </a:t>
            </a: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Jn.16:13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‘True’ ten times in Revelation.  </a:t>
            </a: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E.g.: 3:7, 14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505200"/>
            <a:ext cx="4082844" cy="1447800"/>
          </a:xfrm>
          <a:prstGeom prst="rect">
            <a:avLst/>
          </a:prstGeom>
          <a:solidFill>
            <a:srgbClr val="000066"/>
          </a:solidFill>
          <a:ln>
            <a:solidFill>
              <a:srgbClr val="00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Sterling (of standard pureness) 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4460" y="3505200"/>
            <a:ext cx="4082844" cy="1447800"/>
          </a:xfrm>
          <a:prstGeom prst="rect">
            <a:avLst/>
          </a:prstGeom>
          <a:solidFill>
            <a:srgbClr val="000066"/>
          </a:solidFill>
          <a:ln>
            <a:solidFill>
              <a:srgbClr val="00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Real; trustworthy; genuine.   Facts…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543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 smtClean="0"/>
              <a:t>6. </a:t>
            </a:r>
            <a:r>
              <a:rPr lang="en-US" altLang="en-US" b="1" dirty="0" smtClean="0">
                <a:solidFill>
                  <a:srgbClr val="000066"/>
                </a:solidFill>
              </a:rPr>
              <a:t>Church apostasy,</a:t>
            </a:r>
            <a:br>
              <a:rPr lang="en-US" altLang="en-US" b="1" dirty="0" smtClean="0">
                <a:solidFill>
                  <a:srgbClr val="000066"/>
                </a:solidFill>
              </a:rPr>
            </a:br>
            <a:r>
              <a:rPr lang="en-US" altLang="en-US" sz="4000" b="1" dirty="0" smtClean="0"/>
              <a:t>Rv.3:1-5 . . . 15-17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570038"/>
            <a:ext cx="8229600" cy="4983162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Apostates received 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knowledge of the truth</a:t>
            </a: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(Hb.10:26), then fell…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turn </a:t>
            </a:r>
            <a:r>
              <a:rPr lang="en-US" altLang="en-US" sz="36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ears </a:t>
            </a:r>
            <a:r>
              <a:rPr lang="en-US" altLang="en-US" sz="36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truth 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 T.4:4</a:t>
            </a: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heed </a:t>
            </a:r>
            <a:r>
              <a:rPr lang="en-US" altLang="en-US" sz="36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Jewish </a:t>
            </a:r>
            <a:r>
              <a:rPr lang="en-US" altLang="en-US" sz="36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fables &amp; command-</a:t>
            </a:r>
            <a:r>
              <a:rPr lang="en-US" altLang="en-US" sz="3600" dirty="0" err="1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ments</a:t>
            </a:r>
            <a:r>
              <a:rPr lang="en-US" altLang="en-US" sz="36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en-US" altLang="en-US" sz="36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 who turn from </a:t>
            </a:r>
            <a:r>
              <a:rPr lang="en-US" altLang="en-US" sz="36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 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(Tit.1:1</a:t>
            </a: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wander </a:t>
            </a:r>
            <a:r>
              <a:rPr lang="en-US" altLang="en-US" sz="36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the </a:t>
            </a:r>
            <a:r>
              <a:rPr lang="en-US" altLang="en-US" sz="36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</a:t>
            </a:r>
            <a:r>
              <a:rPr lang="en-US" altLang="en-US" sz="36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(Ja.5:19)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530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Summary:</a:t>
            </a:r>
            <a:br>
              <a:rPr lang="en-US" sz="40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Jn.1-2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/>
          <a:lstStyle/>
          <a:p>
            <a:pPr marL="0" indent="0">
              <a:buNone/>
            </a:pPr>
            <a:endParaRPr lang="en-US" sz="36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601994"/>
            <a:ext cx="3505200" cy="4068762"/>
          </a:xfrm>
          <a:prstGeom prst="rect">
            <a:avLst/>
          </a:prstGeom>
          <a:solidFill>
            <a:schemeClr val="accent1">
              <a:alpha val="31000"/>
            </a:schemeClr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Scandal</a:t>
            </a:r>
          </a:p>
          <a:p>
            <a:pPr algn="ctr">
              <a:spcAft>
                <a:spcPts val="300"/>
              </a:spcAft>
            </a:pP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Neglect</a:t>
            </a:r>
            <a:b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Fighting</a:t>
            </a:r>
          </a:p>
          <a:p>
            <a:pPr algn="ctr">
              <a:spcAft>
                <a:spcPts val="300"/>
              </a:spcAft>
            </a:pP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Immorality</a:t>
            </a:r>
          </a:p>
          <a:p>
            <a:pPr algn="ctr">
              <a:spcAft>
                <a:spcPts val="300"/>
              </a:spcAft>
            </a:pP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Discipline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Apostasy</a:t>
            </a:r>
          </a:p>
        </p:txBody>
      </p:sp>
      <p:sp>
        <p:nvSpPr>
          <p:cNvPr id="5" name="Rectangle 4"/>
          <p:cNvSpPr/>
          <p:nvPr/>
        </p:nvSpPr>
        <p:spPr>
          <a:xfrm>
            <a:off x="4724400" y="1600200"/>
            <a:ext cx="3505200" cy="4070556"/>
          </a:xfrm>
          <a:prstGeom prst="rect">
            <a:avLst/>
          </a:prstGeom>
          <a:solidFill>
            <a:schemeClr val="accent1">
              <a:alpha val="31000"/>
            </a:schemeClr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altLang="en-US" sz="24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  <a:r>
              <a:rPr lang="en-US" altLang="en-US" sz="3200" i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because of</a:t>
            </a:r>
            <a:br>
              <a:rPr lang="en-US" altLang="en-US" sz="3200" i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i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truth</a:t>
            </a:r>
            <a:br>
              <a:rPr lang="en-US" altLang="en-US" sz="3200" i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i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abides</a:t>
            </a:r>
            <a:br>
              <a:rPr lang="en-US" altLang="en-US" sz="3200" i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i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us and </a:t>
            </a:r>
            <a:br>
              <a:rPr lang="en-US" altLang="en-US" sz="3200" i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i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be with us</a:t>
            </a:r>
          </a:p>
          <a:p>
            <a:pPr lvl="0" algn="ctr"/>
            <a:r>
              <a:rPr lang="en-US" altLang="en-US" sz="3200" i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forever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r>
              <a:rPr lang="en-US" altLang="en-US" sz="3200" b="1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alt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 Jn.6)</a:t>
            </a: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5289756" y="2625216"/>
            <a:ext cx="2438400" cy="562896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4788312" y="4557252"/>
            <a:ext cx="2069688" cy="609600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64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5800" y="1600200"/>
            <a:ext cx="77724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Truth Exists</a:t>
            </a:r>
            <a:endParaRPr lang="en-US" sz="3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15496" y="2971800"/>
            <a:ext cx="44958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400" dirty="0" smtClean="0">
                <a:solidFill>
                  <a:schemeClr val="tx1"/>
                </a:solidFill>
              </a:rPr>
              <a:t>Reality . . . Authentic</a:t>
            </a:r>
            <a:endParaRPr lang="en-US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25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Jn.1:14,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371600"/>
            <a:ext cx="8229600" cy="4525963"/>
          </a:xfrm>
        </p:spPr>
        <p:txBody>
          <a:bodyPr/>
          <a:lstStyle/>
          <a:p>
            <a:pPr marL="457200" indent="-457200" algn="ctr">
              <a:spcAft>
                <a:spcPts val="600"/>
              </a:spcAft>
              <a:buFont typeface="Wingdings" pitchFamily="2" charset="2"/>
              <a:buNone/>
            </a:pPr>
            <a:r>
              <a:rPr lang="en-US" alt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truth is God’s </a:t>
            </a:r>
          </a:p>
          <a:p>
            <a:pPr marL="457200" indent="-457200" algn="ctr">
              <a:spcAft>
                <a:spcPts val="600"/>
              </a:spcAft>
              <a:buFont typeface="Wingdings" pitchFamily="2" charset="2"/>
              <a:buNone/>
            </a:pPr>
            <a:r>
              <a:rPr lang="en-US" alt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Saving </a:t>
            </a:r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truth: only </a:t>
            </a:r>
            <a:r>
              <a:rPr lang="en-US" alt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through Jesus</a:t>
            </a:r>
          </a:p>
          <a:p>
            <a:pPr marL="457200" indent="-457200">
              <a:spcAft>
                <a:spcPts val="600"/>
              </a:spcAft>
            </a:pP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Jn.6:66-68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457200" indent="-457200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Jn.14:6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669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Jn.3:21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447800"/>
            <a:ext cx="8229600" cy="4525963"/>
          </a:xfrm>
        </p:spPr>
        <p:txBody>
          <a:bodyPr/>
          <a:lstStyle/>
          <a:p>
            <a:pPr algn="ctr">
              <a:spcAft>
                <a:spcPts val="600"/>
              </a:spcAft>
              <a:buFont typeface="Wingdings" pitchFamily="2" charset="2"/>
              <a:buNone/>
            </a:pPr>
            <a:r>
              <a:rPr lang="en-US" altLang="en-US" sz="34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Requires us to </a:t>
            </a:r>
            <a:r>
              <a:rPr lang="en-US" altLang="en-US" sz="3400" i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r>
              <a:rPr lang="en-US" altLang="en-US" sz="34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truth   </a:t>
            </a:r>
          </a:p>
          <a:p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Jn.4:24, worship is </a:t>
            </a:r>
            <a:r>
              <a:rPr lang="en-US" altLang="en-US" sz="3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doing 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175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Jn.8:31-32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3716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“But this promise is based on a Person, not the Word”</a:t>
            </a:r>
          </a:p>
          <a:p>
            <a:pPr marL="0" indent="0">
              <a:buNone/>
            </a:pPr>
            <a:endParaRPr lang="en-US" sz="3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3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1800"/>
              </a:spcBef>
              <a:buNone/>
            </a:pPr>
            <a:endParaRPr lang="en-US" sz="3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 Jn.8:31</a:t>
            </a: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2776" y="2529348"/>
            <a:ext cx="7396320" cy="2362200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Sanctify: </a:t>
            </a: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purify internally by reformation of soul: Jn. 17:17, 19 (through </a:t>
            </a: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knowledge 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truth, </a:t>
            </a: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cf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Jn. 8:32) </a:t>
            </a:r>
            <a:r>
              <a:rPr lang="en-US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Thayer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699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Jn.16:13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3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6192" y="1752600"/>
            <a:ext cx="3962400" cy="1676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0033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Guide: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Authoritative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1752600"/>
            <a:ext cx="3962400" cy="1676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0033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You: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Selective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8652" y="3596148"/>
            <a:ext cx="3962400" cy="1676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0033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All: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Comprehensive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50660" y="3596148"/>
            <a:ext cx="3962400" cy="1676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0033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Truth: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Exclusive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923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Jn.17:17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 = Truth</a:t>
            </a:r>
          </a:p>
          <a:p>
            <a:pPr marL="0" indent="0">
              <a:buNone/>
            </a:pPr>
            <a:endParaRPr lang="en-US" sz="3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books give information;</a:t>
            </a:r>
            <a:b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Word:</a:t>
            </a: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24896" y="2027904"/>
            <a:ext cx="6472080" cy="1219200"/>
          </a:xfrm>
          <a:prstGeom prst="rect">
            <a:avLst/>
          </a:prstGeom>
          <a:solidFill>
            <a:srgbClr val="333333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Not: Christians, churches,</a:t>
            </a:r>
            <a:b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religious authorities . . .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6696" y="4574460"/>
            <a:ext cx="3962400" cy="685800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</a:t>
            </a:r>
            <a:endParaRPr 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77696" y="4574460"/>
            <a:ext cx="3962400" cy="685800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Transformation</a:t>
            </a:r>
            <a:endParaRPr 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9156" y="5486400"/>
            <a:ext cx="3962400" cy="685800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Salvation</a:t>
            </a:r>
            <a:endParaRPr 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80156" y="5486400"/>
            <a:ext cx="3962400" cy="685800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Sanctification</a:t>
            </a:r>
            <a:endParaRPr 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475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Jn.18:37-38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He came: Truth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US" sz="34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Pilate dismisses it, but . . .</a:t>
            </a:r>
            <a:endParaRPr lang="en-US" sz="34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96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5800" y="533400"/>
            <a:ext cx="7772400" cy="5715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Truth Exists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1327356"/>
            <a:ext cx="77724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Truth Exists In Spite</a:t>
            </a:r>
            <a:br>
              <a:rPr 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our Failures</a:t>
            </a:r>
            <a:endParaRPr lang="en-US" sz="3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472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485</TotalTime>
  <Words>422</Words>
  <Application>Microsoft Office PowerPoint</Application>
  <PresentationFormat>On-screen Show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Pixel</vt:lpstr>
      <vt:lpstr>1_Default Design</vt:lpstr>
      <vt:lpstr>Truth Is Still Truth</vt:lpstr>
      <vt:lpstr>Slide 2</vt:lpstr>
      <vt:lpstr>Jn.1:14, 17</vt:lpstr>
      <vt:lpstr>Jn.3:21</vt:lpstr>
      <vt:lpstr>Jn.8:31-32</vt:lpstr>
      <vt:lpstr>Jn.16:13</vt:lpstr>
      <vt:lpstr>Jn.17:17</vt:lpstr>
      <vt:lpstr>Jn.18:37-38</vt:lpstr>
      <vt:lpstr>Slide 9</vt:lpstr>
      <vt:lpstr>1. Church scandal, Acts 5:1-11</vt:lpstr>
      <vt:lpstr>2. Church neglect, Acts 6:1-7</vt:lpstr>
      <vt:lpstr>3. Church fighting, Acts 15:1-2</vt:lpstr>
      <vt:lpstr>4. Church immorality, 1 Co.5:1</vt:lpstr>
      <vt:lpstr>5. Church discipline, 1 Co.5:2-13</vt:lpstr>
      <vt:lpstr>6. Church apostasy, Rv.3:1-5 . . . 15-17</vt:lpstr>
      <vt:lpstr>6. Church apostasy, Rv.3:1-5 . . . 15-17</vt:lpstr>
      <vt:lpstr>Summary: 2 Jn.1-2</vt:lpstr>
    </vt:vector>
  </TitlesOfParts>
  <Company>Catspaw Enterprises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 M. Tosti</dc:creator>
  <cp:lastModifiedBy>church of Christ</cp:lastModifiedBy>
  <cp:revision>46</cp:revision>
  <dcterms:created xsi:type="dcterms:W3CDTF">2009-11-19T19:19:29Z</dcterms:created>
  <dcterms:modified xsi:type="dcterms:W3CDTF">2015-11-08T16:49:53Z</dcterms:modified>
</cp:coreProperties>
</file>