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88" r:id="rId2"/>
    <p:sldId id="276" r:id="rId3"/>
    <p:sldId id="279" r:id="rId4"/>
    <p:sldId id="311" r:id="rId5"/>
    <p:sldId id="306" r:id="rId6"/>
    <p:sldId id="290" r:id="rId7"/>
    <p:sldId id="289" r:id="rId8"/>
    <p:sldId id="291" r:id="rId9"/>
    <p:sldId id="294" r:id="rId10"/>
    <p:sldId id="292" r:id="rId11"/>
    <p:sldId id="295" r:id="rId12"/>
    <p:sldId id="296" r:id="rId13"/>
    <p:sldId id="298" r:id="rId14"/>
    <p:sldId id="299" r:id="rId15"/>
    <p:sldId id="300" r:id="rId16"/>
    <p:sldId id="302" r:id="rId17"/>
    <p:sldId id="301" r:id="rId18"/>
    <p:sldId id="303" r:id="rId19"/>
    <p:sldId id="304" r:id="rId20"/>
    <p:sldId id="30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F"/>
    <a:srgbClr val="EAEAEA"/>
    <a:srgbClr val="CCFFFF"/>
    <a:srgbClr val="800000"/>
    <a:srgbClr val="CCECFF"/>
    <a:srgbClr val="FFFF66"/>
    <a:srgbClr val="FFFF00"/>
    <a:srgbClr val="000066"/>
    <a:srgbClr val="FF0000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98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388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Worldly Thoughts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Cares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smtClean="0"/>
              <a:t>Mt.13:22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Cares of life crowd out Word – the fear of 6:19-34</a:t>
            </a:r>
            <a:endParaRPr lang="en-US" b="1" dirty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2. 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Gains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3600" b="1" dirty="0" smtClean="0">
                <a:latin typeface="+mj-lt"/>
              </a:rPr>
              <a:t>Mt.16:26</a:t>
            </a:r>
            <a:r>
              <a:rPr lang="en-US" b="1" dirty="0" smtClean="0"/>
              <a:t> 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400" b="1" dirty="0" smtClean="0"/>
              <a:t>Can </a:t>
            </a:r>
            <a:r>
              <a:rPr lang="en-US" sz="3400" b="1" dirty="0"/>
              <a:t>lead to . . . </a:t>
            </a:r>
          </a:p>
          <a:p>
            <a:pPr marL="798513" lvl="1" indent="-398463">
              <a:buAutoNum type="arabicPeriod"/>
            </a:pPr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</a:rPr>
              <a:t>Addiction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en-US" sz="3200" b="1" dirty="0"/>
              <a:t> </a:t>
            </a:r>
            <a:r>
              <a:rPr lang="en-US" sz="3200" b="1" dirty="0" smtClean="0"/>
              <a:t> ignore </a:t>
            </a:r>
            <a:r>
              <a:rPr lang="en-US" sz="3200" b="1" dirty="0"/>
              <a:t>God, </a:t>
            </a:r>
            <a:r>
              <a:rPr lang="en-US" sz="3200" b="1" dirty="0" smtClean="0"/>
              <a:t>family, soul </a:t>
            </a:r>
          </a:p>
          <a:p>
            <a:pPr marL="798513" lvl="1" indent="-398463">
              <a:buAutoNum type="arabicPeriod"/>
            </a:pPr>
            <a:r>
              <a:rPr lang="en-US" sz="3200" b="1" u="sng" dirty="0" smtClean="0">
                <a:solidFill>
                  <a:schemeClr val="bg2">
                    <a:lumMod val="50000"/>
                  </a:schemeClr>
                </a:solidFill>
              </a:rPr>
              <a:t>Attachment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en-US" sz="3200" b="1" dirty="0"/>
              <a:t> </a:t>
            </a:r>
            <a:r>
              <a:rPr lang="en-US" sz="3200" b="1" dirty="0" smtClean="0"/>
              <a:t> Amos 6:3-7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57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3. 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Applause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smtClean="0"/>
              <a:t>Ro.12:2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/>
              <a:t>The world's smiles are more dangerous than its </a:t>
            </a:r>
            <a:r>
              <a:rPr lang="en-US" b="1" dirty="0" smtClean="0"/>
              <a:t>frowns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4. 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Wisdom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3600" b="1" dirty="0" smtClean="0">
                <a:latin typeface="+mj-lt"/>
              </a:rPr>
              <a:t>1 Co.1:20-21, 26-28; 3:19</a:t>
            </a:r>
            <a:endParaRPr lang="en-US" sz="3600" b="1" dirty="0">
              <a:latin typeface="+mj-lt"/>
            </a:endParaRPr>
          </a:p>
          <a:p>
            <a:pPr marL="0" indent="0" algn="ctr">
              <a:buNone/>
            </a:pPr>
            <a:r>
              <a:rPr lang="en-US" b="1" dirty="0" smtClean="0"/>
              <a:t>Worldly thinking: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" y="3962400"/>
            <a:ext cx="2743200" cy="533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God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62000" y="4572000"/>
            <a:ext cx="2743200" cy="533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Standard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62000" y="5181600"/>
            <a:ext cx="2743200" cy="533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Word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2000" y="5791200"/>
            <a:ext cx="2743200" cy="533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Hope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81400" y="3962400"/>
            <a:ext cx="4953000" cy="2362200"/>
          </a:xfrm>
          <a:prstGeom prst="rect">
            <a:avLst/>
          </a:prstGeom>
          <a:solidFill>
            <a:schemeClr val="tx1">
              <a:alpha val="2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No judgment, no guilt</a:t>
            </a:r>
            <a:r>
              <a:rPr lang="en-US" sz="3200" b="1" dirty="0"/>
              <a:t>, </a:t>
            </a:r>
            <a:r>
              <a:rPr lang="en-US" sz="3200" b="1" dirty="0" smtClean="0"/>
              <a:t>no conscience</a:t>
            </a:r>
            <a:r>
              <a:rPr lang="en-US" sz="3200" b="1" dirty="0"/>
              <a:t>, </a:t>
            </a:r>
            <a:r>
              <a:rPr lang="en-US" sz="3200" b="1" dirty="0" smtClean="0"/>
              <a:t>no rules</a:t>
            </a:r>
            <a:r>
              <a:rPr lang="en-US" sz="3200" b="1" dirty="0"/>
              <a:t>, </a:t>
            </a:r>
            <a:r>
              <a:rPr lang="en-US" sz="3200" b="1" dirty="0" smtClean="0"/>
              <a:t>no accountability,</a:t>
            </a:r>
            <a:br>
              <a:rPr lang="en-US" sz="3200" b="1" dirty="0" smtClean="0"/>
            </a:br>
            <a:r>
              <a:rPr lang="en-US" sz="3200" b="1" dirty="0" smtClean="0"/>
              <a:t>no restrictions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380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Questions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Willing to retain this view as death approaches?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Willing to live with this view now?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04452" y="3429000"/>
            <a:ext cx="3261852" cy="2667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Dominated by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“I think”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/>
              <a:t>“I feel”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“I like”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/>
              <a:t>“I want”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/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648200" y="3429000"/>
            <a:ext cx="3261852" cy="2667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How to condemn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sin . . 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Mass murder?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Slave trading?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00200" y="3962400"/>
            <a:ext cx="2667000" cy="2133600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rot="714950">
            <a:off x="3345328" y="4876153"/>
            <a:ext cx="1897881" cy="879783"/>
          </a:xfrm>
          <a:prstGeom prst="rightArrow">
            <a:avLst/>
          </a:prstGeom>
          <a:solidFill>
            <a:srgbClr val="C00000">
              <a:alpha val="14000"/>
            </a:srgbClr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433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5. 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Friendship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smtClean="0"/>
              <a:t>Ja.4:4.  2 Tim.4:10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6. 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Pleasures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US" sz="3600" b="1" dirty="0" smtClean="0">
                <a:latin typeface="+mj-lt"/>
              </a:rPr>
              <a:t>1 Jn.2:15-17</a:t>
            </a:r>
            <a:r>
              <a:rPr lang="en-US" b="1" dirty="0" smtClean="0"/>
              <a:t> 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b="1" dirty="0" smtClean="0"/>
              <a:t>We can be swallowed up by . . . 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852948" y="3124200"/>
            <a:ext cx="2362200" cy="1295400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Worldly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people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367548" y="3124200"/>
            <a:ext cx="2362200" cy="1295400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Worldly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goals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867400" y="3124200"/>
            <a:ext cx="2362200" cy="1295400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Worldly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lusts</a:t>
            </a:r>
          </a:p>
        </p:txBody>
      </p:sp>
    </p:spTree>
    <p:extLst>
      <p:ext uri="{BB962C8B-B14F-4D97-AF65-F5344CB8AC3E}">
        <p14:creationId xmlns="" xmlns:p14="http://schemas.microsoft.com/office/powerpoint/2010/main" val="26821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7. 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Secularism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smtClean="0"/>
              <a:t>Jd.19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Sensual</a:t>
            </a:r>
            <a:r>
              <a:rPr lang="en-US" b="1" dirty="0" smtClean="0"/>
              <a:t> – explained in 1 Co.2:14</a:t>
            </a:r>
          </a:p>
          <a:p>
            <a:endParaRPr lang="en-US" b="1" i="1" dirty="0"/>
          </a:p>
          <a:p>
            <a:endParaRPr lang="en-US" b="1" i="1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“You don’t know everything”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1800"/>
              </a:spcBef>
              <a:buNone/>
            </a:pP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Don’t abandon what you know because there are things you don’t know</a:t>
            </a:r>
          </a:p>
          <a:p>
            <a:pPr marL="0" indent="0">
              <a:spcBef>
                <a:spcPts val="1800"/>
              </a:spcBef>
              <a:buNone/>
            </a:pPr>
            <a:endParaRPr lang="en-US" b="1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600200" y="2256504"/>
            <a:ext cx="5928852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34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Does not receive the things</a:t>
            </a:r>
            <a:br>
              <a:rPr lang="en-US" sz="34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4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of the Spirit of God”</a:t>
            </a:r>
            <a:endParaRPr kumimoji="0" lang="en-US" sz="3400" b="1" i="1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200400" y="4038600"/>
            <a:ext cx="838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144296" y="4038600"/>
            <a:ext cx="838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105400" y="4038600"/>
            <a:ext cx="838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810000" y="4038600"/>
            <a:ext cx="533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800600" y="4038600"/>
            <a:ext cx="5334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/>
              <a:t>=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89156" y="4665408"/>
            <a:ext cx="8153400" cy="609600"/>
          </a:xfrm>
          <a:prstGeom prst="rect">
            <a:avLst/>
          </a:prstGeom>
          <a:solidFill>
            <a:srgbClr val="CCECFF">
              <a:alpha val="50000"/>
            </a:srgbClr>
          </a:solidFill>
          <a:ln w="3175" cap="flat" cmpd="sng" algn="ctr">
            <a:solidFill>
              <a:srgbClr val="00003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Faith,</a:t>
            </a:r>
            <a:r>
              <a:rPr kumimoji="0" lang="en-US" sz="330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 Repentance, Baptism, Marriage, Sin, Hell</a:t>
            </a:r>
            <a:endParaRPr kumimoji="0" lang="en-US" sz="33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323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7. </a:t>
            </a:r>
            <a:r>
              <a:rPr lang="en-US" sz="3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Secularism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dirty="0" smtClean="0"/>
              <a:t>Jd.19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Sensual</a:t>
            </a:r>
            <a:r>
              <a:rPr lang="en-US" b="1" dirty="0" smtClean="0"/>
              <a:t> – explained in Ph.3:18</a:t>
            </a:r>
          </a:p>
          <a:p>
            <a:endParaRPr lang="en-US" b="1" i="1" dirty="0"/>
          </a:p>
          <a:p>
            <a:endParaRPr lang="en-US" b="1" i="1" dirty="0" smtClean="0"/>
          </a:p>
          <a:p>
            <a:endParaRPr lang="en-US" b="1" i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667000" y="2209800"/>
            <a:ext cx="56388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“…they mind earthly things.”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[It’s all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they think about.]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3505200"/>
            <a:ext cx="67056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>
                <a:latin typeface="Calibri" pitchFamily="34" charset="0"/>
                <a:cs typeface="Calibri" pitchFamily="34" charset="0"/>
              </a:rPr>
              <a:t>“Set your mind on things above, not on things on the earth”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– </a:t>
            </a:r>
            <a:r>
              <a:rPr lang="en-US" sz="2400" b="1" dirty="0">
                <a:solidFill>
                  <a:srgbClr val="000000"/>
                </a:solidFill>
              </a:rPr>
              <a:t>Col.3:2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343400" y="2749344"/>
            <a:ext cx="3352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3571572" y="4038600"/>
            <a:ext cx="89227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5073444" y="4038600"/>
            <a:ext cx="218030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2743200" y="4525296"/>
            <a:ext cx="3352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290739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Worldly dangers summarized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Cares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, Mt.13:22</a:t>
            </a:r>
          </a:p>
          <a:p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Gains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, Mt.16:26</a:t>
            </a:r>
          </a:p>
          <a:p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Applause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, Ro.12:2</a:t>
            </a:r>
          </a:p>
          <a:p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Wisdom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, 1 Co.1</a:t>
            </a:r>
          </a:p>
          <a:p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Friendship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, Ja.4:4</a:t>
            </a:r>
          </a:p>
          <a:p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Pleasures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, 1 Jn.2:15-17</a:t>
            </a:r>
          </a:p>
          <a:p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Secularism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, Jd.19</a:t>
            </a: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5181600" y="2209800"/>
            <a:ext cx="2895600" cy="337246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How can things that </a:t>
            </a:r>
            <a:r>
              <a:rPr kumimoji="0" lang="en-US" sz="34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look</a:t>
            </a: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so harmless,</a:t>
            </a:r>
            <a:b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34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be</a:t>
            </a: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so dangerous?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202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46496" y="685800"/>
            <a:ext cx="6629400" cy="6096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Worldly Discord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65904" y="1524000"/>
            <a:ext cx="6629400" cy="6096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Worldly Definition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280652" y="3200400"/>
            <a:ext cx="6629400" cy="9144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IV. Worldly Directions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280652" y="2362200"/>
            <a:ext cx="6629400" cy="6096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III. Worldly Dangers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6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What to do with the world?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Preach the gospel, </a:t>
            </a:r>
            <a:r>
              <a:rPr lang="en-US" b="1" dirty="0" smtClean="0"/>
              <a:t>Mk.16:15-16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Be good example, </a:t>
            </a:r>
            <a:r>
              <a:rPr lang="en-US" b="1" dirty="0" smtClean="0"/>
              <a:t>Ph.2:14-15 (3:20)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Do not compromise, </a:t>
            </a:r>
            <a:r>
              <a:rPr lang="en-US" b="1" dirty="0" smtClean="0"/>
              <a:t>Tit.2:11-12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Remain pure, </a:t>
            </a:r>
            <a:r>
              <a:rPr lang="en-US" b="1" dirty="0" smtClean="0"/>
              <a:t>Ja.1:27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47252" y="4343400"/>
            <a:ext cx="7620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Unspotted: 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1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of sacrifices, w/o defect; </a:t>
            </a: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of character, pure, w/o fault </a:t>
            </a:r>
          </a:p>
        </p:txBody>
      </p:sp>
    </p:spTree>
    <p:extLst>
      <p:ext uri="{BB962C8B-B14F-4D97-AF65-F5344CB8AC3E}">
        <p14:creationId xmlns="" xmlns:p14="http://schemas.microsoft.com/office/powerpoint/2010/main" val="122246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Respectable worldliness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447800"/>
            <a:ext cx="8229600" cy="41910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b="1" dirty="0" smtClean="0"/>
              <a:t>A Christian works, enjoys recreation, cares for family… </a:t>
            </a:r>
            <a:r>
              <a:rPr lang="en-US" sz="3200" b="1" dirty="0" smtClean="0"/>
              <a:t>1 Co.7:32-34</a:t>
            </a:r>
          </a:p>
          <a:p>
            <a:pPr marL="1090613" lvl="1" indent="-517525">
              <a:spcAft>
                <a:spcPts val="300"/>
              </a:spcAft>
            </a:pPr>
            <a:r>
              <a:rPr lang="en-US" sz="3200" b="1" dirty="0" smtClean="0"/>
              <a:t>Not as Lk.14:20</a:t>
            </a:r>
          </a:p>
          <a:p>
            <a:pPr marL="514350" indent="-457200"/>
            <a:r>
              <a:rPr lang="en-US" b="1" dirty="0" smtClean="0"/>
              <a:t>Neglects his soul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07014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46496" y="685800"/>
            <a:ext cx="6629400" cy="9144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I. Worldly Discord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You might be worldly if . . . 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You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go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days at a time w/o studying Bible 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You go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long periods w/o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praying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enjoy travel /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recreation, not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assemblies 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attend, but prefer other places /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things 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praise actors, politicians,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criticize church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TV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shows, talk radio, etc. ‘thrill your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soul’   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Sin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does not bother you as it once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did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28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3600" b="1" dirty="0" smtClean="0"/>
              <a:t>This means war!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Jn.15:18-19,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hatred </a:t>
            </a:r>
          </a:p>
          <a:p>
            <a:pPr marL="514350" indent="-514350">
              <a:buAutoNum type="arabicPeriod"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73513" y="2362200"/>
            <a:ext cx="7772400" cy="3581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200" b="1" baseline="30000" dirty="0">
                <a:solidFill>
                  <a:schemeClr val="bg1"/>
                </a:solidFill>
              </a:rPr>
              <a:t>18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entury Gothic" panose="020B0502020202020204" pitchFamily="34" charset="0"/>
              </a:rPr>
              <a:t>“If the world hates you, you </a:t>
            </a:r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know</a:t>
            </a:r>
            <a:b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that </a:t>
            </a:r>
            <a:r>
              <a:rPr lang="en-US" sz="3200" dirty="0">
                <a:solidFill>
                  <a:srgbClr val="FFFF00"/>
                </a:solidFill>
                <a:latin typeface="Century Gothic" panose="020B0502020202020204" pitchFamily="34" charset="0"/>
              </a:rPr>
              <a:t>it hated Me before it hated you. </a:t>
            </a:r>
            <a:endParaRPr lang="en-US" sz="3200" dirty="0" smtClean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400"/>
              </a:spcAft>
            </a:pPr>
            <a:r>
              <a:rPr lang="en-US" sz="3200" b="1" baseline="30000" dirty="0" smtClean="0">
                <a:solidFill>
                  <a:schemeClr val="bg1"/>
                </a:solidFill>
              </a:rPr>
              <a:t>19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entury Gothic" panose="020B0502020202020204" pitchFamily="34" charset="0"/>
              </a:rPr>
              <a:t>If you were of the world, the world would love its own. Yet because you are not of the world, but I chose you out of the world, therefore the world hates you</a:t>
            </a:r>
            <a:r>
              <a:rPr lang="en-US" sz="32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.”</a:t>
            </a:r>
            <a:endParaRPr lang="en-US" sz="3200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93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3600" b="1" dirty="0" smtClean="0"/>
              <a:t>This means war!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Jn.15:18-19,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hatred </a:t>
            </a:r>
          </a:p>
          <a:p>
            <a:pPr marL="514350" indent="-514350">
              <a:buAutoNum type="arabicPeriod"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2133600"/>
            <a:ext cx="4114800" cy="53340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As true now as then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585452" y="2834148"/>
            <a:ext cx="5973096" cy="1052052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“I</a:t>
            </a:r>
            <a:r>
              <a:rPr kumimoji="0" lang="en-US" sz="3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support tolerance so much</a:t>
            </a:r>
            <a:br>
              <a:rPr kumimoji="0" lang="en-US" sz="3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3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that I won’t tolerate you!”</a:t>
            </a:r>
            <a:endParaRPr kumimoji="0" lang="en-US" sz="3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29148" y="4068096"/>
            <a:ext cx="7285704" cy="2180304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rgbClr val="CCECFF"/>
                </a:solidFill>
                <a:effectLst/>
                <a:latin typeface="Calibri" pitchFamily="34" charset="0"/>
                <a:cs typeface="Calibri" pitchFamily="34" charset="0"/>
              </a:rPr>
              <a:t>Effects of public pressure</a:t>
            </a:r>
            <a:r>
              <a:rPr kumimoji="0" lang="en-US" sz="3400" b="1" i="0" u="none" strike="noStrike" cap="none" normalizeH="0" dirty="0" smtClean="0">
                <a:ln>
                  <a:noFill/>
                </a:ln>
                <a:solidFill>
                  <a:srgbClr val="CCECFF"/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baseline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sz="3400" b="1" baseline="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Some fall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2. </a:t>
            </a:r>
            <a:r>
              <a:rPr kumimoji="0" lang="en-US" sz="34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Some rethink their position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baseline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sz="3400" b="1" baseline="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Some stand for truth</a:t>
            </a:r>
            <a:endParaRPr kumimoji="0" lang="en-US" sz="3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77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3600" b="1" dirty="0" smtClean="0"/>
              <a:t>This means war!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b="1" dirty="0" smtClean="0"/>
              <a:t>Jn.15:18-19,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hatred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b="1" dirty="0" smtClean="0"/>
              <a:t>1 Jn.4:5,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‘of’ the world (Jn.18:36)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1 Jn.5:4,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world – implies hostility, struggle</a:t>
            </a:r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69378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46496" y="685800"/>
            <a:ext cx="6629400" cy="6096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Worldly Discord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265904" y="1524000"/>
            <a:ext cx="6629400" cy="9144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II. Worldly Definition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749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What is world?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marL="398463" indent="-398463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Not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universe or earth, </a:t>
            </a:r>
            <a:r>
              <a:rPr lang="en-US" b="1" dirty="0" smtClean="0"/>
              <a:t>Ps.8:3-4</a:t>
            </a:r>
          </a:p>
          <a:p>
            <a:pPr marL="398463" indent="-398463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Not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mere people, </a:t>
            </a:r>
            <a:r>
              <a:rPr lang="en-US" b="1" dirty="0" smtClean="0"/>
              <a:t>Jn.3:16</a:t>
            </a:r>
          </a:p>
          <a:p>
            <a:pPr marL="398463" indent="-398463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World is . . . </a:t>
            </a:r>
          </a:p>
          <a:p>
            <a:pPr marL="398463" indent="-398463">
              <a:buAutoNum type="arabicPeriod"/>
            </a:pPr>
            <a:endParaRPr lang="en-US" b="1" dirty="0" smtClean="0"/>
          </a:p>
          <a:p>
            <a:pPr marL="398463" indent="-398463">
              <a:buAutoNum type="arabicPeriod"/>
            </a:pPr>
            <a:endParaRPr lang="en-US" b="1" dirty="0"/>
          </a:p>
          <a:p>
            <a:pPr marL="398463" indent="-398463">
              <a:buAutoNum type="arabicPeriod"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2163096" y="3352800"/>
            <a:ext cx="4800600" cy="762000"/>
          </a:xfrm>
          <a:prstGeom prst="rect">
            <a:avLst/>
          </a:prstGeom>
          <a:solidFill>
            <a:schemeClr val="bg2">
              <a:lumMod val="50000"/>
              <a:alpha val="11000"/>
            </a:schemeClr>
          </a:solidFill>
          <a:ln w="3175" cap="flat" cmpd="sng" algn="ctr">
            <a:solidFill>
              <a:srgbClr val="00003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1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System of evil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163096" y="4267200"/>
            <a:ext cx="4800600" cy="762000"/>
          </a:xfrm>
          <a:prstGeom prst="rect">
            <a:avLst/>
          </a:prstGeom>
          <a:solidFill>
            <a:schemeClr val="bg2">
              <a:lumMod val="50000"/>
              <a:alpha val="11000"/>
            </a:schemeClr>
          </a:solidFill>
          <a:ln w="3175" cap="flat" cmpd="sng" algn="ctr">
            <a:solidFill>
              <a:srgbClr val="00003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Controlled by satan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163096" y="5181600"/>
            <a:ext cx="4800600" cy="762000"/>
          </a:xfrm>
          <a:prstGeom prst="rect">
            <a:avLst/>
          </a:prstGeom>
          <a:solidFill>
            <a:schemeClr val="bg2">
              <a:lumMod val="50000"/>
              <a:alpha val="11000"/>
            </a:schemeClr>
          </a:solidFill>
          <a:ln w="3175" cap="flat" cmpd="sng" algn="ctr">
            <a:solidFill>
              <a:srgbClr val="00003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3000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Dangerous to souls</a:t>
            </a:r>
          </a:p>
        </p:txBody>
      </p:sp>
    </p:spTree>
    <p:extLst>
      <p:ext uri="{BB962C8B-B14F-4D97-AF65-F5344CB8AC3E}">
        <p14:creationId xmlns="" xmlns:p14="http://schemas.microsoft.com/office/powerpoint/2010/main" val="22842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sz="3600" b="1" dirty="0" smtClean="0"/>
              <a:t>World is . . .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Animosity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:  </a:t>
            </a:r>
            <a:r>
              <a:rPr lang="en-US" b="1" dirty="0" smtClean="0"/>
              <a:t>“…</a:t>
            </a:r>
            <a:r>
              <a:rPr lang="en-US" b="1" dirty="0"/>
              <a:t>that which is hostile to God, i.e. lost in sin, wholly at odds </a:t>
            </a:r>
            <a:r>
              <a:rPr lang="en-US" b="1" dirty="0" smtClean="0"/>
              <a:t>with anything </a:t>
            </a:r>
            <a:r>
              <a:rPr lang="en-US" b="1" dirty="0"/>
              <a:t>divine, ruined and depraved” </a:t>
            </a:r>
            <a:r>
              <a:rPr lang="en-US" sz="1600" dirty="0"/>
              <a:t>(</a:t>
            </a:r>
            <a:r>
              <a:rPr lang="en-US" sz="1600" dirty="0" smtClean="0"/>
              <a:t>BDAG)</a:t>
            </a:r>
            <a:r>
              <a:rPr lang="en-US" sz="1400" dirty="0" smtClean="0"/>
              <a:t>.</a:t>
            </a:r>
            <a:r>
              <a:rPr lang="en-US" sz="1400" b="1" dirty="0" smtClean="0"/>
              <a:t> </a:t>
            </a:r>
            <a:r>
              <a:rPr lang="en-US" sz="1600" b="1" dirty="0" smtClean="0"/>
              <a:t>      </a:t>
            </a:r>
            <a:r>
              <a:rPr lang="en-US" dirty="0" smtClean="0"/>
              <a:t>[Jn.8:23]</a:t>
            </a:r>
            <a:endParaRPr lang="en-US" dirty="0"/>
          </a:p>
          <a:p>
            <a:pPr marL="457200" indent="-457200">
              <a:buNone/>
            </a:pP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Apathy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:  </a:t>
            </a:r>
            <a:r>
              <a:rPr lang="en-US" b="1" dirty="0" smtClean="0"/>
              <a:t>system </a:t>
            </a:r>
            <a:r>
              <a:rPr lang="en-US" b="1" dirty="0"/>
              <a:t>of practices and </a:t>
            </a:r>
            <a:r>
              <a:rPr lang="en-US" b="1" dirty="0" err="1" smtClean="0"/>
              <a:t>stan-dards</a:t>
            </a:r>
            <a:r>
              <a:rPr lang="en-US" b="1" dirty="0" smtClean="0"/>
              <a:t> </a:t>
            </a:r>
            <a:r>
              <a:rPr lang="en-US" b="1" dirty="0"/>
              <a:t>associated with secular society (that is, without reference to any demands or requirements of </a:t>
            </a:r>
            <a:r>
              <a:rPr lang="en-US" b="1" dirty="0" smtClean="0"/>
              <a:t>God) </a:t>
            </a:r>
            <a:r>
              <a:rPr lang="en-US" sz="1600" dirty="0" smtClean="0"/>
              <a:t>(</a:t>
            </a:r>
            <a:r>
              <a:rPr lang="en-US" sz="1600" dirty="0"/>
              <a:t>L-N</a:t>
            </a:r>
            <a:r>
              <a:rPr lang="en-US" sz="1600" dirty="0" smtClean="0"/>
              <a:t>).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301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246496" y="685800"/>
            <a:ext cx="6629400" cy="6096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Worldly Discord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80652" y="2362200"/>
            <a:ext cx="6629400" cy="9144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III. Worldly Dangers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65904" y="1524000"/>
            <a:ext cx="6629400" cy="609600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Worldly Definition</a:t>
            </a:r>
            <a:endParaRPr kumimoji="0" lang="en-US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6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4425</TotalTime>
  <Words>632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Pixel</vt:lpstr>
      <vt:lpstr>Worldly Thoughts</vt:lpstr>
      <vt:lpstr>Slide 2</vt:lpstr>
      <vt:lpstr>This means war!</vt:lpstr>
      <vt:lpstr>This means war!</vt:lpstr>
      <vt:lpstr>This means war!</vt:lpstr>
      <vt:lpstr>Slide 6</vt:lpstr>
      <vt:lpstr>What is world?</vt:lpstr>
      <vt:lpstr>World is . . . </vt:lpstr>
      <vt:lpstr>Slide 9</vt:lpstr>
      <vt:lpstr>1. Cares, Mt.13:22</vt:lpstr>
      <vt:lpstr>3. Applause, Ro.12:2</vt:lpstr>
      <vt:lpstr>Questions</vt:lpstr>
      <vt:lpstr>5. Friendship, Ja.4:4.  2 Tim.4:10</vt:lpstr>
      <vt:lpstr>7. Secularism, Jd.19</vt:lpstr>
      <vt:lpstr>7. Secularism, Jd.19</vt:lpstr>
      <vt:lpstr>Worldly dangers summarized</vt:lpstr>
      <vt:lpstr>Slide 17</vt:lpstr>
      <vt:lpstr>What to do with the world?</vt:lpstr>
      <vt:lpstr>Respectable worldliness</vt:lpstr>
      <vt:lpstr>You might be worldly if . . . 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479</cp:revision>
  <dcterms:created xsi:type="dcterms:W3CDTF">2011-08-18T15:42:19Z</dcterms:created>
  <dcterms:modified xsi:type="dcterms:W3CDTF">2015-11-15T21:01:57Z</dcterms:modified>
</cp:coreProperties>
</file>