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1"/>
  </p:notesMasterIdLst>
  <p:sldIdLst>
    <p:sldId id="298" r:id="rId3"/>
    <p:sldId id="260" r:id="rId4"/>
    <p:sldId id="258" r:id="rId5"/>
    <p:sldId id="333" r:id="rId6"/>
    <p:sldId id="334" r:id="rId7"/>
    <p:sldId id="301" r:id="rId8"/>
    <p:sldId id="299" r:id="rId9"/>
    <p:sldId id="335" r:id="rId10"/>
    <p:sldId id="323" r:id="rId11"/>
    <p:sldId id="306" r:id="rId12"/>
    <p:sldId id="336" r:id="rId13"/>
    <p:sldId id="337" r:id="rId14"/>
    <p:sldId id="329" r:id="rId15"/>
    <p:sldId id="322" r:id="rId16"/>
    <p:sldId id="331" r:id="rId17"/>
    <p:sldId id="311" r:id="rId18"/>
    <p:sldId id="332" r:id="rId19"/>
    <p:sldId id="33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000066"/>
    <a:srgbClr val="CC6600"/>
    <a:srgbClr val="00FF00"/>
    <a:srgbClr val="E18564"/>
    <a:srgbClr val="E88563"/>
    <a:srgbClr val="FFFF3E"/>
    <a:srgbClr val="FFFF66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2AE05-E2EF-48B8-8EB8-D0747D849AC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                        </a:t>
            </a:r>
            <a:endParaRPr lang="en-US" altLang="en-US" u="sng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You Not Afraid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Wilderness?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12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God calls them out,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4-6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5: </a:t>
            </a:r>
            <a:r>
              <a:rPr lang="en-US" altLang="en-US" sz="3300" dirty="0" smtClean="0">
                <a:latin typeface="Verdana" pitchFamily="34" charset="0"/>
              </a:rPr>
              <a:t>God: </a:t>
            </a:r>
            <a:r>
              <a:rPr lang="en-US" altLang="en-US" sz="3300" i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pillar – stood – door – Aaron and Miriam go forward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What is so special about Moses?  </a:t>
            </a:r>
            <a:endParaRPr lang="en-US" altLang="en-US" sz="3000" i="1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6: </a:t>
            </a:r>
            <a:r>
              <a:rPr lang="en-US" altLang="en-US" sz="3300" dirty="0" smtClean="0">
                <a:latin typeface="Verdana" pitchFamily="34" charset="0"/>
              </a:rPr>
              <a:t>Hear My words: </a:t>
            </a:r>
            <a:r>
              <a:rPr lang="en-US" altLang="en-US" dirty="0" smtClean="0">
                <a:latin typeface="Verdana" pitchFamily="34" charset="0"/>
              </a:rPr>
              <a:t>ordinary prophets:   </a:t>
            </a:r>
          </a:p>
          <a:p>
            <a:pPr marL="920750" lvl="1" indent="-457200"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altLang="en-US" sz="3200" u="sng" dirty="0" smtClean="0">
                <a:latin typeface="Verdana" pitchFamily="34" charset="0"/>
              </a:rPr>
              <a:t>Vision</a:t>
            </a:r>
            <a:r>
              <a:rPr lang="en-US" altLang="en-US" sz="3200" dirty="0" smtClean="0">
                <a:latin typeface="Verdana" pitchFamily="34" charset="0"/>
              </a:rPr>
              <a:t> (seer, 1 Sm.9:9) awake</a:t>
            </a:r>
          </a:p>
          <a:p>
            <a:pPr marL="920750" lvl="1" indent="-457200"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altLang="en-US" sz="3200" u="sng" dirty="0" smtClean="0">
                <a:latin typeface="Verdana" pitchFamily="34" charset="0"/>
              </a:rPr>
              <a:t>Dream</a:t>
            </a:r>
            <a:r>
              <a:rPr lang="en-US" altLang="en-US" sz="3200" dirty="0" smtClean="0">
                <a:latin typeface="Verdana" pitchFamily="34" charset="0"/>
              </a:rPr>
              <a:t> (Gn.20:7) asleep</a:t>
            </a:r>
          </a:p>
          <a:p>
            <a:pPr marL="463550" lvl="1" indent="-46355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514350" indent="-449263"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God calls them out,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7-8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5: God: down – pillar – stood – door – Aaron and Miriam go forward</a:t>
            </a:r>
          </a:p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6: Hear . . . My words – </a:t>
            </a:r>
          </a:p>
          <a:p>
            <a:pPr marL="920750" lvl="1" indent="-457200"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Prophet – vision (seer, 1 Sm.9:9)</a:t>
            </a:r>
          </a:p>
          <a:p>
            <a:pPr marL="920750" lvl="1" indent="-457200"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Prophet – dream (Gn.20:7)</a:t>
            </a:r>
          </a:p>
          <a:p>
            <a:pPr marL="463550" lvl="1" indent="-463550">
              <a:buNone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7-8: “My servant Moses” –</a:t>
            </a:r>
          </a:p>
          <a:p>
            <a:pPr marL="514350" lvl="1" indent="-514350">
              <a:buAutoNum type="arabicPeriod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Faithful</a:t>
            </a:r>
            <a:r>
              <a:rPr lang="en-US" altLang="en-US" sz="3200" dirty="0" smtClean="0">
                <a:latin typeface="Verdana" pitchFamily="34" charset="0"/>
              </a:rPr>
              <a:t>: firm, reliable; Dt.34:10</a:t>
            </a:r>
          </a:p>
          <a:p>
            <a:pPr marL="514350" lvl="1" indent="-514350">
              <a:buAutoNum type="arabicPeriod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Speak</a:t>
            </a:r>
            <a:r>
              <a:rPr lang="en-US" altLang="en-US" sz="3200" dirty="0" smtClean="0">
                <a:latin typeface="Verdana" pitchFamily="34" charset="0"/>
              </a:rPr>
              <a:t> ‘mouth to mouth’ (direct)</a:t>
            </a:r>
          </a:p>
          <a:p>
            <a:pPr marL="514350" lvl="1" indent="-514350">
              <a:buAutoNum type="arabicPeriod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Sees</a:t>
            </a:r>
            <a:r>
              <a:rPr lang="en-US" altLang="en-US" sz="3200" dirty="0" smtClean="0">
                <a:latin typeface="Verdana" pitchFamily="34" charset="0"/>
              </a:rPr>
              <a:t> form of L</a:t>
            </a:r>
            <a:r>
              <a:rPr lang="en-US" altLang="en-US" sz="2700" dirty="0" smtClean="0">
                <a:latin typeface="Verdana" pitchFamily="34" charset="0"/>
              </a:rPr>
              <a:t>ORD – </a:t>
            </a:r>
            <a:r>
              <a:rPr lang="en-US" altLang="en-US" sz="3200" dirty="0" smtClean="0">
                <a:latin typeface="Verdana" pitchFamily="34" charset="0"/>
              </a:rPr>
              <a:t>(Job 4:16)</a:t>
            </a:r>
            <a:r>
              <a:rPr lang="en-US" altLang="en-US" sz="2400" dirty="0">
                <a:latin typeface="Verdana" pitchFamily="34" charset="0"/>
              </a:rPr>
              <a:t> </a:t>
            </a:r>
            <a:r>
              <a:rPr lang="en-US" altLang="en-US" sz="3200" dirty="0">
                <a:latin typeface="Verdana" pitchFamily="34" charset="0"/>
              </a:rPr>
              <a:t>Ex.33:11,19-23 </a:t>
            </a:r>
            <a:endParaRPr lang="en-US" altLang="en-US" sz="3200" dirty="0" smtClean="0">
              <a:latin typeface="Verdana" pitchFamily="34" charset="0"/>
            </a:endParaRPr>
          </a:p>
          <a:p>
            <a:pPr marL="463550" lvl="1" indent="-46355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514350" indent="-449263"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352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God calls them out,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7-9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5: God: down – pillar – stood – door – Aaron and Miriam go forward</a:t>
            </a:r>
          </a:p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6: Hear . . . My words – </a:t>
            </a:r>
          </a:p>
          <a:p>
            <a:pPr marL="920750" lvl="1" indent="-457200"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Prophet – vision (seer, 1 Sm.9:9)</a:t>
            </a:r>
          </a:p>
          <a:p>
            <a:pPr marL="920750" lvl="1" indent="-457200">
              <a:buFont typeface="Wingdings" panose="05000000000000000000" pitchFamily="2" charset="2"/>
              <a:buChar char="ü"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Prophet – dream (Gn.20:7)</a:t>
            </a:r>
          </a:p>
          <a:p>
            <a:pPr marL="463550" lvl="1" indent="-463550">
              <a:buNone/>
              <a:tabLst>
                <a:tab pos="914400" algn="l"/>
              </a:tabLst>
            </a:pPr>
            <a:r>
              <a:rPr lang="en-US" altLang="en-US" sz="2400" dirty="0" smtClean="0">
                <a:latin typeface="Verdana" pitchFamily="34" charset="0"/>
              </a:rPr>
              <a:t>7-8: “My servant Moses” –</a:t>
            </a:r>
          </a:p>
          <a:p>
            <a:pPr marL="65087" indent="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8: Why then were you not afraid?</a:t>
            </a:r>
          </a:p>
          <a:p>
            <a:pPr marL="922337" lvl="1" indent="-457200"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2 Sm.1:14</a:t>
            </a:r>
          </a:p>
          <a:p>
            <a:pPr marL="922337" lvl="1" indent="-457200">
              <a:buFont typeface="Wingdings" panose="05000000000000000000" pitchFamily="2" charset="2"/>
              <a:buChar char="Ø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God’s prophets do not compete</a:t>
            </a:r>
          </a:p>
          <a:p>
            <a:pPr marL="463550" lvl="1" indent="-463550">
              <a:buNone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9: God’s hot anger (Nu.11)</a:t>
            </a:r>
          </a:p>
          <a:p>
            <a:pPr marL="514350" indent="-449263"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57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364248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Setting: Slander, 1-2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Subject: Submissive, 3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III. Sudden Stop, 4-9</a:t>
            </a:r>
            <a:b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IV. Severe Sentence 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10-12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95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748"/>
            <a:ext cx="9144000" cy="1280652"/>
          </a:xfrm>
          <a:solidFill>
            <a:schemeClr val="tx1"/>
          </a:solidFill>
        </p:spPr>
        <p:txBody>
          <a:bodyPr/>
          <a:lstStyle/>
          <a:p>
            <a:r>
              <a:rPr lang="en-US" sz="39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Cloud left, </a:t>
            </a:r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652"/>
            <a:ext cx="8229600" cy="5196348"/>
          </a:xfrm>
        </p:spPr>
        <p:txBody>
          <a:bodyPr/>
          <a:lstStyle/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10: Miriam’s health left: leprosy </a:t>
            </a:r>
            <a:b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Chron.26:19)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10-12: Aaron, high priest (Lv.13)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Panic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– indescribable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– guilty 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Petition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“My lord”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096" y="4724400"/>
            <a:ext cx="7846140" cy="17526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One who showed no mercy…</a:t>
            </a:r>
          </a:p>
          <a:p>
            <a:pPr algn="ctr"/>
            <a:r>
              <a:rPr lang="en-US" sz="3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Miriam led, Aaron participated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…</a:t>
            </a:r>
          </a:p>
          <a:p>
            <a:pPr algn="ctr"/>
            <a:r>
              <a:rPr lang="en-US" sz="3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Intercessor is object of her slander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…</a:t>
            </a:r>
            <a:endParaRPr lang="en-US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88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194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Setting: Slander, 1-2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Subject: Submissive, 3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III. Sudden Stop, 4-9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  <a:t>IV. Severe Sentence, 10-12</a:t>
            </a:r>
            <a:br>
              <a:rPr lang="en-US" altLang="en-US" sz="28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V. Sincere Supplication,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13-15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01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800" dirty="0" smtClean="0">
                <a:solidFill>
                  <a:srgbClr val="FFFF00"/>
                </a:solidFill>
                <a:latin typeface="Verdana" pitchFamily="34" charset="0"/>
              </a:rPr>
              <a:t>Moses breaks his silence . . .</a:t>
            </a:r>
            <a:br>
              <a:rPr lang="en-US" altLang="en-US" sz="38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800" dirty="0" smtClean="0">
                <a:solidFill>
                  <a:srgbClr val="FFFF00"/>
                </a:solidFill>
                <a:latin typeface="Verdana" pitchFamily="34" charset="0"/>
              </a:rPr>
              <a:t>to bless, </a:t>
            </a:r>
            <a:r>
              <a:rPr lang="en-US" altLang="en-US" sz="3800" dirty="0" smtClean="0">
                <a:solidFill>
                  <a:schemeClr val="bg1"/>
                </a:solidFill>
                <a:latin typeface="Verdana" pitchFamily="34" charset="0"/>
              </a:rPr>
              <a:t>13</a:t>
            </a:r>
            <a:endParaRPr lang="en-US" altLang="en-US" sz="3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348748"/>
          </a:xfrm>
          <a:prstGeom prst="rect">
            <a:avLst/>
          </a:prstGeom>
          <a:solidFill>
            <a:schemeClr val="accent1">
              <a:alpha val="1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280988" indent="-280988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14: a spit in the face, Dt.25:9</a:t>
            </a:r>
          </a:p>
          <a:p>
            <a:pPr marL="396875" indent="-396875">
              <a:tabLst>
                <a:tab pos="914400" algn="l"/>
              </a:tabLst>
            </a:pPr>
            <a:endParaRPr lang="en-US" altLang="en-US" dirty="0">
              <a:latin typeface="Verdana" pitchFamily="34" charset="0"/>
            </a:endParaRPr>
          </a:p>
          <a:p>
            <a:pPr marL="396875" indent="-396875">
              <a:tabLst>
                <a:tab pos="914400" algn="l"/>
              </a:tabLst>
            </a:pPr>
            <a:endParaRPr lang="en-US" altLang="en-US" dirty="0" smtClean="0">
              <a:latin typeface="Verdana" pitchFamily="34" charset="0"/>
            </a:endParaRPr>
          </a:p>
          <a:p>
            <a:pPr marL="280988" indent="-280988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15: no slanderer speaks in private... </a:t>
            </a:r>
          </a:p>
          <a:p>
            <a:pPr marL="914400" lvl="1" indent="-514350">
              <a:spcBef>
                <a:spcPts val="1000"/>
              </a:spcBef>
              <a:buFont typeface="+mj-lt"/>
              <a:buAutoNum type="arabicParenR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Miriam’s</a:t>
            </a: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fall</a:t>
            </a:r>
            <a:r>
              <a:rPr lang="en-US" altLang="en-US" sz="3200" dirty="0" smtClean="0">
                <a:latin typeface="Verdana" pitchFamily="34" charset="0"/>
              </a:rPr>
              <a:t> (put down)</a:t>
            </a:r>
          </a:p>
          <a:p>
            <a:pPr marL="914400" lvl="1" indent="-514350">
              <a:spcBef>
                <a:spcPts val="1000"/>
              </a:spcBef>
              <a:buFont typeface="+mj-lt"/>
              <a:buAutoNum type="arabicParenR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God’s </a:t>
            </a: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fury</a:t>
            </a:r>
            <a:r>
              <a:rPr lang="en-US" altLang="en-US" sz="3200" dirty="0" smtClean="0">
                <a:latin typeface="Verdana" pitchFamily="34" charset="0"/>
              </a:rPr>
              <a:t>; Mt.12:36-37</a:t>
            </a:r>
          </a:p>
          <a:p>
            <a:pPr marL="914400" lvl="1" indent="-514350">
              <a:spcBef>
                <a:spcPts val="1000"/>
              </a:spcBef>
              <a:buFont typeface="+mj-lt"/>
              <a:buAutoNum type="arabicParenR"/>
              <a:tabLst>
                <a:tab pos="914400" algn="l"/>
              </a:tabLst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Israel’s</a:t>
            </a: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fear</a:t>
            </a:r>
            <a:r>
              <a:rPr lang="en-US" altLang="en-US" sz="3200" dirty="0" smtClean="0">
                <a:latin typeface="Verdana" pitchFamily="34" charset="0"/>
              </a:rPr>
              <a:t> </a:t>
            </a:r>
            <a:r>
              <a:rPr lang="en-US" altLang="en-US" sz="3000" dirty="0" smtClean="0">
                <a:latin typeface="Verdana" pitchFamily="34" charset="0"/>
              </a:rPr>
              <a:t>(good sense: be afraid)</a:t>
            </a:r>
          </a:p>
          <a:p>
            <a:pPr marL="280988" indent="-280988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Why included in OT?</a:t>
            </a:r>
            <a:r>
              <a:rPr lang="en-US" altLang="en-US" dirty="0" smtClean="0">
                <a:latin typeface="Verdana" pitchFamily="34" charset="0"/>
              </a:rPr>
              <a:t>  1 Co.10:12</a:t>
            </a:r>
            <a:endParaRPr lang="en-US" alt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172496" y="1843548"/>
            <a:ext cx="6781800" cy="1143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Seven days, solitary confinement, alone with memory and shame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Lessons: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58096" y="1143000"/>
            <a:ext cx="8610600" cy="5486400"/>
          </a:xfrm>
          <a:prstGeom prst="rect">
            <a:avLst/>
          </a:prstGeom>
          <a:solidFill>
            <a:srgbClr val="FFFFCC">
              <a:alpha val="6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 started out well; new wore off…</a:t>
            </a:r>
          </a:p>
          <a:p>
            <a:pPr marL="633413" marR="0" indent="-633413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good sense to be afraid,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Pr.6:17-19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Easy to find fault,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Mt.26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Envy is fatal motive,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 Ga.5:26</a:t>
            </a:r>
          </a:p>
          <a:p>
            <a:pPr marL="633413" marR="0" indent="-633413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don’t have to be brutal to be sin,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Meekness does not retaliate,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Vengeance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the Lord’s,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4-10.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1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Lessons: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58096" y="1143000"/>
            <a:ext cx="8610600" cy="5486400"/>
          </a:xfrm>
          <a:prstGeom prst="rect">
            <a:avLst/>
          </a:prstGeom>
          <a:solidFill>
            <a:srgbClr val="FFFFCC">
              <a:alpha val="6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 started out well; new wore off…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takes slander personally,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4-10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Excuses do not work,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11-12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partiality with God,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</a:t>
            </a:r>
          </a:p>
          <a:p>
            <a:pPr marL="738188" marR="0" indent="-6794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Mercy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prays for its enemies,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  <a:p>
            <a:pPr marL="738188" marR="0" indent="-6794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Israel’s progress halts because of one woman,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marL="738188" marR="0" indent="-6794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would be fewer sinners if each minded his own business,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</a:p>
          <a:p>
            <a:pPr marR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endParaRPr lang="en-US" sz="3200" dirty="0" smtClean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8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I.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Setting: Slander,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1-2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tongue sin</a:t>
            </a:r>
            <a:b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(Numbers 11…12)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524000"/>
            <a:ext cx="8229600" cy="4800600"/>
          </a:xfrm>
        </p:spPr>
        <p:txBody>
          <a:bodyPr/>
          <a:lstStyle/>
          <a:p>
            <a:pPr marL="0" indent="0" algn="ctr" defTabSz="169863"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the facts:</a:t>
            </a:r>
          </a:p>
          <a:p>
            <a:pPr marL="914400" lvl="1" indent="-514350" defTabSz="169863">
              <a:spcAft>
                <a:spcPts val="600"/>
              </a:spcAft>
              <a:buAutoNum type="arabicPeriod"/>
            </a:pPr>
            <a:r>
              <a:rPr lang="en-US" alt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Miriam and Aaron</a:t>
            </a:r>
          </a:p>
          <a:p>
            <a:pPr marL="914400" lvl="1" indent="-514350" defTabSz="169863">
              <a:spcAft>
                <a:spcPts val="600"/>
              </a:spcAft>
              <a:buAutoNum type="arabicPeriod"/>
            </a:pPr>
            <a:r>
              <a:rPr lang="en-US" alt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What: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spoke against</a:t>
            </a:r>
          </a:p>
          <a:p>
            <a:pPr marL="914400" lvl="1" indent="-514350" defTabSz="169863">
              <a:spcAft>
                <a:spcPts val="600"/>
              </a:spcAft>
              <a:buAutoNum type="arabicPeriod"/>
            </a:pPr>
            <a:r>
              <a:rPr lang="en-US" alt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Whom: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Miriam is the leader</a:t>
            </a:r>
          </a:p>
          <a:p>
            <a:pPr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 is younger brother </a:t>
            </a:r>
            <a:r>
              <a:rPr lang="en-US" alt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(Mt.13:57)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09600" y="5520816"/>
            <a:ext cx="25146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Exodus 2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306096" y="5520816"/>
            <a:ext cx="25146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Exodus 15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002592" y="5520816"/>
            <a:ext cx="2514600" cy="68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Micah 6:4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tongue sin</a:t>
            </a:r>
            <a:b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(Numbers 11…12)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447800"/>
            <a:ext cx="8229600" cy="4800600"/>
          </a:xfrm>
        </p:spPr>
        <p:txBody>
          <a:bodyPr/>
          <a:lstStyle/>
          <a:p>
            <a:pPr marL="0" indent="0" defTabSz="169863"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Contrary to the facts: smokescreen</a:t>
            </a:r>
          </a:p>
          <a:p>
            <a:pPr marL="914400" lvl="1" indent="-514350" defTabSz="169863">
              <a:spcAft>
                <a:spcPts val="600"/>
              </a:spcAft>
              <a:buAutoNum type="arabicPeriod"/>
            </a:pPr>
            <a:r>
              <a:rPr lang="en-US" alt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Who: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Moses’ wife</a:t>
            </a:r>
          </a:p>
          <a:p>
            <a:pPr marL="914400" lvl="1" indent="-514350" defTabSz="169863">
              <a:spcAft>
                <a:spcPts val="600"/>
              </a:spcAft>
              <a:buAutoNum type="arabicPeriod"/>
            </a:pPr>
            <a:r>
              <a:rPr lang="en-US" alt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Why: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opportunity to slander him </a:t>
            </a:r>
          </a:p>
          <a:p>
            <a:pPr marL="914400" lvl="1" indent="-514350" defTabSz="169863">
              <a:spcAft>
                <a:spcPts val="600"/>
              </a:spcAft>
              <a:buAutoNum type="arabicPeriod"/>
            </a:pPr>
            <a:r>
              <a:rPr lang="en-US" alt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What: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attacked Moses’ leadership</a:t>
            </a:r>
          </a:p>
          <a:p>
            <a:pPr marL="0" indent="0" defTabSz="169863"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Once gossip starts, it’s hard to stop</a:t>
            </a:r>
          </a:p>
          <a:p>
            <a:pPr lvl="1"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 Moses to pieces…  (Dn.6:24)</a:t>
            </a:r>
          </a:p>
          <a:p>
            <a:pPr lvl="1" defTabSz="169863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Implication: Moses is proud</a:t>
            </a:r>
          </a:p>
        </p:txBody>
      </p:sp>
    </p:spTree>
    <p:extLst>
      <p:ext uri="{BB962C8B-B14F-4D97-AF65-F5344CB8AC3E}">
        <p14:creationId xmlns="" xmlns:p14="http://schemas.microsoft.com/office/powerpoint/2010/main" val="277116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Another tongue sin</a:t>
            </a:r>
            <a:br>
              <a:rPr lang="en-US" altLang="en-US" sz="36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(Numbers 11…12)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71600"/>
            <a:ext cx="8229600" cy="4648200"/>
          </a:xfrm>
        </p:spPr>
        <p:txBody>
          <a:bodyPr/>
          <a:lstStyle/>
          <a:p>
            <a:pPr marL="0" indent="0" algn="ctr" defTabSz="169863">
              <a:spcAft>
                <a:spcPts val="6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‘Holy’ slander</a:t>
            </a:r>
          </a:p>
          <a:p>
            <a:pPr marL="398463" indent="-398463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on </a:t>
            </a:r>
            <a:r>
              <a:rPr lang="en-US" altLang="en-US" u="sng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altLang="en-US" sz="2700" u="sng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support.  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Ex.4; 15</a:t>
            </a:r>
          </a:p>
          <a:p>
            <a:pPr marL="398463" indent="-398463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themselves up (promotion)</a:t>
            </a:r>
          </a:p>
          <a:p>
            <a:pPr marL="398463" indent="-398463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Tear Moses down (demotion)</a:t>
            </a:r>
          </a:p>
          <a:p>
            <a:pPr marL="398463" indent="-398463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 issue: authority of Moses </a:t>
            </a:r>
          </a:p>
          <a:p>
            <a:pPr marL="398463" indent="-398463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 cause: jealousy among leaders</a:t>
            </a:r>
          </a:p>
          <a:p>
            <a:pPr marL="398463" indent="-398463" defTabSz="169863">
              <a:spcAft>
                <a:spcPts val="600"/>
              </a:spcAft>
              <a:buAutoNum type="arabicPeriod"/>
            </a:pPr>
            <a:r>
              <a:rPr lang="en-US" alt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 mistake: let God hear.  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Pr.20:12</a:t>
            </a:r>
          </a:p>
        </p:txBody>
      </p:sp>
    </p:spTree>
    <p:extLst>
      <p:ext uri="{BB962C8B-B14F-4D97-AF65-F5344CB8AC3E}">
        <p14:creationId xmlns="" xmlns:p14="http://schemas.microsoft.com/office/powerpoint/2010/main" val="367464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Setting: Slander, 1-2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II</a:t>
            </a:r>
            <a:r>
              <a:rPr lang="en-US" altLang="en-US" sz="3900" dirty="0">
                <a:solidFill>
                  <a:srgbClr val="FFFF00"/>
                </a:solidFill>
                <a:latin typeface="Verdana" pitchFamily="34" charset="0"/>
              </a:rPr>
              <a:t>. </a:t>
            </a: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Subject: Submissive,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 3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Moses: very humble,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3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0675" y="1280652"/>
            <a:ext cx="8458200" cy="5105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455613" indent="-398463"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5613" indent="-398463">
              <a:spcAft>
                <a:spcPts val="6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5613" indent="-398463"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5613" indent="-398463">
              <a:spcBef>
                <a:spcPts val="1200"/>
              </a:spcBef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Unusual trait in high-profile figure. 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Ex.11:3;  18:12-24;  32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Humility writes this?    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Ac.20:19</a:t>
            </a: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20675" y="1312608"/>
            <a:ext cx="8458199" cy="2057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Meek</a:t>
            </a:r>
            <a:r>
              <a:rPr lang="en-US" sz="3100" dirty="0">
                <a:solidFill>
                  <a:schemeClr val="bg2">
                    <a:lumMod val="50000"/>
                  </a:schemeClr>
                </a:solidFill>
              </a:rPr>
              <a:t>, unpretentiousness (quality of sincere &amp; straightforward behavior suggesting lack of arrogance &amp; pride) </a:t>
            </a:r>
            <a:r>
              <a:rPr lang="en-US" sz="1400" dirty="0"/>
              <a:t>– Swanson.</a:t>
            </a:r>
            <a:r>
              <a:rPr lang="en-US" sz="2800" dirty="0"/>
              <a:t>   </a:t>
            </a:r>
            <a:r>
              <a:rPr lang="en-US" sz="2800" dirty="0" smtClean="0"/>
              <a:t> 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Not </a:t>
            </a:r>
            <a:r>
              <a:rPr lang="en-US" sz="3100" dirty="0">
                <a:solidFill>
                  <a:schemeClr val="bg2">
                    <a:lumMod val="50000"/>
                  </a:schemeClr>
                </a:solidFill>
              </a:rPr>
              <a:t>self-assertive; more tolerant; 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long-suffering; depends on God.</a:t>
            </a:r>
            <a:endParaRPr kumimoji="0" lang="en-US" sz="31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12956" y="5257800"/>
            <a:ext cx="4092574" cy="112825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He did not promote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himself, compete…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94226" y="5257800"/>
            <a:ext cx="4092574" cy="112825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Ex.2-3,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forty years: school of humility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Envy looks for flaws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20675" y="1280652"/>
            <a:ext cx="8458200" cy="51054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455613" indent="-398463">
              <a:spcAft>
                <a:spcPts val="600"/>
              </a:spcAft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Saul → David</a:t>
            </a:r>
          </a:p>
          <a:p>
            <a:pPr marL="455613" indent="-398463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Jesus</a:t>
            </a:r>
          </a:p>
          <a:p>
            <a:pPr marL="855663" lvl="1" indent="-398463">
              <a:spcAft>
                <a:spcPts val="600"/>
              </a:spcAft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65556" y="2819400"/>
            <a:ext cx="4800600" cy="1128252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Envy is the ulcer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of the soul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– Socrates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165556" y="4129548"/>
            <a:ext cx="4800600" cy="1128252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Meekness is a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cardiologist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– </a:t>
            </a:r>
            <a:r>
              <a:rPr lang="en-US" sz="2000" dirty="0" smtClean="0">
                <a:solidFill>
                  <a:schemeClr val="bg1"/>
                </a:solidFill>
              </a:rPr>
              <a:t>Pr.14:30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2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059448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Setting: Slander, 1-2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</a:t>
            </a:r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Subject: Submissive, 3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III. Sudden Stop,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4-9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3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1459</TotalTime>
  <Words>726</Words>
  <Application>Microsoft Office PowerPoint</Application>
  <PresentationFormat>On-screen Show (4:3)</PresentationFormat>
  <Paragraphs>116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Pixel</vt:lpstr>
      <vt:lpstr>1_Default Design</vt:lpstr>
      <vt:lpstr>Were You Not Afraid In The Wilderness?</vt:lpstr>
      <vt:lpstr>I. Setting: Slander, 1-2</vt:lpstr>
      <vt:lpstr>Another tongue sin (Numbers 11…12)</vt:lpstr>
      <vt:lpstr>Another tongue sin (Numbers 11…12)</vt:lpstr>
      <vt:lpstr>Another tongue sin (Numbers 11…12)</vt:lpstr>
      <vt:lpstr>I. Setting: Slander, 1-2 II. Subject: Submissive, 3</vt:lpstr>
      <vt:lpstr>Moses: very humble, 3</vt:lpstr>
      <vt:lpstr>Envy looks for flaws</vt:lpstr>
      <vt:lpstr>I. Setting: Slander, 1-2 II. Subject: Submissive, 3 III. Sudden Stop, 4-9</vt:lpstr>
      <vt:lpstr>God calls them out, 4-6</vt:lpstr>
      <vt:lpstr>God calls them out, 7-8</vt:lpstr>
      <vt:lpstr>God calls them out, 7-9</vt:lpstr>
      <vt:lpstr>I. Setting: Slander, 1-2 II. Subject: Submissive, 3 III. Sudden Stop, 4-9 IV. Severe Sentence , 10-12</vt:lpstr>
      <vt:lpstr>Cloud left, 10</vt:lpstr>
      <vt:lpstr>I. Setting: Slander, 1-2 II. Subject: Submissive, 3 III. Sudden Stop, 4-9 IV. Severe Sentence, 10-12 V. Sincere Supplication, 13-15</vt:lpstr>
      <vt:lpstr>Moses breaks his silence . . . to bless, 13</vt:lpstr>
      <vt:lpstr>Lessons:</vt:lpstr>
      <vt:lpstr>Lessons: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174</cp:revision>
  <dcterms:created xsi:type="dcterms:W3CDTF">2007-07-13T04:29:51Z</dcterms:created>
  <dcterms:modified xsi:type="dcterms:W3CDTF">2015-11-15T21:04:03Z</dcterms:modified>
</cp:coreProperties>
</file>