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76" r:id="rId3"/>
    <p:sldId id="282" r:id="rId4"/>
    <p:sldId id="300" r:id="rId5"/>
    <p:sldId id="301" r:id="rId6"/>
    <p:sldId id="281" r:id="rId7"/>
    <p:sldId id="299" r:id="rId8"/>
    <p:sldId id="302" r:id="rId9"/>
    <p:sldId id="313" r:id="rId10"/>
    <p:sldId id="286" r:id="rId11"/>
    <p:sldId id="303" r:id="rId12"/>
    <p:sldId id="287" r:id="rId13"/>
    <p:sldId id="304" r:id="rId14"/>
    <p:sldId id="305" r:id="rId15"/>
    <p:sldId id="306" r:id="rId16"/>
    <p:sldId id="312" r:id="rId17"/>
    <p:sldId id="308" r:id="rId18"/>
    <p:sldId id="309" r:id="rId19"/>
    <p:sldId id="310" r:id="rId20"/>
    <p:sldId id="311" r:id="rId21"/>
    <p:sldId id="288" r:id="rId22"/>
    <p:sldId id="28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003300"/>
    <a:srgbClr val="FFFFCC"/>
    <a:srgbClr val="333333"/>
    <a:srgbClr val="FFFF99"/>
    <a:srgbClr val="292929"/>
    <a:srgbClr val="4D4D4D"/>
    <a:srgbClr val="CC0000"/>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99" d="100"/>
          <a:sy n="99" d="100"/>
        </p:scale>
        <p:origin x="-61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5124"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nvGrpSpPr>
            <p:cNvPr id="5125" name="Group 5"/>
            <p:cNvGrpSpPr>
              <a:grpSpLocks/>
            </p:cNvGrpSpPr>
            <p:nvPr/>
          </p:nvGrpSpPr>
          <p:grpSpPr bwMode="auto">
            <a:xfrm>
              <a:off x="0" y="672"/>
              <a:ext cx="1806" cy="1989"/>
              <a:chOff x="0" y="672"/>
              <a:chExt cx="1806" cy="1989"/>
            </a:xfrm>
          </p:grpSpPr>
          <p:sp>
            <p:nvSpPr>
              <p:cNvPr id="5126"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27"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28"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29"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0"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1"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2"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3"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4"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5135"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grpSp>
      <p:sp>
        <p:nvSpPr>
          <p:cNvPr id="5136"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p:cNvSpPr>
            <a:spLocks noGrp="1" noChangeArrowheads="1"/>
          </p:cNvSpPr>
          <p:nvPr>
            <p:ph type="ftr" sz="quarter" idx="3"/>
          </p:nvPr>
        </p:nvSpPr>
        <p:spPr/>
        <p:txBody>
          <a:bodyPr/>
          <a:lstStyle>
            <a:lvl1pPr>
              <a:defRPr/>
            </a:lvl1pPr>
          </a:lstStyle>
          <a:p>
            <a:endParaRPr lang="en-US" altLang="en-US"/>
          </a:p>
        </p:txBody>
      </p:sp>
      <p:sp>
        <p:nvSpPr>
          <p:cNvPr id="5138" name="Rectangle 18"/>
          <p:cNvSpPr>
            <a:spLocks noGrp="1" noChangeArrowheads="1"/>
          </p:cNvSpPr>
          <p:nvPr>
            <p:ph type="sldNum" sz="quarter" idx="4"/>
          </p:nvPr>
        </p:nvSpPr>
        <p:spPr/>
        <p:txBody>
          <a:bodyPr/>
          <a:lstStyle>
            <a:lvl1pPr>
              <a:defRPr/>
            </a:lvl1pPr>
          </a:lstStyle>
          <a:p>
            <a:fld id="{A196273A-A510-4918-ACA0-7C7178965032}" type="slidenum">
              <a:rPr lang="en-US" altLang="en-US"/>
              <a:pPr/>
              <a:t>‹#›</a:t>
            </a:fld>
            <a:endParaRPr lang="en-US" altLang="en-US"/>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C6F10538-67F9-4D14-BBF1-83EE6601F952}"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00239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2BDB4722-3281-4B40-A817-3960EA44ADD4}"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93736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107495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818424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25754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614837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2144929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492437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91313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40232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E0212F29-98D9-4E9D-8A3F-C60FD7C5D461}"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912484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255704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89830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00648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DCFDE351-A64B-44D8-9A8C-58FA07B87B13}"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53155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DC06EF62-8023-4D35-86D9-14DD76AECB8B}"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15879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9E612A96-50D3-46B0-B517-BFEFC2524807}"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96358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C1667336-9178-4B72-ACAE-69BA21D2C86E}"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73921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AA40E8AC-E50F-4D44-B384-238E0B87F168}"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299358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9A15021B-48B4-4454-BB4D-F0E3B7156AAE}"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71053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3BDE4A4C-B85B-42B3-BC76-6F125E02C78C}"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42588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A3FE2C4D-1E38-4DCB-BCC4-6F0D02711FE9}" type="slidenum">
              <a:rPr lang="en-US" altLang="en-US"/>
              <a:pPr/>
              <a:t>‹#›</a:t>
            </a:fld>
            <a:endParaRPr lang="en-US" altLang="en-US"/>
          </a:p>
        </p:txBody>
      </p:sp>
      <p:grpSp>
        <p:nvGrpSpPr>
          <p:cNvPr id="4100"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grpSp>
      <p:sp>
        <p:nvSpPr>
          <p:cNvPr id="4110"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11"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 xmlns:p14="http://schemas.microsoft.com/office/powerpoint/2010/main" val="12212551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Bible Benevolence</a:t>
            </a:r>
            <a:endParaRPr lang="en-US" dirty="0"/>
          </a:p>
        </p:txBody>
      </p:sp>
    </p:spTree>
    <p:extLst>
      <p:ext uri="{BB962C8B-B14F-4D97-AF65-F5344CB8AC3E}">
        <p14:creationId xmlns="" xmlns:p14="http://schemas.microsoft.com/office/powerpoint/2010/main" val="311220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alpha val="45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42452" y="609600"/>
            <a:ext cx="8229600" cy="6858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A Congregation Is Not Same As An Individual</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2"/>
          <p:cNvSpPr/>
          <p:nvPr/>
        </p:nvSpPr>
        <p:spPr>
          <a:xfrm>
            <a:off x="442452" y="1524000"/>
            <a:ext cx="8229600" cy="15240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What About Galatians 6:10?</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625735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152400"/>
            <a:ext cx="8229600" cy="1143000"/>
          </a:xfrm>
        </p:spPr>
        <p:txBody>
          <a:bodyPr/>
          <a:lstStyle/>
          <a:p>
            <a:r>
              <a:rPr lang="en-US" altLang="en-US" sz="3600" b="1" dirty="0" smtClean="0"/>
              <a:t>Three Questions</a:t>
            </a:r>
            <a:br>
              <a:rPr lang="en-US" altLang="en-US" sz="3600" b="1" dirty="0" smtClean="0"/>
            </a:br>
            <a:r>
              <a:rPr lang="en-US" altLang="en-US" sz="2800" b="1" dirty="0" smtClean="0"/>
              <a:t>1.</a:t>
            </a:r>
            <a:r>
              <a:rPr lang="en-US" altLang="en-US" sz="3600" b="1" dirty="0" smtClean="0"/>
              <a:t> </a:t>
            </a:r>
            <a:r>
              <a:rPr lang="en-US" altLang="en-US" sz="3600" b="1" dirty="0" smtClean="0">
                <a:solidFill>
                  <a:srgbClr val="000066"/>
                </a:solidFill>
              </a:rPr>
              <a:t>What is the ‘good’?</a:t>
            </a:r>
            <a:endParaRPr lang="en-US" sz="3600" dirty="0">
              <a:solidFill>
                <a:srgbClr val="000066"/>
              </a:solidFill>
            </a:endParaRPr>
          </a:p>
        </p:txBody>
      </p:sp>
      <p:sp>
        <p:nvSpPr>
          <p:cNvPr id="3" name="Content Placeholder 2"/>
          <p:cNvSpPr>
            <a:spLocks noGrp="1"/>
          </p:cNvSpPr>
          <p:nvPr>
            <p:ph idx="1"/>
          </p:nvPr>
        </p:nvSpPr>
        <p:spPr>
          <a:xfrm>
            <a:off x="457200" y="1371600"/>
            <a:ext cx="8229600" cy="5105400"/>
          </a:xfrm>
        </p:spPr>
        <p:txBody>
          <a:bodyPr/>
          <a:lstStyle/>
          <a:p>
            <a:pPr marL="0" indent="0" algn="ctr">
              <a:buNone/>
            </a:pPr>
            <a:r>
              <a:rPr lang="en-US" sz="3100" dirty="0" smtClean="0">
                <a:latin typeface="Verdana" panose="020B0604030504040204" pitchFamily="34" charset="0"/>
                <a:ea typeface="Verdana" panose="020B0604030504040204" pitchFamily="34" charset="0"/>
                <a:cs typeface="Verdana" panose="020B0604030504040204" pitchFamily="34" charset="0"/>
              </a:rPr>
              <a:t>Context determines if physical/spiritual</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1, spiritual</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2, carry lumber?  …backpack?  </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3-5, spiritual</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6, probably participation of taught with teacher</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7-8, corn crop? </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9, corn harvest? </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10, good . . . in context benefits all</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68923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hlink"/>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800" b="1" dirty="0" smtClean="0"/>
              <a:t>2. </a:t>
            </a:r>
            <a:r>
              <a:rPr lang="en-US" altLang="en-US" sz="3600" b="1" dirty="0" smtClean="0">
                <a:solidFill>
                  <a:srgbClr val="000066"/>
                </a:solidFill>
              </a:rPr>
              <a:t>Who receives this good?</a:t>
            </a:r>
            <a:endParaRPr lang="en-US" sz="3600" dirty="0">
              <a:solidFill>
                <a:srgbClr val="000066"/>
              </a:solidFill>
            </a:endParaRPr>
          </a:p>
        </p:txBody>
      </p:sp>
      <p:sp>
        <p:nvSpPr>
          <p:cNvPr id="3" name="Content Placeholder 2"/>
          <p:cNvSpPr>
            <a:spLocks noGrp="1"/>
          </p:cNvSpPr>
          <p:nvPr>
            <p:ph idx="1"/>
          </p:nvPr>
        </p:nvSpPr>
        <p:spPr>
          <a:xfrm>
            <a:off x="457200" y="1600200"/>
            <a:ext cx="8229600" cy="4876800"/>
          </a:xfrm>
        </p:spPr>
        <p:txBody>
          <a:bodyPr/>
          <a:lstStyle/>
          <a:p>
            <a:pPr marL="0" indent="0" algn="ctr">
              <a:buNone/>
            </a:pPr>
            <a:r>
              <a:rPr lang="en-US" sz="3100" b="1" dirty="0" smtClean="0">
                <a:latin typeface="Verdana" panose="020B0604030504040204" pitchFamily="34" charset="0"/>
                <a:ea typeface="Verdana" panose="020B0604030504040204" pitchFamily="34" charset="0"/>
                <a:cs typeface="Verdana" panose="020B0604030504040204" pitchFamily="34" charset="0"/>
              </a:rPr>
              <a:t>“All” . . . including rich</a:t>
            </a:r>
          </a:p>
          <a:p>
            <a:pPr marL="515938" lvl="1" indent="-339725">
              <a:spcAft>
                <a:spcPts val="60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Jesus – rich ruler: Money?  Food?  Or </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spiritual</a:t>
            </a:r>
            <a:r>
              <a:rPr lang="en-US" sz="3200" dirty="0" smtClean="0">
                <a:latin typeface="Verdana" panose="020B0604030504040204" pitchFamily="34" charset="0"/>
                <a:ea typeface="Verdana" panose="020B0604030504040204" pitchFamily="34" charset="0"/>
                <a:cs typeface="Verdana" panose="020B0604030504040204" pitchFamily="34" charset="0"/>
              </a:rPr>
              <a:t> </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‘good’</a:t>
            </a:r>
            <a:r>
              <a:rPr lang="en-US" sz="3200" dirty="0" smtClean="0">
                <a:latin typeface="Verdana" panose="020B0604030504040204" pitchFamily="34" charset="0"/>
                <a:ea typeface="Verdana" panose="020B0604030504040204" pitchFamily="34" charset="0"/>
                <a:cs typeface="Verdana" panose="020B0604030504040204" pitchFamily="34" charset="0"/>
              </a:rPr>
              <a:t>? </a:t>
            </a:r>
          </a:p>
          <a:p>
            <a:pPr marL="515938" lvl="1" indent="-339725">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2 Tim.3:17, universal need.</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57740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343400"/>
          </a:xfrm>
        </p:spPr>
        <p:txBody>
          <a:bodyPr/>
          <a:lstStyle/>
          <a:p>
            <a:pPr marL="0" indent="0" algn="ctr">
              <a:buNone/>
            </a:pPr>
            <a:r>
              <a:rPr lang="en-US" sz="3100" b="1" dirty="0" smtClean="0">
                <a:latin typeface="Verdana" panose="020B0604030504040204" pitchFamily="34" charset="0"/>
                <a:ea typeface="Verdana" panose="020B0604030504040204" pitchFamily="34" charset="0"/>
                <a:cs typeface="Verdana" panose="020B0604030504040204" pitchFamily="34" charset="0"/>
              </a:rPr>
              <a:t>Individual or church?</a:t>
            </a:r>
          </a:p>
          <a:p>
            <a:pPr marL="515938" lvl="1" indent="-339725">
              <a:spcAft>
                <a:spcPts val="60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Lk.6:45, </a:t>
            </a:r>
            <a:r>
              <a:rPr lang="en-US" sz="3200" u="sng" dirty="0" smtClean="0">
                <a:latin typeface="Verdana" panose="020B0604030504040204" pitchFamily="34" charset="0"/>
                <a:ea typeface="Verdana" panose="020B0604030504040204" pitchFamily="34" charset="0"/>
                <a:cs typeface="Verdana" panose="020B0604030504040204" pitchFamily="34" charset="0"/>
              </a:rPr>
              <a:t>good man </a:t>
            </a:r>
            <a:r>
              <a:rPr lang="en-US" sz="3200" dirty="0" smtClean="0">
                <a:latin typeface="Verdana" panose="020B0604030504040204" pitchFamily="34" charset="0"/>
                <a:ea typeface="Verdana" panose="020B0604030504040204" pitchFamily="34" charset="0"/>
                <a:cs typeface="Verdana" panose="020B0604030504040204" pitchFamily="34" charset="0"/>
              </a:rPr>
              <a:t>brings . . . good</a:t>
            </a:r>
          </a:p>
          <a:p>
            <a:pPr marL="515938" lvl="1" indent="-339725">
              <a:spcAft>
                <a:spcPts val="60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Ep.4:28, let </a:t>
            </a:r>
            <a:r>
              <a:rPr lang="en-US" sz="3200" u="sng" dirty="0" smtClean="0">
                <a:latin typeface="Verdana" panose="020B0604030504040204" pitchFamily="34" charset="0"/>
                <a:ea typeface="Verdana" panose="020B0604030504040204" pitchFamily="34" charset="0"/>
                <a:cs typeface="Verdana" panose="020B0604030504040204" pitchFamily="34" charset="0"/>
              </a:rPr>
              <a:t>him</a:t>
            </a:r>
            <a:r>
              <a:rPr lang="en-US" sz="3200" dirty="0" smtClean="0">
                <a:latin typeface="Verdana" panose="020B0604030504040204" pitchFamily="34" charset="0"/>
                <a:ea typeface="Verdana" panose="020B0604030504040204" pitchFamily="34" charset="0"/>
                <a:cs typeface="Verdana" panose="020B0604030504040204" pitchFamily="34" charset="0"/>
              </a:rPr>
              <a:t> labor . . . good</a:t>
            </a:r>
          </a:p>
          <a:p>
            <a:pPr marL="515938" lvl="1" indent="-339725">
              <a:spcAft>
                <a:spcPts val="60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Phm.14, </a:t>
            </a:r>
            <a:r>
              <a:rPr lang="en-US" sz="3200" u="sng" dirty="0" smtClean="0">
                <a:latin typeface="Verdana" panose="020B0604030504040204" pitchFamily="34" charset="0"/>
                <a:ea typeface="Verdana" panose="020B0604030504040204" pitchFamily="34" charset="0"/>
                <a:cs typeface="Verdana" panose="020B0604030504040204" pitchFamily="34" charset="0"/>
              </a:rPr>
              <a:t>your</a:t>
            </a:r>
            <a:r>
              <a:rPr lang="en-US" sz="3200" dirty="0" smtClean="0">
                <a:latin typeface="Verdana" panose="020B0604030504040204" pitchFamily="34" charset="0"/>
                <a:ea typeface="Verdana" panose="020B0604030504040204" pitchFamily="34" charset="0"/>
                <a:cs typeface="Verdana" panose="020B0604030504040204" pitchFamily="34" charset="0"/>
              </a:rPr>
              <a:t> good deed . . . </a:t>
            </a:r>
            <a:r>
              <a:rPr lang="en-US" dirty="0" smtClean="0">
                <a:latin typeface="Verdana" panose="020B0604030504040204" pitchFamily="34" charset="0"/>
                <a:ea typeface="Verdana" panose="020B0604030504040204" pitchFamily="34" charset="0"/>
                <a:cs typeface="Verdana" panose="020B0604030504040204" pitchFamily="34" charset="0"/>
              </a:rPr>
              <a:t>(Phile.)</a:t>
            </a:r>
            <a:endParaRPr lang="en-US" sz="3200" dirty="0" smtClean="0">
              <a:latin typeface="Verdana" panose="020B0604030504040204" pitchFamily="34" charset="0"/>
              <a:ea typeface="Verdana" panose="020B0604030504040204" pitchFamily="34" charset="0"/>
              <a:cs typeface="Verdana" panose="020B0604030504040204" pitchFamily="34" charset="0"/>
            </a:endParaRPr>
          </a:p>
          <a:p>
            <a:pPr marL="515938" lvl="1" indent="-339725">
              <a:spcAft>
                <a:spcPts val="60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Gal.6 context: individual action</a:t>
            </a:r>
          </a:p>
          <a:p>
            <a:pPr marL="515938" lvl="1" indent="-339725">
              <a:spcAft>
                <a:spcPts val="600"/>
              </a:spcAft>
              <a:buFont typeface="Wingdings" panose="05000000000000000000" pitchFamily="2" charset="2"/>
              <a:buChar char="§"/>
            </a:pPr>
            <a:endParaRPr lang="en-US" sz="3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61763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343400"/>
          </a:xfrm>
        </p:spPr>
        <p:txBody>
          <a:bodyPr/>
          <a:lstStyle/>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What about plural pronouns ‘us’ / ‘we’?</a:t>
            </a:r>
          </a:p>
          <a:p>
            <a:pPr marL="739775" lvl="2" indent="-339725">
              <a:spcAft>
                <a:spcPts val="0"/>
              </a:spcAft>
              <a:buFont typeface="Wingdings" panose="05000000000000000000" pitchFamily="2" charset="2"/>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Pronoun stands in place of noun</a:t>
            </a:r>
          </a:p>
          <a:p>
            <a:pPr marL="1031875" lvl="3" indent="-295275">
              <a:spcAft>
                <a:spcPts val="60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*Gal.6:10 – ‘</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a:t>
            </a:r>
            <a:r>
              <a:rPr lang="en-US" sz="3200" dirty="0" smtClean="0">
                <a:latin typeface="Verdana" panose="020B0604030504040204" pitchFamily="34" charset="0"/>
                <a:ea typeface="Verdana" panose="020B0604030504040204" pitchFamily="34" charset="0"/>
                <a:cs typeface="Verdana" panose="020B0604030504040204" pitchFamily="34" charset="0"/>
              </a:rPr>
              <a:t>’ &amp; ‘</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us</a:t>
            </a:r>
            <a:r>
              <a:rPr lang="en-US" sz="3200" dirty="0" smtClean="0">
                <a:latin typeface="Verdana" panose="020B0604030504040204" pitchFamily="34" charset="0"/>
                <a:ea typeface="Verdana" panose="020B0604030504040204" pitchFamily="34" charset="0"/>
                <a:cs typeface="Verdana" panose="020B0604030504040204" pitchFamily="34" charset="0"/>
              </a:rPr>
              <a:t>’ churches??  Paul includes himself…(1 Co.12</a:t>
            </a:r>
            <a:r>
              <a:rPr lang="en-US" sz="3200" baseline="30000" dirty="0" smtClean="0">
                <a:latin typeface="Verdana" panose="020B0604030504040204" pitchFamily="34" charset="0"/>
                <a:ea typeface="Verdana" panose="020B0604030504040204" pitchFamily="34" charset="0"/>
                <a:cs typeface="Verdana" panose="020B0604030504040204" pitchFamily="34" charset="0"/>
              </a:rPr>
              <a:t>14</a:t>
            </a:r>
            <a:r>
              <a:rPr lang="en-US" sz="3200" dirty="0" smtClean="0">
                <a:latin typeface="Verdana" panose="020B0604030504040204" pitchFamily="34" charset="0"/>
                <a:ea typeface="Verdana" panose="020B0604030504040204" pitchFamily="34" charset="0"/>
                <a:cs typeface="Verdana" panose="020B0604030504040204" pitchFamily="34" charset="0"/>
              </a:rPr>
              <a:t>)</a:t>
            </a:r>
          </a:p>
          <a:p>
            <a:pPr marL="1031875" lvl="3" indent="-295275">
              <a:spcAft>
                <a:spcPts val="60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*Ro.6:3-4 – ‘</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a:t>
            </a:r>
            <a:r>
              <a:rPr lang="en-US" sz="3200" dirty="0" smtClean="0">
                <a:latin typeface="Verdana" panose="020B0604030504040204" pitchFamily="34" charset="0"/>
                <a:ea typeface="Verdana" panose="020B0604030504040204" pitchFamily="34" charset="0"/>
                <a:cs typeface="Verdana" panose="020B0604030504040204" pitchFamily="34" charset="0"/>
              </a:rPr>
              <a:t>’ &amp; ‘</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us</a:t>
            </a:r>
            <a:r>
              <a:rPr lang="en-US" sz="3200" dirty="0" smtClean="0">
                <a:latin typeface="Verdana" panose="020B0604030504040204" pitchFamily="34" charset="0"/>
                <a:ea typeface="Verdana" panose="020B0604030504040204" pitchFamily="34" charset="0"/>
                <a:cs typeface="Verdana" panose="020B0604030504040204" pitchFamily="34" charset="0"/>
              </a:rPr>
              <a:t>’ were baptized into Christ – Paul includes himself…</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89945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724400"/>
          </a:xfrm>
        </p:spPr>
        <p:txBody>
          <a:bodyPr/>
          <a:lstStyle/>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What about plural pronouns ‘us’ / ‘we’?</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353964" y="2590800"/>
            <a:ext cx="8396748" cy="3886200"/>
          </a:xfrm>
          <a:prstGeom prst="rect">
            <a:avLst/>
          </a:prstGeom>
          <a:blipFill>
            <a:blip r:embed="rId2" cstate="print"/>
            <a:tile tx="0" ty="0" sx="100000" sy="100000" flip="none" algn="tl"/>
          </a:blip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0066"/>
                </a:solidFill>
              </a:rPr>
              <a:t>“</a:t>
            </a:r>
            <a:r>
              <a:rPr lang="en-US" sz="3200" i="1" dirty="0">
                <a:solidFill>
                  <a:srgbClr val="000066"/>
                </a:solidFill>
              </a:rPr>
              <a:t>A pronoun which refers to a collective noun is </a:t>
            </a:r>
            <a:r>
              <a:rPr lang="en-US" sz="3200" i="1" dirty="0" smtClean="0">
                <a:solidFill>
                  <a:srgbClr val="000066"/>
                </a:solidFill>
              </a:rPr>
              <a:t>singular </a:t>
            </a:r>
            <a:r>
              <a:rPr lang="en-US" sz="3200" i="1" dirty="0">
                <a:solidFill>
                  <a:srgbClr val="000066"/>
                </a:solidFill>
              </a:rPr>
              <a:t>if the group acts as a </a:t>
            </a:r>
            <a:r>
              <a:rPr lang="en-US" sz="3200" i="1" dirty="0" smtClean="0">
                <a:solidFill>
                  <a:srgbClr val="000066"/>
                </a:solidFill>
              </a:rPr>
              <a:t>unit</a:t>
            </a:r>
            <a:r>
              <a:rPr lang="en-US" sz="3200" dirty="0" smtClean="0">
                <a:solidFill>
                  <a:srgbClr val="000066"/>
                </a:solidFill>
              </a:rPr>
              <a:t>…</a:t>
            </a:r>
            <a:r>
              <a:rPr lang="en-US" sz="3200" i="1" dirty="0" smtClean="0">
                <a:solidFill>
                  <a:srgbClr val="000066"/>
                </a:solidFill>
              </a:rPr>
              <a:t>plural </a:t>
            </a:r>
            <a:r>
              <a:rPr lang="en-US" sz="3200" i="1" dirty="0">
                <a:solidFill>
                  <a:srgbClr val="000066"/>
                </a:solidFill>
              </a:rPr>
              <a:t>if the individuals of the group act as </a:t>
            </a:r>
            <a:r>
              <a:rPr lang="en-US" sz="3200" i="1" dirty="0" smtClean="0">
                <a:solidFill>
                  <a:srgbClr val="000066"/>
                </a:solidFill>
              </a:rPr>
              <a:t>individuals”</a:t>
            </a:r>
          </a:p>
          <a:p>
            <a:pPr marL="280988" indent="-280988"/>
            <a:r>
              <a:rPr lang="en-US" sz="3200" dirty="0" smtClean="0">
                <a:solidFill>
                  <a:srgbClr val="000066"/>
                </a:solidFill>
              </a:rPr>
              <a:t> *</a:t>
            </a:r>
            <a:r>
              <a:rPr lang="en-US" sz="3200" u="sng" dirty="0" smtClean="0">
                <a:solidFill>
                  <a:srgbClr val="000066"/>
                </a:solidFill>
              </a:rPr>
              <a:t>The </a:t>
            </a:r>
            <a:r>
              <a:rPr lang="en-US" sz="3200" u="sng" dirty="0">
                <a:solidFill>
                  <a:srgbClr val="000066"/>
                </a:solidFill>
              </a:rPr>
              <a:t>band</a:t>
            </a:r>
            <a:r>
              <a:rPr lang="en-US" sz="3200" dirty="0">
                <a:solidFill>
                  <a:srgbClr val="000066"/>
                </a:solidFill>
              </a:rPr>
              <a:t> has won fame </a:t>
            </a:r>
            <a:r>
              <a:rPr lang="en-US" sz="3200" dirty="0" smtClean="0">
                <a:solidFill>
                  <a:srgbClr val="000066"/>
                </a:solidFill>
              </a:rPr>
              <a:t>because </a:t>
            </a:r>
            <a:r>
              <a:rPr lang="en-US" sz="3200" dirty="0">
                <a:solidFill>
                  <a:srgbClr val="000066"/>
                </a:solidFill>
              </a:rPr>
              <a:t>of </a:t>
            </a:r>
            <a:r>
              <a:rPr lang="en-US" sz="3200" b="1" u="sng" dirty="0">
                <a:solidFill>
                  <a:srgbClr val="000066"/>
                </a:solidFill>
              </a:rPr>
              <a:t>its</a:t>
            </a:r>
            <a:r>
              <a:rPr lang="en-US" sz="3200" dirty="0">
                <a:solidFill>
                  <a:srgbClr val="000066"/>
                </a:solidFill>
              </a:rPr>
              <a:t> leader.  </a:t>
            </a:r>
            <a:r>
              <a:rPr lang="en-US" sz="3200" u="sng" dirty="0">
                <a:solidFill>
                  <a:srgbClr val="000066"/>
                </a:solidFill>
              </a:rPr>
              <a:t>The band</a:t>
            </a:r>
            <a:r>
              <a:rPr lang="en-US" sz="3200" dirty="0">
                <a:solidFill>
                  <a:srgbClr val="000066"/>
                </a:solidFill>
              </a:rPr>
              <a:t> have ordered </a:t>
            </a:r>
            <a:r>
              <a:rPr lang="en-US" sz="3200" b="1" u="sng" dirty="0">
                <a:solidFill>
                  <a:srgbClr val="000066"/>
                </a:solidFill>
              </a:rPr>
              <a:t>their</a:t>
            </a:r>
            <a:r>
              <a:rPr lang="en-US" sz="3200" dirty="0">
                <a:solidFill>
                  <a:srgbClr val="000066"/>
                </a:solidFill>
              </a:rPr>
              <a:t> new instruments” </a:t>
            </a:r>
            <a:r>
              <a:rPr lang="en-US" dirty="0">
                <a:solidFill>
                  <a:schemeClr val="tx1"/>
                </a:solidFill>
              </a:rPr>
              <a:t>– Walsh, 27.   </a:t>
            </a:r>
            <a:endParaRPr lang="en-US" dirty="0" smtClean="0">
              <a:solidFill>
                <a:schemeClr val="tx1"/>
              </a:solidFill>
            </a:endParaRPr>
          </a:p>
          <a:p>
            <a:pPr marL="796925" lvl="1" indent="-339725">
              <a:buFont typeface="Arial" panose="020B0604020202020204" pitchFamily="34" charset="0"/>
              <a:buChar char="•"/>
            </a:pPr>
            <a:r>
              <a:rPr lang="en-US" sz="3200" dirty="0" smtClean="0">
                <a:solidFill>
                  <a:schemeClr val="tx1"/>
                </a:solidFill>
              </a:rPr>
              <a:t>1 Tim.5:16</a:t>
            </a:r>
            <a:r>
              <a:rPr lang="en-US" sz="3200" dirty="0">
                <a:solidFill>
                  <a:schemeClr val="tx1"/>
                </a:solidFill>
              </a:rPr>
              <a:t>,</a:t>
            </a:r>
            <a:r>
              <a:rPr lang="en-US" sz="3200" dirty="0">
                <a:solidFill>
                  <a:srgbClr val="000066"/>
                </a:solidFill>
              </a:rPr>
              <a:t> </a:t>
            </a:r>
            <a:r>
              <a:rPr lang="en-US" sz="3200" b="1" i="1" dirty="0">
                <a:solidFill>
                  <a:srgbClr val="000066"/>
                </a:solidFill>
              </a:rPr>
              <a:t>it</a:t>
            </a:r>
            <a:r>
              <a:rPr lang="en-US" sz="3200" dirty="0" smtClean="0">
                <a:solidFill>
                  <a:srgbClr val="000066"/>
                </a:solidFill>
              </a:rPr>
              <a:t>… [church] </a:t>
            </a:r>
          </a:p>
          <a:p>
            <a:pPr marL="796925" lvl="1" indent="-339725">
              <a:buFont typeface="Arial" panose="020B0604020202020204" pitchFamily="34" charset="0"/>
              <a:buChar char="•"/>
            </a:pPr>
            <a:r>
              <a:rPr lang="en-US" sz="3200" dirty="0" smtClean="0">
                <a:solidFill>
                  <a:schemeClr val="tx1"/>
                </a:solidFill>
              </a:rPr>
              <a:t>Gal.6:10</a:t>
            </a:r>
            <a:r>
              <a:rPr lang="en-US" sz="3200" dirty="0">
                <a:solidFill>
                  <a:schemeClr val="tx1"/>
                </a:solidFill>
              </a:rPr>
              <a:t>,</a:t>
            </a:r>
            <a:r>
              <a:rPr lang="en-US" sz="3200" dirty="0">
                <a:solidFill>
                  <a:srgbClr val="000066"/>
                </a:solidFill>
              </a:rPr>
              <a:t> </a:t>
            </a:r>
            <a:r>
              <a:rPr lang="en-US" sz="3200" b="1" i="1" dirty="0" smtClean="0">
                <a:solidFill>
                  <a:srgbClr val="000066"/>
                </a:solidFill>
              </a:rPr>
              <a:t>we</a:t>
            </a:r>
            <a:r>
              <a:rPr lang="en-US" sz="3200" i="1" dirty="0" smtClean="0">
                <a:solidFill>
                  <a:srgbClr val="000066"/>
                </a:solidFill>
              </a:rPr>
              <a:t>…</a:t>
            </a:r>
            <a:r>
              <a:rPr lang="en-US" sz="3200" b="1" i="1" dirty="0" smtClean="0">
                <a:solidFill>
                  <a:srgbClr val="000066"/>
                </a:solidFill>
              </a:rPr>
              <a:t>us  </a:t>
            </a:r>
            <a:r>
              <a:rPr lang="en-US" sz="3200" dirty="0" smtClean="0">
                <a:solidFill>
                  <a:srgbClr val="000066"/>
                </a:solidFill>
              </a:rPr>
              <a:t>[individuals]</a:t>
            </a:r>
            <a:endParaRPr lang="en-US" sz="3200" dirty="0">
              <a:solidFill>
                <a:srgbClr val="000066"/>
              </a:solidFill>
            </a:endParaRPr>
          </a:p>
        </p:txBody>
      </p:sp>
    </p:spTree>
    <p:extLst>
      <p:ext uri="{BB962C8B-B14F-4D97-AF65-F5344CB8AC3E}">
        <p14:creationId xmlns="" xmlns:p14="http://schemas.microsoft.com/office/powerpoint/2010/main" val="66210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724400"/>
          </a:xfrm>
        </p:spPr>
        <p:txBody>
          <a:bodyPr/>
          <a:lstStyle/>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What about plural pronouns ‘us’ / ‘we’?</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902112" y="2667000"/>
            <a:ext cx="7342236" cy="3581400"/>
          </a:xfrm>
          <a:prstGeom prst="rect">
            <a:avLst/>
          </a:prstGeom>
          <a:solidFill>
            <a:schemeClr val="tx1"/>
          </a:solidFill>
          <a:ln w="3175"/>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i="1" dirty="0" smtClean="0">
                <a:solidFill>
                  <a:schemeClr val="bg1"/>
                </a:solidFill>
              </a:rPr>
              <a:t>Illustrated</a:t>
            </a:r>
            <a:r>
              <a:rPr lang="en-US" sz="3200" dirty="0" smtClean="0">
                <a:solidFill>
                  <a:schemeClr val="bg1"/>
                </a:solidFill>
              </a:rPr>
              <a:t>:</a:t>
            </a:r>
            <a:r>
              <a:rPr lang="en-US" sz="3200" i="1" dirty="0" smtClean="0">
                <a:solidFill>
                  <a:schemeClr val="bg1"/>
                </a:solidFill>
              </a:rPr>
              <a:t> sermon to congregation addresses individuals –  </a:t>
            </a:r>
          </a:p>
          <a:p>
            <a:pPr marL="914400" lvl="1" indent="-457200">
              <a:spcAft>
                <a:spcPts val="600"/>
              </a:spcAft>
              <a:buFont typeface="Wingdings" panose="05000000000000000000" pitchFamily="2" charset="2"/>
              <a:buChar char="Ø"/>
            </a:pPr>
            <a:r>
              <a:rPr lang="en-US" sz="3200" dirty="0" smtClean="0">
                <a:solidFill>
                  <a:srgbClr val="FFFF00"/>
                </a:solidFill>
              </a:rPr>
              <a:t>Let </a:t>
            </a:r>
            <a:r>
              <a:rPr lang="en-US" sz="3200" b="1" dirty="0" smtClean="0">
                <a:solidFill>
                  <a:schemeClr val="bg1"/>
                </a:solidFill>
              </a:rPr>
              <a:t>us</a:t>
            </a:r>
            <a:r>
              <a:rPr lang="en-US" sz="3200" dirty="0" smtClean="0">
                <a:solidFill>
                  <a:srgbClr val="FFFF00"/>
                </a:solidFill>
              </a:rPr>
              <a:t> be thankful for </a:t>
            </a:r>
            <a:r>
              <a:rPr lang="en-US" sz="3200" b="1" dirty="0" smtClean="0">
                <a:solidFill>
                  <a:schemeClr val="bg1"/>
                </a:solidFill>
              </a:rPr>
              <a:t>our</a:t>
            </a:r>
            <a:r>
              <a:rPr lang="en-US" sz="3200" dirty="0" smtClean="0">
                <a:solidFill>
                  <a:srgbClr val="FFFF00"/>
                </a:solidFill>
              </a:rPr>
              <a:t> jobs, </a:t>
            </a:r>
            <a:r>
              <a:rPr lang="en-US" sz="3200" b="1" dirty="0" smtClean="0">
                <a:solidFill>
                  <a:schemeClr val="bg1"/>
                </a:solidFill>
              </a:rPr>
              <a:t>our</a:t>
            </a:r>
            <a:r>
              <a:rPr lang="en-US" sz="3200" dirty="0" smtClean="0">
                <a:solidFill>
                  <a:srgbClr val="FFFF00"/>
                </a:solidFill>
              </a:rPr>
              <a:t> families, </a:t>
            </a:r>
            <a:r>
              <a:rPr lang="en-US" sz="3200" b="1" dirty="0" smtClean="0">
                <a:solidFill>
                  <a:schemeClr val="bg1"/>
                </a:solidFill>
              </a:rPr>
              <a:t>our</a:t>
            </a:r>
            <a:r>
              <a:rPr lang="en-US" sz="3200" dirty="0" smtClean="0">
                <a:solidFill>
                  <a:srgbClr val="FFFF00"/>
                </a:solidFill>
              </a:rPr>
              <a:t> health.”</a:t>
            </a:r>
          </a:p>
          <a:p>
            <a:pPr marL="914400" lvl="1" indent="-457200">
              <a:spcAft>
                <a:spcPts val="600"/>
              </a:spcAft>
              <a:buFont typeface="Wingdings" panose="05000000000000000000" pitchFamily="2" charset="2"/>
              <a:buChar char="Ø"/>
            </a:pPr>
            <a:r>
              <a:rPr lang="en-US" sz="3200" dirty="0" smtClean="0">
                <a:solidFill>
                  <a:srgbClr val="FFFF00"/>
                </a:solidFill>
              </a:rPr>
              <a:t>Thank </a:t>
            </a:r>
            <a:r>
              <a:rPr lang="en-US" sz="3200" b="1" dirty="0" smtClean="0">
                <a:solidFill>
                  <a:schemeClr val="bg1"/>
                </a:solidFill>
              </a:rPr>
              <a:t>you</a:t>
            </a:r>
            <a:r>
              <a:rPr lang="en-US" sz="3200" dirty="0" smtClean="0">
                <a:solidFill>
                  <a:srgbClr val="FFFF00"/>
                </a:solidFill>
              </a:rPr>
              <a:t> for listening.</a:t>
            </a:r>
          </a:p>
          <a:p>
            <a:pPr marL="914400" lvl="1" indent="-457200">
              <a:buFont typeface="Wingdings" panose="05000000000000000000" pitchFamily="2" charset="2"/>
              <a:buChar char="Ø"/>
            </a:pPr>
            <a:r>
              <a:rPr lang="en-US" sz="3200" dirty="0" smtClean="0">
                <a:solidFill>
                  <a:srgbClr val="FFFF00"/>
                </a:solidFill>
              </a:rPr>
              <a:t>Don’t forget who </a:t>
            </a:r>
            <a:r>
              <a:rPr lang="en-US" sz="3200" b="1" dirty="0" smtClean="0">
                <a:solidFill>
                  <a:schemeClr val="bg1"/>
                </a:solidFill>
              </a:rPr>
              <a:t>you</a:t>
            </a:r>
            <a:r>
              <a:rPr lang="en-US" sz="3200" dirty="0" smtClean="0">
                <a:solidFill>
                  <a:srgbClr val="FFFF00"/>
                </a:solidFill>
              </a:rPr>
              <a:t> </a:t>
            </a:r>
            <a:r>
              <a:rPr lang="en-US" sz="3200" b="1" dirty="0" smtClean="0">
                <a:solidFill>
                  <a:schemeClr val="bg1"/>
                </a:solidFill>
              </a:rPr>
              <a:t>are</a:t>
            </a:r>
            <a:r>
              <a:rPr lang="en-US" sz="3200" dirty="0" smtClean="0">
                <a:solidFill>
                  <a:srgbClr val="FFFF00"/>
                </a:solidFill>
              </a:rPr>
              <a:t>.</a:t>
            </a:r>
            <a:endParaRPr lang="en-US" sz="3200" dirty="0">
              <a:solidFill>
                <a:srgbClr val="FFFF00"/>
              </a:solidFill>
            </a:endParaRPr>
          </a:p>
        </p:txBody>
      </p:sp>
    </p:spTree>
    <p:extLst>
      <p:ext uri="{BB962C8B-B14F-4D97-AF65-F5344CB8AC3E}">
        <p14:creationId xmlns="" xmlns:p14="http://schemas.microsoft.com/office/powerpoint/2010/main" val="166524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724400"/>
          </a:xfrm>
        </p:spPr>
        <p:txBody>
          <a:bodyPr/>
          <a:lstStyle/>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What about plural pronouns ‘us’ / ‘we’?</a:t>
            </a:r>
          </a:p>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Must plural pronouns refer to church action?   Galatians – </a:t>
            </a:r>
          </a:p>
          <a:p>
            <a:pPr marL="0" lvl="1" indent="0" defTabSz="574675">
              <a:spcAft>
                <a:spcPts val="0"/>
              </a:spcAft>
              <a:buNone/>
            </a:pPr>
            <a:r>
              <a:rPr lang="en-US" sz="3200" dirty="0">
                <a:latin typeface="Verdana" panose="020B0604030504040204" pitchFamily="34" charset="0"/>
                <a:ea typeface="Verdana" panose="020B0604030504040204" pitchFamily="34" charset="0"/>
                <a:cs typeface="Verdana" panose="020B0604030504040204" pitchFamily="34" charset="0"/>
              </a:rPr>
              <a:t>	</a:t>
            </a:r>
            <a:r>
              <a:rPr lang="en-US" sz="2400" dirty="0" smtClean="0">
                <a:solidFill>
                  <a:srgbClr val="800000"/>
                </a:solidFill>
                <a:ea typeface="Verdana" panose="020B0604030504040204" pitchFamily="34" charset="0"/>
                <a:cs typeface="Verdana" panose="020B0604030504040204" pitchFamily="34" charset="0"/>
              </a:rPr>
              <a:t>1. </a:t>
            </a:r>
            <a:r>
              <a:rPr lang="en-US" sz="3200" dirty="0" smtClean="0">
                <a:ea typeface="Verdana" panose="020B0604030504040204" pitchFamily="34" charset="0"/>
                <a:cs typeface="Verdana" panose="020B0604030504040204" pitchFamily="34" charset="0"/>
              </a:rPr>
              <a:t>6:12, plural: circumcision  (5:2-3)</a:t>
            </a:r>
          </a:p>
          <a:p>
            <a:pPr marL="0" lvl="1" indent="0" defTabSz="574675">
              <a:spcAft>
                <a:spcPts val="0"/>
              </a:spcAft>
              <a:buNone/>
            </a:pPr>
            <a:r>
              <a:rPr lang="en-US" sz="3200" dirty="0">
                <a:ea typeface="Verdana" panose="020B0604030504040204" pitchFamily="34" charset="0"/>
                <a:cs typeface="Verdana" panose="020B0604030504040204" pitchFamily="34" charset="0"/>
              </a:rPr>
              <a:t>	</a:t>
            </a:r>
            <a:r>
              <a:rPr lang="en-US" sz="2400" dirty="0" smtClean="0">
                <a:solidFill>
                  <a:srgbClr val="800000"/>
                </a:solidFill>
                <a:ea typeface="Verdana" panose="020B0604030504040204" pitchFamily="34" charset="0"/>
                <a:cs typeface="Verdana" panose="020B0604030504040204" pitchFamily="34" charset="0"/>
              </a:rPr>
              <a:t>2. </a:t>
            </a:r>
            <a:r>
              <a:rPr lang="en-US" sz="3200" dirty="0" smtClean="0">
                <a:ea typeface="Verdana" panose="020B0604030504040204" pitchFamily="34" charset="0"/>
                <a:cs typeface="Verdana" panose="020B0604030504040204" pitchFamily="34" charset="0"/>
              </a:rPr>
              <a:t>3:27, plural: baptism</a:t>
            </a:r>
          </a:p>
          <a:p>
            <a:pPr marL="0" lvl="1" indent="0" defTabSz="574675">
              <a:spcAft>
                <a:spcPts val="0"/>
              </a:spcAft>
              <a:buNone/>
            </a:pPr>
            <a:r>
              <a:rPr lang="en-US" sz="3200" dirty="0">
                <a:ea typeface="Verdana" panose="020B0604030504040204" pitchFamily="34" charset="0"/>
                <a:cs typeface="Verdana" panose="020B0604030504040204" pitchFamily="34" charset="0"/>
              </a:rPr>
              <a:t>	</a:t>
            </a:r>
            <a:r>
              <a:rPr lang="en-US" sz="2400" dirty="0" smtClean="0">
                <a:solidFill>
                  <a:srgbClr val="800000"/>
                </a:solidFill>
                <a:ea typeface="Verdana" panose="020B0604030504040204" pitchFamily="34" charset="0"/>
                <a:cs typeface="Verdana" panose="020B0604030504040204" pitchFamily="34" charset="0"/>
              </a:rPr>
              <a:t>3. </a:t>
            </a:r>
            <a:r>
              <a:rPr lang="en-US" sz="3200" dirty="0" smtClean="0">
                <a:ea typeface="Verdana" panose="020B0604030504040204" pitchFamily="34" charset="0"/>
                <a:cs typeface="Verdana" panose="020B0604030504040204" pitchFamily="34" charset="0"/>
              </a:rPr>
              <a:t>5:13, serve one another – churches?</a:t>
            </a:r>
          </a:p>
          <a:p>
            <a:pPr marL="0" lvl="1" indent="0">
              <a:spcAft>
                <a:spcPts val="0"/>
              </a:spcAft>
              <a:buNone/>
              <a:tabLst>
                <a:tab pos="574675" algn="l"/>
              </a:tabLst>
            </a:pPr>
            <a:r>
              <a:rPr lang="en-US" sz="3200" dirty="0">
                <a:ea typeface="Verdana" panose="020B0604030504040204" pitchFamily="34" charset="0"/>
                <a:cs typeface="Verdana" panose="020B0604030504040204" pitchFamily="34" charset="0"/>
              </a:rPr>
              <a:t>	</a:t>
            </a:r>
            <a:r>
              <a:rPr lang="en-US" sz="2400" dirty="0" smtClean="0">
                <a:solidFill>
                  <a:srgbClr val="800000"/>
                </a:solidFill>
                <a:ea typeface="Verdana" panose="020B0604030504040204" pitchFamily="34" charset="0"/>
                <a:cs typeface="Verdana" panose="020B0604030504040204" pitchFamily="34" charset="0"/>
              </a:rPr>
              <a:t>4. </a:t>
            </a:r>
            <a:r>
              <a:rPr lang="en-US" sz="3200" dirty="0" smtClean="0">
                <a:ea typeface="Verdana" panose="020B0604030504040204" pitchFamily="34" charset="0"/>
                <a:cs typeface="Verdana" panose="020B0604030504040204" pitchFamily="34" charset="0"/>
              </a:rPr>
              <a:t>6:10, if church to do good to </a:t>
            </a:r>
            <a:r>
              <a:rPr lang="en-US" sz="3200" b="1" u="sng" dirty="0" smtClean="0">
                <a:ea typeface="Verdana" panose="020B0604030504040204" pitchFamily="34" charset="0"/>
                <a:cs typeface="Verdana" panose="020B0604030504040204" pitchFamily="34" charset="0"/>
              </a:rPr>
              <a:t>all</a:t>
            </a:r>
            <a:r>
              <a:rPr lang="en-US" sz="3200" dirty="0" smtClean="0">
                <a:ea typeface="Verdana" panose="020B0604030504040204" pitchFamily="34" charset="0"/>
                <a:cs typeface="Verdana" panose="020B0604030504040204" pitchFamily="34" charset="0"/>
              </a:rPr>
              <a:t> (pl.), 		send donations to all </a:t>
            </a:r>
            <a:r>
              <a:rPr lang="en-US" sz="3200" dirty="0" smtClean="0">
                <a:solidFill>
                  <a:srgbClr val="80000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churches</a:t>
            </a:r>
            <a:r>
              <a:rPr lang="en-US" sz="3200" dirty="0" smtClean="0">
                <a:ea typeface="Verdana" panose="020B0604030504040204" pitchFamily="34" charset="0"/>
                <a:cs typeface="Verdana" panose="020B0604030504040204" pitchFamily="34" charset="0"/>
              </a:rPr>
              <a:t>?  </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69006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altLang="en-US" sz="3600" b="1" dirty="0" smtClean="0"/>
              <a:t>Three Questions</a:t>
            </a:r>
            <a:br>
              <a:rPr lang="en-US" altLang="en-US" sz="3600" b="1" dirty="0" smtClean="0"/>
            </a:br>
            <a:r>
              <a:rPr lang="en-US" altLang="en-US" sz="2400" dirty="0" smtClean="0"/>
              <a:t>1. What is the ‘good’?</a:t>
            </a:r>
            <a:br>
              <a:rPr lang="en-US" altLang="en-US" sz="2400" dirty="0" smtClean="0"/>
            </a:br>
            <a:r>
              <a:rPr lang="en-US" altLang="en-US" sz="2400" dirty="0" smtClean="0"/>
              <a:t>2. Who receives this ‘good’?</a:t>
            </a:r>
            <a:br>
              <a:rPr lang="en-US" altLang="en-US" sz="2400" dirty="0" smtClean="0"/>
            </a:br>
            <a:r>
              <a:rPr lang="en-US" altLang="en-US" sz="3600" b="1" dirty="0" smtClean="0"/>
              <a:t>3. </a:t>
            </a:r>
            <a:r>
              <a:rPr lang="en-US" altLang="en-US" sz="3600" b="1" dirty="0" smtClean="0">
                <a:solidFill>
                  <a:srgbClr val="000066"/>
                </a:solidFill>
              </a:rPr>
              <a:t>Who does this good?</a:t>
            </a:r>
            <a:endParaRPr lang="en-US" sz="3600" dirty="0">
              <a:solidFill>
                <a:srgbClr val="000066"/>
              </a:solidFill>
            </a:endParaRPr>
          </a:p>
        </p:txBody>
      </p:sp>
      <p:sp>
        <p:nvSpPr>
          <p:cNvPr id="3" name="Content Placeholder 2"/>
          <p:cNvSpPr>
            <a:spLocks noGrp="1"/>
          </p:cNvSpPr>
          <p:nvPr>
            <p:ph idx="1"/>
          </p:nvPr>
        </p:nvSpPr>
        <p:spPr>
          <a:xfrm>
            <a:off x="457200" y="1981200"/>
            <a:ext cx="8229600" cy="4724400"/>
          </a:xfrm>
        </p:spPr>
        <p:txBody>
          <a:bodyPr/>
          <a:lstStyle/>
          <a:p>
            <a:pPr marL="0" lvl="1" indent="0">
              <a:spcAft>
                <a:spcPts val="0"/>
              </a:spcAft>
              <a:buNone/>
            </a:pPr>
            <a:r>
              <a:rPr lang="en-US" sz="3200" dirty="0" smtClean="0">
                <a:latin typeface="Verdana" panose="020B0604030504040204" pitchFamily="34" charset="0"/>
                <a:ea typeface="Verdana" panose="020B0604030504040204" pitchFamily="34" charset="0"/>
                <a:cs typeface="Verdana" panose="020B0604030504040204" pitchFamily="34" charset="0"/>
              </a:rPr>
              <a:t>What about plural pronouns ‘us’ / ‘we’?</a:t>
            </a:r>
          </a:p>
          <a:p>
            <a:pPr marL="0" lvl="1" indent="0">
              <a:spcAft>
                <a:spcPts val="0"/>
              </a:spcAft>
              <a:buNone/>
            </a:pP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“Let </a:t>
            </a:r>
            <a:r>
              <a:rPr lang="en-US" sz="3200" u="sng"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us</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 . .” </a:t>
            </a:r>
          </a:p>
          <a:p>
            <a:pPr marL="0" lvl="1" indent="0" defTabSz="574675">
              <a:spcAft>
                <a:spcPts val="0"/>
              </a:spcAft>
              <a:buNone/>
            </a:pPr>
            <a:r>
              <a:rPr lang="en-US" sz="3200" dirty="0">
                <a:latin typeface="Verdana" panose="020B0604030504040204" pitchFamily="34" charset="0"/>
                <a:ea typeface="Verdana" panose="020B0604030504040204" pitchFamily="34" charset="0"/>
                <a:cs typeface="Verdana" panose="020B0604030504040204" pitchFamily="34" charset="0"/>
              </a:rPr>
              <a:t>	</a:t>
            </a:r>
            <a:r>
              <a:rPr lang="en-US" sz="2400" dirty="0" smtClean="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sz="3200" dirty="0" smtClean="0">
                <a:latin typeface="Verdana" panose="020B0604030504040204" pitchFamily="34" charset="0"/>
                <a:ea typeface="Verdana" panose="020B0604030504040204" pitchFamily="34" charset="0"/>
                <a:cs typeface="Verdana" panose="020B0604030504040204" pitchFamily="34" charset="0"/>
              </a:rPr>
              <a:t>5:25, </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walk in the Spirit</a:t>
            </a:r>
          </a:p>
          <a:p>
            <a:pPr marL="0" lvl="1" indent="0" defTabSz="574675">
              <a:spcAft>
                <a:spcPts val="0"/>
              </a:spcAft>
              <a:buNone/>
            </a:pPr>
            <a:r>
              <a:rPr lang="en-US" sz="3200" dirty="0">
                <a:latin typeface="Verdana" panose="020B0604030504040204" pitchFamily="34" charset="0"/>
                <a:ea typeface="Verdana" panose="020B0604030504040204" pitchFamily="34" charset="0"/>
                <a:cs typeface="Verdana" panose="020B0604030504040204" pitchFamily="34" charset="0"/>
              </a:rPr>
              <a:t>	</a:t>
            </a:r>
            <a:r>
              <a:rPr lang="en-US" sz="2400" dirty="0" smtClean="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sz="3200" dirty="0" smtClean="0">
                <a:latin typeface="Verdana" panose="020B0604030504040204" pitchFamily="34" charset="0"/>
                <a:ea typeface="Verdana" panose="020B0604030504040204" pitchFamily="34" charset="0"/>
                <a:cs typeface="Verdana" panose="020B0604030504040204" pitchFamily="34" charset="0"/>
              </a:rPr>
              <a:t>5:26, </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not become conceited…</a:t>
            </a:r>
          </a:p>
          <a:p>
            <a:pPr marL="0" lvl="1" indent="0" defTabSz="574675">
              <a:spcAft>
                <a:spcPts val="0"/>
              </a:spcAft>
              <a:buNone/>
            </a:pPr>
            <a:r>
              <a:rPr lang="en-US" sz="3200" dirty="0">
                <a:latin typeface="Verdana" panose="020B0604030504040204" pitchFamily="34" charset="0"/>
                <a:ea typeface="Verdana" panose="020B0604030504040204" pitchFamily="34" charset="0"/>
                <a:cs typeface="Verdana" panose="020B0604030504040204" pitchFamily="34" charset="0"/>
              </a:rPr>
              <a:t>	</a:t>
            </a:r>
            <a:r>
              <a:rPr lang="en-US" sz="2400" dirty="0" smtClean="0">
                <a:solidFill>
                  <a:srgbClr val="800000"/>
                </a:solidFill>
                <a:latin typeface="Verdana" panose="020B0604030504040204" pitchFamily="34" charset="0"/>
                <a:ea typeface="Verdana" panose="020B0604030504040204" pitchFamily="34" charset="0"/>
                <a:cs typeface="Verdana" panose="020B0604030504040204" pitchFamily="34" charset="0"/>
              </a:rPr>
              <a:t>3.   </a:t>
            </a:r>
            <a:r>
              <a:rPr lang="en-US" sz="3200" dirty="0" smtClean="0">
                <a:latin typeface="Verdana" panose="020B0604030504040204" pitchFamily="34" charset="0"/>
                <a:ea typeface="Verdana" panose="020B0604030504040204" pitchFamily="34" charset="0"/>
                <a:cs typeface="Verdana" panose="020B0604030504040204" pitchFamily="34" charset="0"/>
              </a:rPr>
              <a:t>6:9, </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not grow weary…</a:t>
            </a:r>
            <a:r>
              <a:rPr lang="en-US" sz="32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a:t>
            </a: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shall 			reap . . . </a:t>
            </a:r>
            <a:r>
              <a:rPr lang="en-US" sz="3200" dirty="0" smtClean="0">
                <a:latin typeface="Verdana" panose="020B0604030504040204" pitchFamily="34" charset="0"/>
                <a:ea typeface="Verdana" panose="020B0604030504040204" pitchFamily="34" charset="0"/>
                <a:cs typeface="Verdana" panose="020B0604030504040204" pitchFamily="34" charset="0"/>
              </a:rPr>
              <a:t>(2 Th.3:13, </a:t>
            </a:r>
            <a:r>
              <a:rPr lang="en-US" sz="3200" i="1" dirty="0" smtClean="0">
                <a:latin typeface="Verdana" panose="020B0604030504040204" pitchFamily="34" charset="0"/>
                <a:ea typeface="Verdana" panose="020B0604030504040204" pitchFamily="34" charset="0"/>
                <a:cs typeface="Verdana" panose="020B0604030504040204" pitchFamily="34" charset="0"/>
              </a:rPr>
              <a:t>brethren</a:t>
            </a:r>
            <a:r>
              <a:rPr lang="en-US" sz="3200" dirty="0" smtClean="0">
                <a:latin typeface="Verdana" panose="020B0604030504040204" pitchFamily="34" charset="0"/>
                <a:ea typeface="Verdana" panose="020B0604030504040204" pitchFamily="34" charset="0"/>
                <a:cs typeface="Verdana" panose="020B0604030504040204" pitchFamily="34" charset="0"/>
              </a:rPr>
              <a:t>)</a:t>
            </a:r>
          </a:p>
          <a:p>
            <a:pPr marL="0" lvl="1" indent="0" defTabSz="574675">
              <a:spcAft>
                <a:spcPts val="0"/>
              </a:spcAft>
              <a:buNone/>
            </a:pPr>
            <a:r>
              <a:rPr lang="en-US" sz="3200" dirty="0">
                <a:latin typeface="Verdana" panose="020B0604030504040204" pitchFamily="34" charset="0"/>
                <a:ea typeface="Verdana" panose="020B0604030504040204" pitchFamily="34" charset="0"/>
                <a:cs typeface="Verdana" panose="020B0604030504040204" pitchFamily="34" charset="0"/>
              </a:rPr>
              <a:t>	</a:t>
            </a:r>
            <a:r>
              <a:rPr lang="en-US" sz="2400" dirty="0" smtClean="0">
                <a:solidFill>
                  <a:srgbClr val="800000"/>
                </a:solidFill>
                <a:latin typeface="Verdana" panose="020B0604030504040204" pitchFamily="34" charset="0"/>
                <a:ea typeface="Verdana" panose="020B0604030504040204" pitchFamily="34" charset="0"/>
                <a:cs typeface="Verdana" panose="020B0604030504040204" pitchFamily="34" charset="0"/>
              </a:rPr>
              <a:t>4.   </a:t>
            </a:r>
            <a:r>
              <a:rPr lang="en-US" sz="3200" dirty="0" smtClean="0">
                <a:latin typeface="Verdana" panose="020B0604030504040204" pitchFamily="34" charset="0"/>
                <a:ea typeface="Verdana" panose="020B0604030504040204" pitchFamily="34" charset="0"/>
                <a:cs typeface="Verdana" panose="020B0604030504040204" pitchFamily="34" charset="0"/>
              </a:rPr>
              <a:t>Hb.10:22-24, etc.</a:t>
            </a: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28302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0"/>
            <a:ext cx="8229600" cy="762000"/>
          </a:xfrm>
        </p:spPr>
        <p:txBody>
          <a:bodyPr/>
          <a:lstStyle/>
          <a:p>
            <a:r>
              <a:rPr lang="en-US" sz="3600" dirty="0" smtClean="0">
                <a:latin typeface="Verdana" panose="020B0604030504040204" pitchFamily="34" charset="0"/>
                <a:ea typeface="Verdana" panose="020B0604030504040204" pitchFamily="34" charset="0"/>
                <a:cs typeface="Verdana" panose="020B0604030504040204" pitchFamily="34" charset="0"/>
              </a:rPr>
              <a:t>Hebrews 10</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2051" name="Rectangle 3"/>
          <p:cNvSpPr>
            <a:spLocks noGrp="1" noChangeArrowheads="1"/>
          </p:cNvSpPr>
          <p:nvPr>
            <p:ph idx="1"/>
          </p:nvPr>
        </p:nvSpPr>
        <p:spPr>
          <a:xfrm>
            <a:off x="442686" y="609600"/>
            <a:ext cx="8229600" cy="6096000"/>
          </a:xfrm>
        </p:spPr>
        <p:txBody>
          <a:bodyPr/>
          <a:lstStyle/>
          <a:p>
            <a:pPr marL="0" indent="0">
              <a:spcBef>
                <a:spcPts val="400"/>
              </a:spcBef>
              <a:buNone/>
            </a:pPr>
            <a:r>
              <a:rPr lang="en-US" b="1" baseline="30000" dirty="0" smtClean="0">
                <a:latin typeface="Verdana" panose="020B0604030504040204" pitchFamily="34" charset="0"/>
                <a:ea typeface="Verdana" panose="020B0604030504040204" pitchFamily="34" charset="0"/>
                <a:cs typeface="Verdana" panose="020B0604030504040204" pitchFamily="34" charset="0"/>
              </a:rPr>
              <a:t>22</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let us</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draw near with a true heart in full assurance of faith, with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our hearts</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sprinkled clean from an evil conscience and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our bodies washed</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with pure water. </a:t>
            </a:r>
            <a:endPar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buNone/>
            </a:pPr>
            <a:r>
              <a:rPr lang="en-US" b="1" baseline="30000" dirty="0" smtClean="0">
                <a:latin typeface="Verdana" panose="020B0604030504040204" pitchFamily="34" charset="0"/>
                <a:ea typeface="Verdana" panose="020B0604030504040204" pitchFamily="34" charset="0"/>
                <a:cs typeface="Verdana" panose="020B0604030504040204" pitchFamily="34" charset="0"/>
              </a:rPr>
              <a:t>23</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Let us</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hold fast the confession of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our hope</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without wavering, for he who promised is faithful.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a:t>
            </a:r>
          </a:p>
          <a:p>
            <a:pPr marL="0" indent="0">
              <a:spcBef>
                <a:spcPts val="400"/>
              </a:spcBef>
              <a:buNone/>
            </a:pPr>
            <a:r>
              <a:rPr lang="en-US" b="1" baseline="30000" dirty="0" smtClean="0">
                <a:latin typeface="Verdana" panose="020B0604030504040204" pitchFamily="34" charset="0"/>
                <a:ea typeface="Verdana" panose="020B0604030504040204" pitchFamily="34" charset="0"/>
                <a:cs typeface="Verdana" panose="020B0604030504040204" pitchFamily="34" charset="0"/>
              </a:rPr>
              <a:t>24</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And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let us</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consider how to stir up </a:t>
            </a:r>
            <a:r>
              <a:rPr lang="en-US" u="sng"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another</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to love and good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works</a:t>
            </a:r>
          </a:p>
          <a:p>
            <a:pPr marL="0" indent="0">
              <a:spcBef>
                <a:spcPts val="400"/>
              </a:spcBef>
              <a:buNone/>
            </a:pPr>
            <a:r>
              <a:rPr lang="en-US" b="1" baseline="30000" dirty="0" smtClean="0">
                <a:latin typeface="Verdana" panose="020B0604030504040204" pitchFamily="34" charset="0"/>
                <a:ea typeface="Verdana" panose="020B0604030504040204" pitchFamily="34" charset="0"/>
                <a:cs typeface="Verdana" panose="020B0604030504040204" pitchFamily="34" charset="0"/>
              </a:rPr>
              <a:t>25</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Not forsaking the </a:t>
            </a:r>
            <a:r>
              <a:rPr lang="en-US" u="sng"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assembling</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of </a:t>
            </a:r>
            <a:r>
              <a:rPr lang="en-US" u="sng"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ourselves</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together . . . </a:t>
            </a:r>
            <a:r>
              <a:rPr lang="en-US"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r>
              <a:rPr lang="en-US" dirty="0" smtClean="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u="sng"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Who</a:t>
            </a:r>
            <a:r>
              <a:rPr lang="en-US"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0194651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Earl West</a:t>
            </a:r>
            <a:endParaRPr lang="en-US" dirty="0"/>
          </a:p>
        </p:txBody>
      </p:sp>
      <p:sp>
        <p:nvSpPr>
          <p:cNvPr id="3" name="Content Placeholder 2"/>
          <p:cNvSpPr>
            <a:spLocks noGrp="1"/>
          </p:cNvSpPr>
          <p:nvPr>
            <p:ph idx="1"/>
          </p:nvPr>
        </p:nvSpPr>
        <p:spPr>
          <a:xfrm>
            <a:off x="732504" y="1371600"/>
            <a:ext cx="7681452" cy="4525963"/>
          </a:xfrm>
        </p:spPr>
        <p:txBody>
          <a:bodyPr/>
          <a:lstStyle/>
          <a:p>
            <a:pPr marL="0" indent="0">
              <a:spcAft>
                <a:spcPts val="600"/>
              </a:spcAft>
              <a:buFont typeface="Wingdings" pitchFamily="2" charset="2"/>
              <a:buNone/>
            </a:pPr>
            <a:r>
              <a:rPr lang="en-US" alt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“The history of the restoration </a:t>
            </a:r>
            <a:r>
              <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movement </a:t>
            </a:r>
            <a:r>
              <a:rPr lang="en-US" alt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shows that the less devotion men have to Christ the more they stand in need of human </a:t>
            </a:r>
            <a:r>
              <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organizations</a:t>
            </a:r>
            <a:r>
              <a:rPr lang="en-US" alt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altLang="en-US" sz="2000" dirty="0">
                <a:latin typeface="Verdana" panose="020B0604030504040204" pitchFamily="34" charset="0"/>
                <a:ea typeface="Verdana" panose="020B0604030504040204" pitchFamily="34" charset="0"/>
                <a:cs typeface="Verdana" panose="020B0604030504040204" pitchFamily="34" charset="0"/>
              </a:rPr>
              <a:t>– SAO  I, 212</a:t>
            </a:r>
          </a:p>
          <a:p>
            <a:endParaRPr lang="en-US" dirty="0"/>
          </a:p>
        </p:txBody>
      </p:sp>
    </p:spTree>
    <p:extLst>
      <p:ext uri="{BB962C8B-B14F-4D97-AF65-F5344CB8AC3E}">
        <p14:creationId xmlns="" xmlns:p14="http://schemas.microsoft.com/office/powerpoint/2010/main" val="259669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altLang="en-US" sz="3600" b="1" dirty="0" smtClean="0"/>
              <a:t>Standard proponents want this to be church action, but deny the church can do it</a:t>
            </a:r>
            <a:endParaRPr lang="en-US" sz="3600" dirty="0"/>
          </a:p>
        </p:txBody>
      </p:sp>
      <p:sp>
        <p:nvSpPr>
          <p:cNvPr id="3" name="Content Placeholder 2"/>
          <p:cNvSpPr>
            <a:spLocks noGrp="1"/>
          </p:cNvSpPr>
          <p:nvPr>
            <p:ph idx="1"/>
          </p:nvPr>
        </p:nvSpPr>
        <p:spPr>
          <a:xfrm>
            <a:off x="457200" y="1752600"/>
            <a:ext cx="8229600" cy="4648200"/>
          </a:xfrm>
        </p:spPr>
        <p:txBody>
          <a:bodyPr/>
          <a:lstStyle/>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457200" y="1905000"/>
            <a:ext cx="8229600" cy="4114800"/>
          </a:xfrm>
          <a:prstGeom prst="rect">
            <a:avLst/>
          </a:prstGeom>
          <a:blipFill>
            <a:blip r:embed="rId2" cstate="print"/>
            <a:tile tx="0" ty="0" sx="100000" sy="100000" flip="none" algn="tl"/>
          </a:blipFill>
          <a:ln w="317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0066"/>
                </a:solidFill>
              </a:rPr>
              <a:t>“According to the Scriptures, churches of Christ, each acting in its congregational capacity, are adequate to accomplish all of the work of benevolence that God has given the church to do.  And they should do this work w/o delegating it by the contribution of their funds to benevolent organizations” </a:t>
            </a:r>
            <a:r>
              <a:rPr lang="en-US" sz="3200" dirty="0" smtClean="0">
                <a:solidFill>
                  <a:srgbClr val="000066"/>
                </a:solidFill>
              </a:rPr>
              <a:t/>
            </a:r>
            <a:br>
              <a:rPr lang="en-US" sz="3200" dirty="0" smtClean="0">
                <a:solidFill>
                  <a:srgbClr val="000066"/>
                </a:solidFill>
              </a:rPr>
            </a:br>
            <a:r>
              <a:rPr lang="en-US" sz="3200" dirty="0" smtClean="0">
                <a:solidFill>
                  <a:srgbClr val="000066"/>
                </a:solidFill>
              </a:rPr>
              <a:t>  </a:t>
            </a:r>
            <a:r>
              <a:rPr lang="en-US" sz="2400" dirty="0" smtClean="0">
                <a:solidFill>
                  <a:schemeClr val="tx1"/>
                </a:solidFill>
              </a:rPr>
              <a:t>– </a:t>
            </a:r>
            <a:r>
              <a:rPr lang="en-US" sz="3200" dirty="0" smtClean="0">
                <a:solidFill>
                  <a:schemeClr val="tx1"/>
                </a:solidFill>
              </a:rPr>
              <a:t>Porter affirmed; </a:t>
            </a:r>
            <a:r>
              <a:rPr lang="en-US" sz="3200" dirty="0" err="1" smtClean="0">
                <a:solidFill>
                  <a:schemeClr val="tx1"/>
                </a:solidFill>
              </a:rPr>
              <a:t>Deaver</a:t>
            </a:r>
            <a:r>
              <a:rPr lang="en-US" sz="3200" dirty="0" smtClean="0">
                <a:solidFill>
                  <a:schemeClr val="tx1"/>
                </a:solidFill>
              </a:rPr>
              <a:t> </a:t>
            </a:r>
            <a:r>
              <a:rPr lang="en-US" sz="3200" u="sng" dirty="0" smtClean="0">
                <a:solidFill>
                  <a:schemeClr val="tx1"/>
                </a:solidFill>
              </a:rPr>
              <a:t>denied</a:t>
            </a:r>
            <a:r>
              <a:rPr lang="en-US" sz="3200" dirty="0" smtClean="0">
                <a:solidFill>
                  <a:schemeClr val="tx1"/>
                </a:solidFill>
              </a:rPr>
              <a:t>. </a:t>
            </a:r>
            <a:endParaRPr lang="en-US" sz="4000" dirty="0">
              <a:solidFill>
                <a:schemeClr val="tx1"/>
              </a:solidFill>
            </a:endParaRPr>
          </a:p>
        </p:txBody>
      </p:sp>
      <p:cxnSp>
        <p:nvCxnSpPr>
          <p:cNvPr id="5" name="Straight Connector 4"/>
          <p:cNvCxnSpPr/>
          <p:nvPr/>
        </p:nvCxnSpPr>
        <p:spPr>
          <a:xfrm>
            <a:off x="5726225" y="2455608"/>
            <a:ext cx="177279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75558" y="3429000"/>
            <a:ext cx="5092938"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918156"/>
            <a:ext cx="73152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4407312"/>
            <a:ext cx="29718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4475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76200"/>
            <a:ext cx="8229600" cy="1676400"/>
          </a:xfrm>
        </p:spPr>
        <p:txBody>
          <a:bodyPr/>
          <a:lstStyle/>
          <a:p>
            <a:r>
              <a:rPr lang="en-US" altLang="en-US" sz="3600" dirty="0" smtClean="0"/>
              <a:t>Even if Gal.6:10 were church action, it would not authorize donations to organizations to do church’s work</a:t>
            </a:r>
            <a:endParaRPr lang="en-US" sz="3600"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264341795"/>
              </p:ext>
            </p:extLst>
          </p:nvPr>
        </p:nvGraphicFramePr>
        <p:xfrm>
          <a:off x="698088" y="1981200"/>
          <a:ext cx="7696200" cy="3870960"/>
        </p:xfrm>
        <a:graphic>
          <a:graphicData uri="http://schemas.openxmlformats.org/drawingml/2006/table">
            <a:tbl>
              <a:tblPr firstRow="1" bandRow="1">
                <a:tableStyleId>{21E4AEA4-8DFA-4A89-87EB-49C32662AFE0}</a:tableStyleId>
              </a:tblPr>
              <a:tblGrid>
                <a:gridCol w="3848100"/>
                <a:gridCol w="3848100"/>
              </a:tblGrid>
              <a:tr h="370840">
                <a:tc>
                  <a:txBody>
                    <a:bodyPr/>
                    <a:lstStyle/>
                    <a:p>
                      <a:pPr algn="ctr"/>
                      <a:r>
                        <a:rPr lang="en-US" sz="3200" dirty="0" smtClean="0"/>
                        <a:t>1 Co.16:1-2</a:t>
                      </a:r>
                      <a:endParaRPr lang="en-US" sz="3200" dirty="0"/>
                    </a:p>
                  </a:txBody>
                  <a:tcPr anchor="ctr"/>
                </a:tc>
                <a:tc>
                  <a:txBody>
                    <a:bodyPr/>
                    <a:lstStyle/>
                    <a:p>
                      <a:pPr algn="ctr"/>
                      <a:r>
                        <a:rPr lang="en-US" sz="3200" dirty="0" smtClean="0"/>
                        <a:t>Gal.6:10</a:t>
                      </a:r>
                      <a:endParaRPr lang="en-US" sz="3200" dirty="0"/>
                    </a:p>
                  </a:txBody>
                  <a:tcPr anchor="ctr"/>
                </a:tc>
              </a:tr>
              <a:tr h="370840">
                <a:tc>
                  <a:txBody>
                    <a:bodyPr/>
                    <a:lstStyle/>
                    <a:p>
                      <a:pPr algn="ctr"/>
                      <a:r>
                        <a:rPr lang="en-US" sz="3200" dirty="0" smtClean="0"/>
                        <a:t>1. Congregational action</a:t>
                      </a:r>
                      <a:endParaRPr lang="en-US" sz="3200" dirty="0"/>
                    </a:p>
                  </a:txBody>
                  <a:tcPr anchor="ctr"/>
                </a:tc>
                <a:tc>
                  <a:txBody>
                    <a:bodyPr/>
                    <a:lstStyle/>
                    <a:p>
                      <a:pPr algn="ctr"/>
                      <a:r>
                        <a:rPr lang="en-US" sz="3200" dirty="0" smtClean="0"/>
                        <a:t>1. Individual</a:t>
                      </a:r>
                      <a:br>
                        <a:rPr lang="en-US" sz="3200" dirty="0" smtClean="0"/>
                      </a:br>
                      <a:r>
                        <a:rPr lang="en-US" sz="3200" dirty="0" smtClean="0"/>
                        <a:t>action</a:t>
                      </a:r>
                      <a:endParaRPr lang="en-US" sz="3200" dirty="0"/>
                    </a:p>
                  </a:txBody>
                  <a:tcPr anchor="ctr"/>
                </a:tc>
              </a:tr>
              <a:tr h="370840">
                <a:tc>
                  <a:txBody>
                    <a:bodyPr/>
                    <a:lstStyle/>
                    <a:p>
                      <a:pPr algn="ctr"/>
                      <a:r>
                        <a:rPr lang="en-US" sz="3200" dirty="0" smtClean="0"/>
                        <a:t>2. </a:t>
                      </a:r>
                      <a:r>
                        <a:rPr lang="en-US" sz="3200" dirty="0" smtClean="0">
                          <a:solidFill>
                            <a:srgbClr val="000066"/>
                          </a:solidFill>
                        </a:rPr>
                        <a:t>First day</a:t>
                      </a:r>
                      <a:br>
                        <a:rPr lang="en-US" sz="3200" dirty="0" smtClean="0">
                          <a:solidFill>
                            <a:srgbClr val="000066"/>
                          </a:solidFill>
                        </a:rPr>
                      </a:br>
                      <a:r>
                        <a:rPr lang="en-US" sz="3200" dirty="0" smtClean="0">
                          <a:solidFill>
                            <a:srgbClr val="000066"/>
                          </a:solidFill>
                        </a:rPr>
                        <a:t>of the week</a:t>
                      </a:r>
                      <a:endParaRPr lang="en-US" sz="3200" dirty="0">
                        <a:solidFill>
                          <a:srgbClr val="000066"/>
                        </a:solidFill>
                      </a:endParaRPr>
                    </a:p>
                  </a:txBody>
                  <a:tcPr anchor="ctr"/>
                </a:tc>
                <a:tc>
                  <a:txBody>
                    <a:bodyPr/>
                    <a:lstStyle/>
                    <a:p>
                      <a:pPr algn="ctr"/>
                      <a:r>
                        <a:rPr lang="en-US" sz="3200" dirty="0" smtClean="0"/>
                        <a:t>2. </a:t>
                      </a:r>
                      <a:r>
                        <a:rPr lang="en-US" sz="3200" dirty="0" smtClean="0">
                          <a:solidFill>
                            <a:srgbClr val="000066"/>
                          </a:solidFill>
                        </a:rPr>
                        <a:t>As we have opportunity</a:t>
                      </a:r>
                      <a:endParaRPr lang="en-US" sz="3200" dirty="0">
                        <a:solidFill>
                          <a:srgbClr val="000066"/>
                        </a:solidFill>
                      </a:endParaRPr>
                    </a:p>
                  </a:txBody>
                  <a:tcPr anchor="ctr"/>
                </a:tc>
              </a:tr>
              <a:tr h="370840">
                <a:tc>
                  <a:txBody>
                    <a:bodyPr/>
                    <a:lstStyle/>
                    <a:p>
                      <a:pPr algn="ctr"/>
                      <a:r>
                        <a:rPr lang="en-US" sz="3200" dirty="0" smtClean="0"/>
                        <a:t>3. Collection</a:t>
                      </a:r>
                      <a:endParaRPr lang="en-US" sz="3200" dirty="0"/>
                    </a:p>
                  </a:txBody>
                  <a:tcPr anchor="ctr"/>
                </a:tc>
                <a:tc>
                  <a:txBody>
                    <a:bodyPr/>
                    <a:lstStyle/>
                    <a:p>
                      <a:pPr algn="ctr"/>
                      <a:r>
                        <a:rPr lang="en-US" sz="3200" dirty="0" smtClean="0"/>
                        <a:t>3. No collection</a:t>
                      </a:r>
                      <a:endParaRPr lang="en-US" sz="3200" dirty="0"/>
                    </a:p>
                  </a:txBody>
                  <a:tcPr anchor="ctr"/>
                </a:tc>
              </a:tr>
              <a:tr h="370840">
                <a:tc>
                  <a:txBody>
                    <a:bodyPr/>
                    <a:lstStyle/>
                    <a:p>
                      <a:pPr algn="ctr"/>
                      <a:r>
                        <a:rPr lang="en-US" sz="3200" dirty="0" smtClean="0"/>
                        <a:t>4. </a:t>
                      </a:r>
                      <a:r>
                        <a:rPr lang="en-US" sz="3200" dirty="0" smtClean="0">
                          <a:solidFill>
                            <a:srgbClr val="000066"/>
                          </a:solidFill>
                        </a:rPr>
                        <a:t>Poor saints</a:t>
                      </a:r>
                      <a:endParaRPr lang="en-US" sz="3200" dirty="0">
                        <a:solidFill>
                          <a:srgbClr val="000066"/>
                        </a:solidFill>
                      </a:endParaRPr>
                    </a:p>
                  </a:txBody>
                  <a:tcPr anchor="ctr"/>
                </a:tc>
                <a:tc>
                  <a:txBody>
                    <a:bodyPr/>
                    <a:lstStyle/>
                    <a:p>
                      <a:pPr algn="ctr"/>
                      <a:r>
                        <a:rPr lang="en-US" sz="3200" dirty="0" smtClean="0"/>
                        <a:t>4. </a:t>
                      </a:r>
                      <a:r>
                        <a:rPr lang="en-US" sz="3200" dirty="0" smtClean="0">
                          <a:solidFill>
                            <a:srgbClr val="000066"/>
                          </a:solidFill>
                        </a:rPr>
                        <a:t>All</a:t>
                      </a:r>
                      <a:endParaRPr lang="en-US" sz="3200" dirty="0">
                        <a:solidFill>
                          <a:srgbClr val="000066"/>
                        </a:solidFill>
                      </a:endParaRPr>
                    </a:p>
                  </a:txBody>
                  <a:tcPr anchor="ctr"/>
                </a:tc>
              </a:tr>
            </a:tbl>
          </a:graphicData>
        </a:graphic>
      </p:graphicFrame>
    </p:spTree>
    <p:extLst>
      <p:ext uri="{BB962C8B-B14F-4D97-AF65-F5344CB8AC3E}">
        <p14:creationId xmlns="" xmlns:p14="http://schemas.microsoft.com/office/powerpoint/2010/main" val="143196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Church benevolence</a:t>
            </a:r>
            <a:endParaRPr lang="en-US" sz="3600" dirty="0"/>
          </a:p>
        </p:txBody>
      </p:sp>
      <p:sp>
        <p:nvSpPr>
          <p:cNvPr id="3" name="Content Placeholder 2"/>
          <p:cNvSpPr>
            <a:spLocks noGrp="1"/>
          </p:cNvSpPr>
          <p:nvPr>
            <p:ph idx="1"/>
          </p:nvPr>
        </p:nvSpPr>
        <p:spPr>
          <a:xfrm>
            <a:off x="457200" y="1371600"/>
            <a:ext cx="8229600" cy="4525963"/>
          </a:xfrm>
        </p:spPr>
        <p:txBody>
          <a:bodyPr/>
          <a:lstStyle/>
          <a:p>
            <a:pPr marL="0" indent="0">
              <a:spcAft>
                <a:spcPts val="1200"/>
              </a:spcAft>
              <a:buFont typeface="Wingdings" pitchFamily="2" charset="2"/>
              <a:buNone/>
            </a:pPr>
            <a:r>
              <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Issue in church benevolence is </a:t>
            </a:r>
            <a:r>
              <a:rPr lang="en-US" altLang="en-US" sz="3600" u="sng"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NOT</a:t>
            </a:r>
            <a:r>
              <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whether . . . </a:t>
            </a:r>
          </a:p>
          <a:p>
            <a:pPr marL="0" indent="0">
              <a:spcBef>
                <a:spcPts val="0"/>
              </a:spcBef>
              <a:spcAft>
                <a:spcPts val="600"/>
              </a:spcAft>
              <a:buFont typeface="Wingdings" pitchFamily="2" charset="2"/>
              <a:buNone/>
            </a:pPr>
            <a:r>
              <a:rPr lang="en-US" sz="2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1.</a:t>
            </a:r>
            <a:r>
              <a:rPr lang="en-US" sz="3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needy should receive care</a:t>
            </a:r>
          </a:p>
          <a:p>
            <a:pPr marL="0" indent="0">
              <a:spcAft>
                <a:spcPts val="600"/>
              </a:spcAft>
              <a:buFont typeface="Wingdings" pitchFamily="2" charset="2"/>
              <a:buNone/>
            </a:pP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Christians are responsible</a:t>
            </a:r>
          </a:p>
          <a:p>
            <a:pPr marL="0" indent="0">
              <a:spcAft>
                <a:spcPts val="600"/>
              </a:spcAft>
              <a:buFont typeface="Wingdings" pitchFamily="2" charset="2"/>
              <a:buNone/>
            </a:pP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means should be used</a:t>
            </a:r>
          </a:p>
          <a:p>
            <a:pPr marL="0" indent="0">
              <a:spcAft>
                <a:spcPts val="600"/>
              </a:spcAft>
              <a:buFont typeface="Wingdings" pitchFamily="2" charset="2"/>
              <a:buNone/>
            </a:pPr>
            <a:endParaRPr lang="en-US" dirty="0"/>
          </a:p>
        </p:txBody>
      </p:sp>
    </p:spTree>
    <p:extLst>
      <p:ext uri="{BB962C8B-B14F-4D97-AF65-F5344CB8AC3E}">
        <p14:creationId xmlns="" xmlns:p14="http://schemas.microsoft.com/office/powerpoint/2010/main" val="112316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Church benevolence</a:t>
            </a:r>
            <a:endParaRPr lang="en-US" sz="3600" dirty="0"/>
          </a:p>
        </p:txBody>
      </p:sp>
      <p:sp>
        <p:nvSpPr>
          <p:cNvPr id="3" name="Content Placeholder 2"/>
          <p:cNvSpPr>
            <a:spLocks noGrp="1"/>
          </p:cNvSpPr>
          <p:nvPr>
            <p:ph idx="1"/>
          </p:nvPr>
        </p:nvSpPr>
        <p:spPr>
          <a:xfrm>
            <a:off x="457200" y="1371600"/>
            <a:ext cx="8229600" cy="4525963"/>
          </a:xfrm>
        </p:spPr>
        <p:txBody>
          <a:bodyPr/>
          <a:lstStyle/>
          <a:p>
            <a:pPr marL="0" indent="0">
              <a:spcAft>
                <a:spcPts val="1200"/>
              </a:spcAft>
              <a:buFont typeface="Wingdings" pitchFamily="2" charset="2"/>
              <a:buNone/>
            </a:pPr>
            <a:r>
              <a:rPr lang="en-US" alt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Issue in church benevolence . . . </a:t>
            </a:r>
          </a:p>
          <a:p>
            <a:pPr marL="0" indent="0">
              <a:spcAft>
                <a:spcPts val="1200"/>
              </a:spcAft>
              <a:buFont typeface="Wingdings" pitchFamily="2" charset="2"/>
              <a:buNone/>
            </a:pPr>
            <a:endParaRPr lang="en-US" dirty="0"/>
          </a:p>
        </p:txBody>
      </p:sp>
      <p:sp>
        <p:nvSpPr>
          <p:cNvPr id="4" name="Rectangle 3"/>
          <p:cNvSpPr/>
          <p:nvPr/>
        </p:nvSpPr>
        <p:spPr>
          <a:xfrm>
            <a:off x="833280" y="2209800"/>
            <a:ext cx="7467600" cy="2819400"/>
          </a:xfrm>
          <a:prstGeom prst="rect">
            <a:avLst/>
          </a:prstGeom>
          <a:solidFill>
            <a:schemeClr val="accent2"/>
          </a:solidFill>
          <a:ln w="3175">
            <a:solidFill>
              <a:srgbClr val="000066"/>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Is a church (collectivity) responsible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for all </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 needy</a:t>
            </a:r>
            <a:b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(general benevolence)?  </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If so, may it donate to </a:t>
            </a:r>
            <a:r>
              <a:rPr lang="en-US"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organiza-tions</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that do the </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work?</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10429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alpha val="45000"/>
          </a:srgbClr>
        </a:solidFill>
        <a:effectLst/>
      </p:bgPr>
    </p:bg>
    <p:spTree>
      <p:nvGrpSpPr>
        <p:cNvPr id="1" name=""/>
        <p:cNvGrpSpPr/>
        <p:nvPr/>
      </p:nvGrpSpPr>
      <p:grpSpPr>
        <a:xfrm>
          <a:off x="0" y="0"/>
          <a:ext cx="0" cy="0"/>
          <a:chOff x="0" y="0"/>
          <a:chExt cx="0" cy="0"/>
        </a:xfrm>
      </p:grpSpPr>
      <p:sp>
        <p:nvSpPr>
          <p:cNvPr id="2" name="Rounded Rectangle 1"/>
          <p:cNvSpPr/>
          <p:nvPr/>
        </p:nvSpPr>
        <p:spPr>
          <a:xfrm>
            <a:off x="457200" y="1066800"/>
            <a:ext cx="8229600" cy="1524000"/>
          </a:xfrm>
          <a:prstGeom prst="roundRect">
            <a:avLst/>
          </a:prstGeom>
          <a:blipFill>
            <a:blip r:embed="rId2" cstate="print"/>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 A Congregation Is Not</a:t>
            </a:r>
            <a:b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6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Same As An Individual</a:t>
            </a:r>
            <a:endPar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88525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altLang="en-US" sz="3600" b="1" dirty="0" smtClean="0"/>
              <a:t>Church. . .a collectivity of Christians</a:t>
            </a:r>
            <a:endParaRPr lang="en-US" sz="3600" dirty="0"/>
          </a:p>
        </p:txBody>
      </p:sp>
      <p:sp>
        <p:nvSpPr>
          <p:cNvPr id="3" name="Content Placeholder 2"/>
          <p:cNvSpPr>
            <a:spLocks noGrp="1"/>
          </p:cNvSpPr>
          <p:nvPr>
            <p:ph idx="1"/>
          </p:nvPr>
        </p:nvSpPr>
        <p:spPr>
          <a:xfrm>
            <a:off x="442452" y="1143000"/>
            <a:ext cx="8229600" cy="5181600"/>
          </a:xfrm>
        </p:spPr>
        <p:txBody>
          <a:bodyPr/>
          <a:lstStyle/>
          <a:p>
            <a:pPr marL="0" indent="0">
              <a:buNone/>
            </a:pPr>
            <a:endParaRPr lang="en-US" dirty="0"/>
          </a:p>
        </p:txBody>
      </p:sp>
      <p:sp>
        <p:nvSpPr>
          <p:cNvPr id="4" name="Rectangle 3"/>
          <p:cNvSpPr/>
          <p:nvPr/>
        </p:nvSpPr>
        <p:spPr>
          <a:xfrm>
            <a:off x="582564" y="1174956"/>
            <a:ext cx="7956756" cy="2011362"/>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sz="3200" dirty="0" smtClean="0">
                <a:solidFill>
                  <a:srgbClr val="000066"/>
                </a:solidFill>
              </a:rPr>
              <a:t>…a </a:t>
            </a:r>
            <a:r>
              <a:rPr lang="en-US" sz="3200" dirty="0">
                <a:solidFill>
                  <a:srgbClr val="000066"/>
                </a:solidFill>
              </a:rPr>
              <a:t>regularly summoned legislative body, </a:t>
            </a:r>
            <a:r>
              <a:rPr lang="en-US" sz="3200" i="1" dirty="0">
                <a:solidFill>
                  <a:srgbClr val="000066"/>
                </a:solidFill>
              </a:rPr>
              <a:t>assembly…an assemblage, gathering</a:t>
            </a:r>
            <a:r>
              <a:rPr lang="en-US" sz="3200" dirty="0">
                <a:solidFill>
                  <a:srgbClr val="000066"/>
                </a:solidFill>
              </a:rPr>
              <a:t>, Ac.19:32, 39, 40.  Congregation, Ac.7:38; Mt.18:17 </a:t>
            </a:r>
            <a:r>
              <a:rPr lang="en-US" sz="1600" dirty="0">
                <a:solidFill>
                  <a:schemeClr val="tx1"/>
                </a:solidFill>
              </a:rPr>
              <a:t>– BDAG.</a:t>
            </a:r>
          </a:p>
        </p:txBody>
      </p:sp>
      <p:sp>
        <p:nvSpPr>
          <p:cNvPr id="5" name="Rectangle 4"/>
          <p:cNvSpPr/>
          <p:nvPr/>
        </p:nvSpPr>
        <p:spPr>
          <a:xfrm>
            <a:off x="582564" y="3429000"/>
            <a:ext cx="7956756" cy="2819400"/>
          </a:xfrm>
          <a:prstGeom prst="rect">
            <a:avLst/>
          </a:prstGeom>
          <a:blipFill>
            <a:blip r:embed="rId2" cstate="print"/>
            <a:tile tx="0" ty="0" sx="100000" sy="100000" flip="none" algn="tl"/>
          </a:blipFill>
          <a:ln>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en-US" sz="3200" dirty="0" smtClean="0">
                <a:solidFill>
                  <a:srgbClr val="000066"/>
                </a:solidFill>
              </a:rPr>
              <a:t>…a </a:t>
            </a:r>
            <a:r>
              <a:rPr lang="en-US" sz="3200" dirty="0">
                <a:solidFill>
                  <a:srgbClr val="000066"/>
                </a:solidFill>
              </a:rPr>
              <a:t>congregation of Christians, implying interacting membership—‘congregation, church’ . . </a:t>
            </a:r>
            <a:r>
              <a:rPr lang="en-US" sz="3200" dirty="0" smtClean="0">
                <a:solidFill>
                  <a:srgbClr val="000066"/>
                </a:solidFill>
              </a:rPr>
              <a:t>. </a:t>
            </a:r>
            <a:r>
              <a:rPr lang="en-US" sz="3200" dirty="0">
                <a:solidFill>
                  <a:srgbClr val="000066"/>
                </a:solidFill>
              </a:rPr>
              <a:t>For the NT, however, it is </a:t>
            </a:r>
            <a:r>
              <a:rPr lang="en-US" sz="3200" dirty="0" smtClean="0">
                <a:solidFill>
                  <a:srgbClr val="000066"/>
                </a:solidFill>
              </a:rPr>
              <a:t>important </a:t>
            </a:r>
            <a:r>
              <a:rPr lang="en-US" sz="3200" dirty="0">
                <a:solidFill>
                  <a:srgbClr val="000066"/>
                </a:solidFill>
              </a:rPr>
              <a:t>to </a:t>
            </a:r>
            <a:r>
              <a:rPr lang="en-US" sz="3200" dirty="0" smtClean="0">
                <a:solidFill>
                  <a:srgbClr val="000066"/>
                </a:solidFill>
              </a:rPr>
              <a:t>understand </a:t>
            </a:r>
            <a:r>
              <a:rPr lang="en-US" sz="3200" dirty="0">
                <a:solidFill>
                  <a:srgbClr val="000066"/>
                </a:solidFill>
              </a:rPr>
              <a:t>the meaning of </a:t>
            </a:r>
            <a:r>
              <a:rPr lang="el-GR" sz="3200" dirty="0">
                <a:solidFill>
                  <a:srgbClr val="000066"/>
                </a:solidFill>
              </a:rPr>
              <a:t>ἐκκλησία </a:t>
            </a:r>
            <a:r>
              <a:rPr lang="en-US" sz="3200" dirty="0">
                <a:solidFill>
                  <a:srgbClr val="000066"/>
                </a:solidFill>
              </a:rPr>
              <a:t>as ‘an assembly of God’s </a:t>
            </a:r>
            <a:r>
              <a:rPr lang="en-US" sz="3200" dirty="0" smtClean="0">
                <a:solidFill>
                  <a:srgbClr val="000066"/>
                </a:solidFill>
              </a:rPr>
              <a:t>people’  </a:t>
            </a:r>
            <a:r>
              <a:rPr lang="en-US" sz="1600" dirty="0">
                <a:solidFill>
                  <a:schemeClr val="tx1"/>
                </a:solidFill>
              </a:rPr>
              <a:t>– L-N.  </a:t>
            </a:r>
            <a:endParaRPr lang="en-US" sz="2800" dirty="0">
              <a:solidFill>
                <a:schemeClr val="tx1"/>
              </a:solidFill>
            </a:endParaRPr>
          </a:p>
        </p:txBody>
      </p:sp>
    </p:spTree>
    <p:extLst>
      <p:ext uri="{BB962C8B-B14F-4D97-AF65-F5344CB8AC3E}">
        <p14:creationId xmlns="" xmlns:p14="http://schemas.microsoft.com/office/powerpoint/2010/main" val="24312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 recognize this distinction between individual and collective entities </a:t>
            </a:r>
            <a:endParaRPr lang="en-US" sz="36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8115266"/>
              </p:ext>
            </p:extLst>
          </p:nvPr>
        </p:nvGraphicFramePr>
        <p:xfrm>
          <a:off x="457200" y="1600200"/>
          <a:ext cx="8229600" cy="3657600"/>
        </p:xfrm>
        <a:graphic>
          <a:graphicData uri="http://schemas.openxmlformats.org/drawingml/2006/table">
            <a:tbl>
              <a:tblPr firstRow="1" bandRow="1">
                <a:tableStyleId>{E269D01E-BC32-4049-B463-5C60D7B0CCD2}</a:tableStyleId>
              </a:tblPr>
              <a:tblGrid>
                <a:gridCol w="2743200"/>
                <a:gridCol w="2743200"/>
                <a:gridCol w="2743200"/>
              </a:tblGrid>
              <a:tr h="370840">
                <a:tc>
                  <a:txBody>
                    <a:bodyPr/>
                    <a:lstStyle/>
                    <a:p>
                      <a:pPr algn="ctr"/>
                      <a:r>
                        <a:rPr lang="en-US" sz="3400" dirty="0" smtClean="0"/>
                        <a:t>Cow</a:t>
                      </a:r>
                      <a:endParaRPr lang="en-US" sz="3400" dirty="0"/>
                    </a:p>
                  </a:txBody>
                  <a:tcPr/>
                </a:tc>
                <a:tc>
                  <a:txBody>
                    <a:bodyPr/>
                    <a:lstStyle/>
                    <a:p>
                      <a:pPr algn="ctr"/>
                      <a:r>
                        <a:rPr lang="en-US" sz="3400" dirty="0" smtClean="0">
                          <a:solidFill>
                            <a:srgbClr val="FFFF00"/>
                          </a:solidFill>
                        </a:rPr>
                        <a:t>Cows</a:t>
                      </a:r>
                      <a:endParaRPr lang="en-US" sz="3400" dirty="0">
                        <a:solidFill>
                          <a:srgbClr val="FFFF00"/>
                        </a:solidFill>
                      </a:endParaRPr>
                    </a:p>
                  </a:txBody>
                  <a:tcPr/>
                </a:tc>
                <a:tc>
                  <a:txBody>
                    <a:bodyPr/>
                    <a:lstStyle/>
                    <a:p>
                      <a:pPr algn="ctr"/>
                      <a:r>
                        <a:rPr lang="en-US" sz="3400" dirty="0" smtClean="0">
                          <a:solidFill>
                            <a:srgbClr val="00B0F0"/>
                          </a:solidFill>
                        </a:rPr>
                        <a:t>Herd</a:t>
                      </a:r>
                      <a:endParaRPr lang="en-US" sz="3400" dirty="0">
                        <a:solidFill>
                          <a:srgbClr val="00B0F0"/>
                        </a:solidFill>
                      </a:endParaRPr>
                    </a:p>
                  </a:txBody>
                  <a:tcPr/>
                </a:tc>
              </a:tr>
              <a:tr h="370840">
                <a:tc>
                  <a:txBody>
                    <a:bodyPr/>
                    <a:lstStyle/>
                    <a:p>
                      <a:pPr algn="ctr"/>
                      <a:r>
                        <a:rPr lang="en-US" sz="3400" dirty="0" smtClean="0"/>
                        <a:t>Quail</a:t>
                      </a:r>
                      <a:endParaRPr lang="en-US" sz="3400" dirty="0"/>
                    </a:p>
                  </a:txBody>
                  <a:tcPr/>
                </a:tc>
                <a:tc>
                  <a:txBody>
                    <a:bodyPr/>
                    <a:lstStyle/>
                    <a:p>
                      <a:pPr algn="ctr"/>
                      <a:r>
                        <a:rPr lang="en-US" sz="3400" dirty="0" smtClean="0">
                          <a:solidFill>
                            <a:srgbClr val="FFFF00"/>
                          </a:solidFill>
                        </a:rPr>
                        <a:t>Quails</a:t>
                      </a:r>
                      <a:endParaRPr lang="en-US" sz="3400" dirty="0">
                        <a:solidFill>
                          <a:srgbClr val="FFFF00"/>
                        </a:solidFill>
                      </a:endParaRPr>
                    </a:p>
                  </a:txBody>
                  <a:tcPr/>
                </a:tc>
                <a:tc>
                  <a:txBody>
                    <a:bodyPr/>
                    <a:lstStyle/>
                    <a:p>
                      <a:pPr algn="ctr"/>
                      <a:r>
                        <a:rPr lang="en-US" sz="3400" dirty="0" smtClean="0">
                          <a:solidFill>
                            <a:srgbClr val="00B0F0"/>
                          </a:solidFill>
                        </a:rPr>
                        <a:t>Covey</a:t>
                      </a:r>
                      <a:endParaRPr lang="en-US" sz="3400" dirty="0">
                        <a:solidFill>
                          <a:srgbClr val="00B0F0"/>
                        </a:solidFill>
                      </a:endParaRPr>
                    </a:p>
                  </a:txBody>
                  <a:tcPr/>
                </a:tc>
              </a:tr>
              <a:tr h="370840">
                <a:tc>
                  <a:txBody>
                    <a:bodyPr/>
                    <a:lstStyle/>
                    <a:p>
                      <a:pPr algn="ctr"/>
                      <a:r>
                        <a:rPr lang="en-US" sz="3400" dirty="0" smtClean="0"/>
                        <a:t>Link</a:t>
                      </a:r>
                      <a:endParaRPr lang="en-US" sz="3400" dirty="0"/>
                    </a:p>
                  </a:txBody>
                  <a:tcPr/>
                </a:tc>
                <a:tc>
                  <a:txBody>
                    <a:bodyPr/>
                    <a:lstStyle/>
                    <a:p>
                      <a:pPr algn="ctr"/>
                      <a:r>
                        <a:rPr lang="en-US" sz="3400" dirty="0" smtClean="0">
                          <a:solidFill>
                            <a:srgbClr val="FFFF00"/>
                          </a:solidFill>
                        </a:rPr>
                        <a:t>Links</a:t>
                      </a:r>
                      <a:endParaRPr lang="en-US" sz="3400" dirty="0">
                        <a:solidFill>
                          <a:srgbClr val="FFFF00"/>
                        </a:solidFill>
                      </a:endParaRPr>
                    </a:p>
                  </a:txBody>
                  <a:tcPr/>
                </a:tc>
                <a:tc>
                  <a:txBody>
                    <a:bodyPr/>
                    <a:lstStyle/>
                    <a:p>
                      <a:pPr algn="ctr"/>
                      <a:r>
                        <a:rPr lang="en-US" sz="3400" dirty="0" smtClean="0">
                          <a:solidFill>
                            <a:srgbClr val="00B0F0"/>
                          </a:solidFill>
                        </a:rPr>
                        <a:t>Chain</a:t>
                      </a:r>
                      <a:endParaRPr lang="en-US" sz="3400" dirty="0">
                        <a:solidFill>
                          <a:srgbClr val="00B0F0"/>
                        </a:solidFill>
                      </a:endParaRPr>
                    </a:p>
                  </a:txBody>
                  <a:tcPr/>
                </a:tc>
              </a:tr>
              <a:tr h="370840">
                <a:tc>
                  <a:txBody>
                    <a:bodyPr/>
                    <a:lstStyle/>
                    <a:p>
                      <a:pPr algn="ctr"/>
                      <a:r>
                        <a:rPr lang="en-US" sz="3400" dirty="0" smtClean="0"/>
                        <a:t>Tackle</a:t>
                      </a:r>
                      <a:endParaRPr lang="en-US" sz="3400" dirty="0"/>
                    </a:p>
                  </a:txBody>
                  <a:tcPr/>
                </a:tc>
                <a:tc>
                  <a:txBody>
                    <a:bodyPr/>
                    <a:lstStyle/>
                    <a:p>
                      <a:pPr algn="ctr"/>
                      <a:r>
                        <a:rPr lang="en-US" sz="3400" dirty="0" smtClean="0">
                          <a:solidFill>
                            <a:srgbClr val="FFFF00"/>
                          </a:solidFill>
                        </a:rPr>
                        <a:t>Tackles</a:t>
                      </a:r>
                      <a:endParaRPr lang="en-US" sz="3400" dirty="0">
                        <a:solidFill>
                          <a:srgbClr val="FFFF00"/>
                        </a:solidFill>
                      </a:endParaRPr>
                    </a:p>
                  </a:txBody>
                  <a:tcPr/>
                </a:tc>
                <a:tc>
                  <a:txBody>
                    <a:bodyPr/>
                    <a:lstStyle/>
                    <a:p>
                      <a:pPr algn="ctr"/>
                      <a:r>
                        <a:rPr lang="en-US" sz="3400" dirty="0" smtClean="0">
                          <a:solidFill>
                            <a:srgbClr val="00B0F0"/>
                          </a:solidFill>
                        </a:rPr>
                        <a:t>Team</a:t>
                      </a:r>
                      <a:endParaRPr lang="en-US" sz="3400" dirty="0">
                        <a:solidFill>
                          <a:srgbClr val="00B0F0"/>
                        </a:solidFill>
                      </a:endParaRPr>
                    </a:p>
                  </a:txBody>
                  <a:tcPr/>
                </a:tc>
              </a:tr>
              <a:tr h="370840">
                <a:tc>
                  <a:txBody>
                    <a:bodyPr/>
                    <a:lstStyle/>
                    <a:p>
                      <a:pPr algn="ctr"/>
                      <a:r>
                        <a:rPr lang="en-US" sz="3400" dirty="0" smtClean="0"/>
                        <a:t>Christian</a:t>
                      </a:r>
                      <a:endParaRPr lang="en-US" sz="3400" dirty="0"/>
                    </a:p>
                  </a:txBody>
                  <a:tcPr/>
                </a:tc>
                <a:tc>
                  <a:txBody>
                    <a:bodyPr/>
                    <a:lstStyle/>
                    <a:p>
                      <a:pPr algn="ctr"/>
                      <a:r>
                        <a:rPr lang="en-US" sz="3400" dirty="0" smtClean="0">
                          <a:solidFill>
                            <a:srgbClr val="FFFF00"/>
                          </a:solidFill>
                        </a:rPr>
                        <a:t>Christians</a:t>
                      </a:r>
                      <a:endParaRPr lang="en-US" sz="3400" dirty="0">
                        <a:solidFill>
                          <a:srgbClr val="FFFF00"/>
                        </a:solidFill>
                      </a:endParaRPr>
                    </a:p>
                  </a:txBody>
                  <a:tcPr/>
                </a:tc>
                <a:tc>
                  <a:txBody>
                    <a:bodyPr/>
                    <a:lstStyle/>
                    <a:p>
                      <a:pPr algn="ctr"/>
                      <a:r>
                        <a:rPr lang="en-US" sz="3400" dirty="0" smtClean="0">
                          <a:solidFill>
                            <a:srgbClr val="00B0F0"/>
                          </a:solidFill>
                        </a:rPr>
                        <a:t>Church</a:t>
                      </a:r>
                      <a:endParaRPr lang="en-US" sz="3400" dirty="0">
                        <a:solidFill>
                          <a:srgbClr val="00B0F0"/>
                        </a:solidFill>
                      </a:endParaRPr>
                    </a:p>
                  </a:txBody>
                  <a:tcPr/>
                </a:tc>
              </a:tr>
              <a:tr h="370840">
                <a:tc>
                  <a:txBody>
                    <a:bodyPr/>
                    <a:lstStyle/>
                    <a:p>
                      <a:pPr algn="ctr"/>
                      <a:r>
                        <a:rPr lang="en-US" sz="3400" dirty="0" smtClean="0"/>
                        <a:t>Church</a:t>
                      </a:r>
                      <a:endParaRPr lang="en-US" sz="3400" dirty="0"/>
                    </a:p>
                  </a:txBody>
                  <a:tcPr/>
                </a:tc>
                <a:tc>
                  <a:txBody>
                    <a:bodyPr/>
                    <a:lstStyle/>
                    <a:p>
                      <a:pPr algn="ctr"/>
                      <a:r>
                        <a:rPr lang="en-US" sz="3400" dirty="0" smtClean="0">
                          <a:solidFill>
                            <a:srgbClr val="FFFF00"/>
                          </a:solidFill>
                        </a:rPr>
                        <a:t>Churches</a:t>
                      </a:r>
                      <a:endParaRPr lang="en-US" sz="3400" dirty="0">
                        <a:solidFill>
                          <a:srgbClr val="FFFF00"/>
                        </a:solidFill>
                      </a:endParaRPr>
                    </a:p>
                  </a:txBody>
                  <a:tcPr/>
                </a:tc>
                <a:tc>
                  <a:txBody>
                    <a:bodyPr/>
                    <a:lstStyle/>
                    <a:p>
                      <a:pPr algn="ctr"/>
                      <a:r>
                        <a:rPr lang="en-US" sz="3400" dirty="0" smtClean="0">
                          <a:solidFill>
                            <a:srgbClr val="00B0F0"/>
                          </a:solidFill>
                        </a:rPr>
                        <a:t>??</a:t>
                      </a:r>
                      <a:endParaRPr lang="en-US" sz="3400" dirty="0">
                        <a:solidFill>
                          <a:srgbClr val="00B0F0"/>
                        </a:solidFill>
                      </a:endParaRPr>
                    </a:p>
                  </a:txBody>
                  <a:tcPr/>
                </a:tc>
              </a:tr>
            </a:tbl>
          </a:graphicData>
        </a:graphic>
      </p:graphicFrame>
    </p:spTree>
    <p:extLst>
      <p:ext uri="{BB962C8B-B14F-4D97-AF65-F5344CB8AC3E}">
        <p14:creationId xmlns="" xmlns:p14="http://schemas.microsoft.com/office/powerpoint/2010/main" val="52909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 recognize this distinction between individual and collective entities </a:t>
            </a:r>
            <a:endParaRPr lang="en-US" sz="3600" dirty="0"/>
          </a:p>
        </p:txBody>
      </p:sp>
      <p:sp>
        <p:nvSpPr>
          <p:cNvPr id="3" name="Content Placeholder 2"/>
          <p:cNvSpPr>
            <a:spLocks noGrp="1"/>
          </p:cNvSpPr>
          <p:nvPr>
            <p:ph idx="1"/>
          </p:nvPr>
        </p:nvSpPr>
        <p:spPr>
          <a:xfrm>
            <a:off x="457200" y="1600200"/>
            <a:ext cx="8229600" cy="48768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   </a:t>
            </a:r>
            <a:endParaRPr lang="en-US" dirty="0"/>
          </a:p>
        </p:txBody>
      </p:sp>
      <p:sp>
        <p:nvSpPr>
          <p:cNvPr id="6" name="Oval 5"/>
          <p:cNvSpPr/>
          <p:nvPr/>
        </p:nvSpPr>
        <p:spPr>
          <a:xfrm>
            <a:off x="457200" y="1828800"/>
            <a:ext cx="3048000" cy="2590800"/>
          </a:xfrm>
          <a:prstGeom prst="ellipse">
            <a:avLst/>
          </a:prstGeom>
          <a:blipFill>
            <a:blip r:embed="rId2" cstate="print"/>
            <a:tile tx="0" ty="0" sx="100000" sy="100000" flip="none" algn="tl"/>
          </a:blipFill>
          <a:ln w="3175">
            <a:solidFill>
              <a:srgbClr val="0033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rPr>
              <a:t>Church at Philippi</a:t>
            </a:r>
            <a:endParaRPr lang="en-US" sz="3200" dirty="0">
              <a:solidFill>
                <a:srgbClr val="000066"/>
              </a:solidFill>
            </a:endParaRPr>
          </a:p>
        </p:txBody>
      </p:sp>
      <p:sp>
        <p:nvSpPr>
          <p:cNvPr id="7" name="Right Arrow 6"/>
          <p:cNvSpPr/>
          <p:nvPr/>
        </p:nvSpPr>
        <p:spPr>
          <a:xfrm>
            <a:off x="3200400" y="2362200"/>
            <a:ext cx="2133600" cy="1524000"/>
          </a:xfrm>
          <a:prstGeom prst="rightArrow">
            <a:avLst/>
          </a:prstGeom>
          <a:blipFill>
            <a:blip r:embed="rId2" cstate="print"/>
            <a:tile tx="0" ty="0" sx="100000" sy="100000" flip="none" algn="tl"/>
          </a:blip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47104" y="2772696"/>
            <a:ext cx="1524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66"/>
                </a:solidFill>
              </a:rPr>
              <a:t>SENT</a:t>
            </a:r>
            <a:endParaRPr lang="en-US" dirty="0">
              <a:solidFill>
                <a:srgbClr val="000066"/>
              </a:solidFill>
            </a:endParaRPr>
          </a:p>
        </p:txBody>
      </p:sp>
      <p:sp>
        <p:nvSpPr>
          <p:cNvPr id="11" name="Rectangle 10"/>
          <p:cNvSpPr/>
          <p:nvPr/>
        </p:nvSpPr>
        <p:spPr>
          <a:xfrm>
            <a:off x="5334000" y="2667000"/>
            <a:ext cx="1676400" cy="914400"/>
          </a:xfrm>
          <a:prstGeom prst="rect">
            <a:avLst/>
          </a:prstGeom>
          <a:solidFill>
            <a:srgbClr val="FFFFCC"/>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000066"/>
                </a:solidFill>
              </a:rPr>
              <a:t>Epaph</a:t>
            </a:r>
            <a:r>
              <a:rPr lang="en-US" sz="3200" b="1" dirty="0" smtClean="0">
                <a:solidFill>
                  <a:srgbClr val="000066"/>
                </a:solidFill>
              </a:rPr>
              <a:t>.</a:t>
            </a:r>
            <a:endParaRPr lang="en-US" sz="3200" b="1" dirty="0">
              <a:solidFill>
                <a:srgbClr val="000066"/>
              </a:solidFill>
            </a:endParaRPr>
          </a:p>
        </p:txBody>
      </p:sp>
      <p:sp>
        <p:nvSpPr>
          <p:cNvPr id="12" name="Rectangle 11"/>
          <p:cNvSpPr/>
          <p:nvPr/>
        </p:nvSpPr>
        <p:spPr>
          <a:xfrm>
            <a:off x="3505200" y="3962400"/>
            <a:ext cx="3505200" cy="914400"/>
          </a:xfrm>
          <a:prstGeom prst="rect">
            <a:avLst/>
          </a:prstGeom>
          <a:solidFill>
            <a:srgbClr val="FFFFCC"/>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Their ‘apostle’ </a:t>
            </a:r>
            <a:r>
              <a:rPr lang="en-US" sz="3200" b="1" dirty="0" smtClean="0">
                <a:solidFill>
                  <a:schemeClr val="tx1"/>
                </a:solidFill>
              </a:rPr>
              <a:t>(2:25)</a:t>
            </a:r>
            <a:endParaRPr lang="en-US" sz="3200" b="1" dirty="0">
              <a:solidFill>
                <a:schemeClr val="tx1"/>
              </a:solidFill>
            </a:endParaRPr>
          </a:p>
        </p:txBody>
      </p:sp>
      <p:sp>
        <p:nvSpPr>
          <p:cNvPr id="13" name="Rectangle 12"/>
          <p:cNvSpPr/>
          <p:nvPr/>
        </p:nvSpPr>
        <p:spPr>
          <a:xfrm>
            <a:off x="3505200" y="5029200"/>
            <a:ext cx="3505200" cy="914400"/>
          </a:xfrm>
          <a:prstGeom prst="rect">
            <a:avLst/>
          </a:prstGeom>
          <a:solidFill>
            <a:srgbClr val="FFFFCC"/>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Their service </a:t>
            </a:r>
            <a:r>
              <a:rPr lang="en-US" sz="3200" b="1" dirty="0" smtClean="0">
                <a:solidFill>
                  <a:schemeClr val="tx1"/>
                </a:solidFill>
              </a:rPr>
              <a:t>(2:30;  4:10, 18)</a:t>
            </a:r>
            <a:endParaRPr lang="en-US" sz="3200" b="1" dirty="0">
              <a:solidFill>
                <a:schemeClr val="tx1"/>
              </a:solidFill>
            </a:endParaRPr>
          </a:p>
        </p:txBody>
      </p:sp>
      <p:sp>
        <p:nvSpPr>
          <p:cNvPr id="14" name="Rectangle 13"/>
          <p:cNvSpPr/>
          <p:nvPr/>
        </p:nvSpPr>
        <p:spPr>
          <a:xfrm>
            <a:off x="7027608" y="2667000"/>
            <a:ext cx="1676400" cy="914400"/>
          </a:xfrm>
          <a:prstGeom prst="rect">
            <a:avLst/>
          </a:prstGeom>
          <a:solidFill>
            <a:schemeClr val="bg1">
              <a:lumMod val="65000"/>
            </a:schemeClr>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Paul</a:t>
            </a:r>
            <a:endParaRPr lang="en-US" sz="3200" b="1" dirty="0">
              <a:solidFill>
                <a:srgbClr val="000066"/>
              </a:solidFill>
            </a:endParaRPr>
          </a:p>
        </p:txBody>
      </p:sp>
      <p:cxnSp>
        <p:nvCxnSpPr>
          <p:cNvPr id="16" name="Straight Arrow Connector 15"/>
          <p:cNvCxnSpPr/>
          <p:nvPr/>
        </p:nvCxnSpPr>
        <p:spPr>
          <a:xfrm flipV="1">
            <a:off x="6400800" y="3581400"/>
            <a:ext cx="1219200" cy="15240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9422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left)">
                                      <p:cBhvr>
                                        <p:cTn id="10" dur="500"/>
                                        <p:tgtEl>
                                          <p:spTgt spid="8">
                                            <p:txEl>
                                              <p:pRg st="0" end="0"/>
                                            </p:txEl>
                                          </p:spTgt>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par>
                                <p:cTn id="26" presetID="22" presetClass="entr" presetSubtype="4"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What makes up a local church?</a:t>
            </a:r>
            <a:endParaRPr lang="en-US" sz="3600" dirty="0"/>
          </a:p>
        </p:txBody>
      </p:sp>
      <p:sp>
        <p:nvSpPr>
          <p:cNvPr id="3" name="Content Placeholder 2"/>
          <p:cNvSpPr>
            <a:spLocks noGrp="1"/>
          </p:cNvSpPr>
          <p:nvPr>
            <p:ph idx="1"/>
          </p:nvPr>
        </p:nvSpPr>
        <p:spPr>
          <a:xfrm>
            <a:off x="442452" y="1371600"/>
            <a:ext cx="8229600" cy="4525963"/>
          </a:xfrm>
        </p:spPr>
        <p:txBody>
          <a:bodyPr/>
          <a:lstStyle/>
          <a:p>
            <a:pPr marL="0" indent="0" algn="ctr">
              <a:spcAft>
                <a:spcPts val="600"/>
              </a:spcAft>
              <a:buNone/>
            </a:pPr>
            <a:r>
              <a:rPr lang="en-US" sz="36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Church in Jerusalem, </a:t>
            </a:r>
            <a:r>
              <a:rPr lang="en-US" sz="3400" dirty="0" smtClean="0">
                <a:latin typeface="Verdana" panose="020B0604030504040204" pitchFamily="34" charset="0"/>
                <a:ea typeface="Verdana" panose="020B0604030504040204" pitchFamily="34" charset="0"/>
                <a:cs typeface="Verdana" panose="020B0604030504040204" pitchFamily="34" charset="0"/>
              </a:rPr>
              <a:t>Acts 4:</a:t>
            </a:r>
          </a:p>
          <a:p>
            <a:pPr marL="514350" indent="-514350">
              <a:spcAft>
                <a:spcPts val="600"/>
              </a:spcAft>
              <a:buFont typeface="+mj-lt"/>
              <a:buAutoNum type="arabicParenR"/>
            </a:pP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Collectivity – more than one, </a:t>
            </a:r>
            <a:r>
              <a:rPr lang="en-US" sz="3400" dirty="0" smtClean="0">
                <a:latin typeface="Verdana" panose="020B0604030504040204" pitchFamily="34" charset="0"/>
                <a:ea typeface="Verdana" panose="020B0604030504040204" pitchFamily="34" charset="0"/>
                <a:cs typeface="Verdana" panose="020B0604030504040204" pitchFamily="34" charset="0"/>
              </a:rPr>
              <a:t>32</a:t>
            </a:r>
          </a:p>
          <a:p>
            <a:pPr marL="514350" indent="-514350">
              <a:spcAft>
                <a:spcPts val="600"/>
              </a:spcAft>
              <a:buFont typeface="+mj-lt"/>
              <a:buAutoNum type="arabicParenR"/>
            </a:pP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Agreement to work together, </a:t>
            </a:r>
            <a:r>
              <a:rPr lang="en-US" sz="3400" dirty="0" smtClean="0">
                <a:latin typeface="Verdana" panose="020B0604030504040204" pitchFamily="34" charset="0"/>
                <a:ea typeface="Verdana" panose="020B0604030504040204" pitchFamily="34" charset="0"/>
                <a:cs typeface="Verdana" panose="020B0604030504040204" pitchFamily="34" charset="0"/>
              </a:rPr>
              <a:t>32</a:t>
            </a:r>
          </a:p>
          <a:p>
            <a:pPr marL="514350" indent="-514350">
              <a:spcAft>
                <a:spcPts val="600"/>
              </a:spcAft>
              <a:buFont typeface="+mj-lt"/>
              <a:buAutoNum type="arabicParenR"/>
            </a:pP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Pooling of resources, </a:t>
            </a:r>
            <a:r>
              <a:rPr lang="en-US" sz="3400" dirty="0" smtClean="0">
                <a:latin typeface="Verdana" panose="020B0604030504040204" pitchFamily="34" charset="0"/>
                <a:ea typeface="Verdana" panose="020B0604030504040204" pitchFamily="34" charset="0"/>
                <a:cs typeface="Verdana" panose="020B0604030504040204" pitchFamily="34" charset="0"/>
              </a:rPr>
              <a:t>34</a:t>
            </a:r>
          </a:p>
          <a:p>
            <a:pPr marL="514350" indent="-514350">
              <a:spcAft>
                <a:spcPts val="600"/>
              </a:spcAft>
              <a:buFont typeface="+mj-lt"/>
              <a:buAutoNum type="arabicParenR"/>
            </a:pP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Oversight, </a:t>
            </a:r>
            <a:r>
              <a:rPr lang="en-US" sz="3400" dirty="0" smtClean="0">
                <a:latin typeface="Verdana" panose="020B0604030504040204" pitchFamily="34" charset="0"/>
                <a:ea typeface="Verdana" panose="020B0604030504040204" pitchFamily="34" charset="0"/>
                <a:cs typeface="Verdana" panose="020B0604030504040204" pitchFamily="34" charset="0"/>
              </a:rPr>
              <a:t>35</a:t>
            </a:r>
          </a:p>
          <a:p>
            <a:pPr marL="514350" indent="-514350">
              <a:buFont typeface="+mj-lt"/>
              <a:buAutoNum type="arabicParenR"/>
            </a:pPr>
            <a:r>
              <a:rPr lang="en-US" sz="34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Use, </a:t>
            </a:r>
            <a:r>
              <a:rPr lang="en-US" sz="3400" dirty="0" smtClean="0">
                <a:latin typeface="Verdana" panose="020B0604030504040204" pitchFamily="34" charset="0"/>
                <a:ea typeface="Verdana" panose="020B0604030504040204" pitchFamily="34" charset="0"/>
                <a:cs typeface="Verdana" panose="020B0604030504040204" pitchFamily="34" charset="0"/>
              </a:rPr>
              <a:t>35</a:t>
            </a:r>
          </a:p>
          <a:p>
            <a:pPr marL="0" indent="0">
              <a:buNone/>
            </a:pPr>
            <a:endParaRPr lang="en-US" sz="3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a:p>
            <a:pPr marL="0" indent="0" algn="ctr">
              <a:spcBef>
                <a:spcPts val="1800"/>
              </a:spcBef>
              <a:buNone/>
            </a:pPr>
            <a:endParaRPr lang="en-US" sz="3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47699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729</TotalTime>
  <Words>735</Words>
  <Application>Microsoft Office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Pixel</vt:lpstr>
      <vt:lpstr>1_Default Design</vt:lpstr>
      <vt:lpstr>Bible Benevolence</vt:lpstr>
      <vt:lpstr>Earl West</vt:lpstr>
      <vt:lpstr>Church benevolence</vt:lpstr>
      <vt:lpstr>Church benevolence</vt:lpstr>
      <vt:lpstr>Slide 5</vt:lpstr>
      <vt:lpstr>Church. . .a collectivity of Christians</vt:lpstr>
      <vt:lpstr>All recognize this distinction between individual and collective entities </vt:lpstr>
      <vt:lpstr>All recognize this distinction between individual and collective entities </vt:lpstr>
      <vt:lpstr>What makes up a local church?</vt:lpstr>
      <vt:lpstr>Slide 10</vt:lpstr>
      <vt:lpstr>Three Questions 1. What is the ‘good’?</vt:lpstr>
      <vt:lpstr>Three Questions 1. What is the ‘good’? 2. Who receives this good?</vt:lpstr>
      <vt:lpstr>Three Questions 1. What is the ‘good’? 2. Who receives this ‘good’? 3. Who does this good?</vt:lpstr>
      <vt:lpstr>Three Questions 1. What is the ‘good’? 2. Who receives this ‘good’? 3. Who does this good?</vt:lpstr>
      <vt:lpstr>Three Questions 1. What is the ‘good’? 2. Who receives this ‘good’? 3. Who does this good?</vt:lpstr>
      <vt:lpstr>Three Questions 1. What is the ‘good’? 2. Who receives this ‘good’? 3. Who does this good?</vt:lpstr>
      <vt:lpstr>Three Questions 1. What is the ‘good’? 2. Who receives this ‘good’? 3. Who does this good?</vt:lpstr>
      <vt:lpstr>Three Questions 1. What is the ‘good’? 2. Who receives this ‘good’? 3. Who does this good?</vt:lpstr>
      <vt:lpstr>Hebrews 10</vt:lpstr>
      <vt:lpstr>Standard proponents want this to be church action, but deny the church can do it</vt:lpstr>
      <vt:lpstr>Even if Gal.6:10 were church action, it would not authorize donations to organizations to do church’s work</vt:lpstr>
    </vt:vector>
  </TitlesOfParts>
  <Company>Catspaw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M. Tosti</dc:creator>
  <cp:lastModifiedBy>Johnson</cp:lastModifiedBy>
  <cp:revision>84</cp:revision>
  <dcterms:created xsi:type="dcterms:W3CDTF">2009-11-19T19:19:29Z</dcterms:created>
  <dcterms:modified xsi:type="dcterms:W3CDTF">2015-11-24T02:12:14Z</dcterms:modified>
</cp:coreProperties>
</file>