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2"/>
  </p:notesMasterIdLst>
  <p:sldIdLst>
    <p:sldId id="298" r:id="rId3"/>
    <p:sldId id="260" r:id="rId4"/>
    <p:sldId id="362" r:id="rId5"/>
    <p:sldId id="363" r:id="rId6"/>
    <p:sldId id="364" r:id="rId7"/>
    <p:sldId id="365" r:id="rId8"/>
    <p:sldId id="342" r:id="rId9"/>
    <p:sldId id="366" r:id="rId10"/>
    <p:sldId id="361" r:id="rId11"/>
    <p:sldId id="376" r:id="rId12"/>
    <p:sldId id="368" r:id="rId13"/>
    <p:sldId id="369" r:id="rId14"/>
    <p:sldId id="370" r:id="rId15"/>
    <p:sldId id="371" r:id="rId16"/>
    <p:sldId id="372" r:id="rId17"/>
    <p:sldId id="373" r:id="rId18"/>
    <p:sldId id="347" r:id="rId19"/>
    <p:sldId id="374" r:id="rId20"/>
    <p:sldId id="3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  <a:srgbClr val="FFFFFF"/>
    <a:srgbClr val="FF3300"/>
    <a:srgbClr val="CC6600"/>
    <a:srgbClr val="00FF00"/>
    <a:srgbClr val="E18564"/>
    <a:srgbClr val="E88563"/>
    <a:srgbClr val="FFFF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Day That</a:t>
            </a:r>
            <a:br>
              <a:rPr lang="en-US" alt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Changed Lives</a:t>
            </a:r>
            <a:endParaRPr lang="en-US" alt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Simon of Cyrene,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Mk.15:21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Jerusalem for Passover?</a:t>
            </a: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struggled, Jn.19:17</a:t>
            </a: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Officer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forced Simon to help, Mk.15:21 (Mt.5:41)</a:t>
            </a:r>
          </a:p>
          <a:p>
            <a:pPr marL="457200" indent="-4572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 implies that Simon did more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than required . . .</a:t>
            </a: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Mt.16:24</a:t>
            </a: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Ro.16:13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096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Robber,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Lk.23:39-43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Both robbers blasphemed, Mt.27:44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repented, Lk.23</a:t>
            </a: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Mk.2:10, power on earth to forgive; Ac.2, great commission</a:t>
            </a: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victim ever promised another victim salvation in Paradise?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Greatest display of mercy . . .</a:t>
            </a:r>
          </a:p>
          <a:p>
            <a:pPr lvl="1">
              <a:spcAft>
                <a:spcPts val="6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356852" y="5562600"/>
            <a:ext cx="3124200" cy="6858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PARDON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33452" y="5562600"/>
            <a:ext cx="3124200" cy="6858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PARADISE</a:t>
            </a:r>
          </a:p>
        </p:txBody>
      </p:sp>
    </p:spTree>
    <p:extLst>
      <p:ext uri="{BB962C8B-B14F-4D97-AF65-F5344CB8AC3E}">
        <p14:creationId xmlns:p14="http://schemas.microsoft.com/office/powerpoint/2010/main" xmlns="" val="21461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Roman Centurion,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Lk.23:47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job: crucify three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</a:t>
            </a:r>
          </a:p>
          <a:p>
            <a:pPr marL="457200" indent="-45720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Mk.15:39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Became increasingly impressed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middle-man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many times had he . . 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10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14400" y="4263128"/>
            <a:ext cx="76962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anose="020B0503020102020204" pitchFamily="34" charset="0"/>
              </a:rPr>
              <a:t>Heard one pray for tormentors (34)?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14400" y="5071832"/>
            <a:ext cx="76962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anose="020B0503020102020204" pitchFamily="34" charset="0"/>
              </a:rPr>
              <a:t>Heard one pray as Jesus did (46)?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14400" y="5880536"/>
            <a:ext cx="76962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anose="020B0503020102020204" pitchFamily="34" charset="0"/>
              </a:rPr>
              <a:t>Seen such wonders?   Jn.12:32</a:t>
            </a:r>
          </a:p>
        </p:txBody>
      </p:sp>
    </p:spTree>
    <p:extLst>
      <p:ext uri="{BB962C8B-B14F-4D97-AF65-F5344CB8AC3E}">
        <p14:creationId xmlns:p14="http://schemas.microsoft.com/office/powerpoint/2010/main" xmlns="" val="17365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Roman Centurion,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Lk.23:47 (Mk.15:39)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concl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usions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47</a:t>
            </a: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son of God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Mk.15:39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10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14400" y="3276600"/>
            <a:ext cx="7696200" cy="68580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anose="020B0503020102020204" pitchFamily="34" charset="0"/>
              </a:rPr>
              <a:t>Demons confess it, Mk.1:24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14400" y="4085304"/>
            <a:ext cx="7696200" cy="68580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anose="020B0503020102020204" pitchFamily="34" charset="0"/>
              </a:rPr>
              <a:t>Common people know it, Mk.12:37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14400" y="4894008"/>
            <a:ext cx="7696200" cy="68580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anose="020B0503020102020204" pitchFamily="34" charset="0"/>
              </a:rPr>
              <a:t>Religious officials can’t see it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14400" y="5700252"/>
            <a:ext cx="7696200" cy="68580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anose="020B0503020102020204" pitchFamily="34" charset="0"/>
              </a:rPr>
              <a:t>Executioner finds Him without fault   </a:t>
            </a:r>
          </a:p>
        </p:txBody>
      </p:sp>
    </p:spTree>
    <p:extLst>
      <p:ext uri="{BB962C8B-B14F-4D97-AF65-F5344CB8AC3E}">
        <p14:creationId xmlns:p14="http://schemas.microsoft.com/office/powerpoint/2010/main" xmlns="" val="384854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Curious Spectators,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Lk.23:48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spectators in public games</a:t>
            </a:r>
          </a:p>
          <a:p>
            <a:pPr marL="914400" lvl="1" indent="-457200">
              <a:spcAft>
                <a:spcPts val="1000"/>
              </a:spcAft>
              <a:buBlip>
                <a:blip r:embed="rId2"/>
              </a:buBlip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 before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Hosanna!</a:t>
            </a:r>
          </a:p>
          <a:p>
            <a:pPr marL="914400" lvl="1" indent="-457200">
              <a:spcAft>
                <a:spcPts val="1000"/>
              </a:spcAft>
              <a:buBlip>
                <a:blip r:embed="rId2"/>
              </a:buBlip>
            </a:pPr>
            <a:r>
              <a:rPr lang="en-US" sz="3200" i="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morning</a:t>
            </a:r>
            <a:r>
              <a:rPr lang="en-US" sz="320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2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Crucify Him!</a:t>
            </a:r>
          </a:p>
          <a:p>
            <a:pPr marL="914400" lvl="1" indent="-457200">
              <a:spcAft>
                <a:spcPts val="1000"/>
              </a:spcAft>
              <a:buBlip>
                <a:blip r:embed="rId2"/>
              </a:buBlip>
            </a:pPr>
            <a:r>
              <a:rPr 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evening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r>
              <a:rPr lang="en-US" sz="32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Beat their breasts…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‘Came to see a show; left with feelings of woe’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language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convicted their conscience.    Lk.18:13 . . . Ac.2:37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10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29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Supreme Court Judges,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Jn.19:38-42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Joseph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38.   Mt.27:57; Is.53:9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disciple; feared Jews, Jn.19:38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Identified himself with Jesus</a:t>
            </a:r>
          </a:p>
          <a:p>
            <a:pPr lvl="1" indent="-4572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200" u="sng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Nicodemus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39-40</a:t>
            </a:r>
          </a:p>
          <a:p>
            <a:pPr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lbs.: blend of myrrh and aloes for burial</a:t>
            </a:r>
          </a:p>
          <a:p>
            <a:pPr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Peter’s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boasting fell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short</a:t>
            </a:r>
          </a:p>
          <a:p>
            <a:pPr lvl="2" indent="-4572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disciples summoned courage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indent="-4572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10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810000" y="1546334"/>
            <a:ext cx="5061156" cy="371146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anose="020B0503020102020204" pitchFamily="34" charset="0"/>
              </a:rPr>
              <a:t> Defiled during Feast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sz="32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Cross of Christ overcame</a:t>
            </a:r>
          </a:p>
          <a:p>
            <a:pPr marL="971550" lvl="1" indent="-514350">
              <a:buAutoNum type="alphaLcPeriod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anose="020B0503020102020204" pitchFamily="34" charset="0"/>
              </a:rPr>
              <a:t>Might of money</a:t>
            </a:r>
          </a:p>
          <a:p>
            <a:pPr marL="971550" lvl="1" indent="-514350">
              <a:buAutoNum type="alphaLcPeriod"/>
            </a:pPr>
            <a:r>
              <a:rPr lang="en-US" sz="32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Pressure of popularity</a:t>
            </a:r>
          </a:p>
          <a:p>
            <a:pPr marL="971550" lvl="1" indent="-514350">
              <a:buAutoNum type="alphaLcPeriod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anose="020B0503020102020204" pitchFamily="34" charset="0"/>
              </a:rPr>
              <a:t>Power of position</a:t>
            </a:r>
          </a:p>
        </p:txBody>
      </p:sp>
      <p:cxnSp>
        <p:nvCxnSpPr>
          <p:cNvPr id="5" name="Straight Connector 4"/>
          <p:cNvCxnSpPr>
            <a:stCxn id="2" idx="1"/>
          </p:cNvCxnSpPr>
          <p:nvPr/>
        </p:nvCxnSpPr>
        <p:spPr bwMode="auto">
          <a:xfrm flipH="1" flipV="1">
            <a:off x="2209800" y="1905001"/>
            <a:ext cx="1600200" cy="14970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>
            <a:stCxn id="2" idx="1"/>
          </p:cNvCxnSpPr>
          <p:nvPr/>
        </p:nvCxnSpPr>
        <p:spPr bwMode="auto">
          <a:xfrm flipH="1">
            <a:off x="2209800" y="3402067"/>
            <a:ext cx="1600200" cy="4841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269751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Jesus’ brothers,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Ac.1:13-14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Unbelievers, Jn.7:4-5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Believers, 1 Co.9:5; 15:7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10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35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Conclusion </a:t>
            </a:r>
            <a: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  <a:t>(1)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Amazing restraint of writers.  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20:25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Writers focus on His death for our salvation</a:t>
            </a:r>
          </a:p>
          <a:p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65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Conclusion </a:t>
            </a:r>
            <a: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  <a:t>(2)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entire scene, Jesus is in control – </a:t>
            </a:r>
          </a:p>
          <a:p>
            <a:pPr marL="796925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Jews</a:t>
            </a:r>
          </a:p>
          <a:p>
            <a:pPr marL="796925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Romans</a:t>
            </a:r>
          </a:p>
          <a:p>
            <a:pPr marL="796925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crowds</a:t>
            </a:r>
          </a:p>
          <a:p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114800" y="2832536"/>
            <a:ext cx="4191000" cy="99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anose="020B0503020102020204" pitchFamily="34" charset="0"/>
              </a:rPr>
              <a:t>Just as true today</a:t>
            </a:r>
          </a:p>
        </p:txBody>
      </p:sp>
    </p:spTree>
    <p:extLst>
      <p:ext uri="{BB962C8B-B14F-4D97-AF65-F5344CB8AC3E}">
        <p14:creationId xmlns:p14="http://schemas.microsoft.com/office/powerpoint/2010/main" xmlns="" val="424475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Conclusion </a:t>
            </a:r>
            <a: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  <a:t>(3)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took worst thing that man could do to His Son and transformed it into best thing He could do for us</a:t>
            </a:r>
          </a:p>
          <a:p>
            <a:pPr marL="339725" marR="0" indent="-339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it affect us?</a:t>
            </a:r>
          </a:p>
          <a:p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0" y="4114800"/>
            <a:ext cx="7315200" cy="685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slop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Forgiveness is our business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4891548"/>
            <a:ext cx="7315200" cy="685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slop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to give.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Co.9:7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5668296"/>
            <a:ext cx="7315200" cy="685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slop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Attitude of gratitude.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100</a:t>
            </a:r>
          </a:p>
        </p:txBody>
      </p:sp>
    </p:spTree>
    <p:extLst>
      <p:ext uri="{BB962C8B-B14F-4D97-AF65-F5344CB8AC3E}">
        <p14:creationId xmlns:p14="http://schemas.microsoft.com/office/powerpoint/2010/main" xmlns="" val="105021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67844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000066"/>
                </a:solidFill>
                <a:latin typeface="Verdana" pitchFamily="34" charset="0"/>
              </a:rPr>
              <a:t>I. </a:t>
            </a:r>
            <a:r>
              <a:rPr lang="en-US" altLang="en-US" sz="3700" dirty="0" smtClean="0">
                <a:solidFill>
                  <a:srgbClr val="000066"/>
                </a:solidFill>
                <a:latin typeface="Verdana" pitchFamily="34" charset="0"/>
              </a:rPr>
              <a:t>Crucifixion Day Confusion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676400"/>
            <a:ext cx="9158748" cy="5181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000066"/>
                </a:solidFill>
                <a:latin typeface="Verdana" pitchFamily="34" charset="0"/>
              </a:rPr>
              <a:t>Amazing things happen </a:t>
            </a:r>
            <a:r>
              <a:rPr lang="en-US" altLang="en-US" sz="2800" dirty="0" smtClean="0">
                <a:latin typeface="Verdana" pitchFamily="34" charset="0"/>
              </a:rPr>
              <a:t>(1)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indent="-503238">
              <a:spcAft>
                <a:spcPts val="180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1.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judges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condemn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 of man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Mt.27:3</a:t>
            </a:r>
          </a:p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Creatures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Creator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Mt.27:12-14</a:t>
            </a:r>
          </a:p>
          <a:p>
            <a:pPr marL="738188" marR="0" indent="-398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Giver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life, dies, Mt.27:15-23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39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000066"/>
                </a:solidFill>
                <a:latin typeface="Verdana" pitchFamily="34" charset="0"/>
              </a:rPr>
              <a:t>Amazing things happen </a:t>
            </a:r>
            <a:r>
              <a:rPr lang="en-US" altLang="en-US" sz="2800" dirty="0" smtClean="0">
                <a:latin typeface="Verdana" pitchFamily="34" charset="0"/>
              </a:rPr>
              <a:t>(2)</a:t>
            </a:r>
            <a:endParaRPr lang="en-US" altLang="en-US" sz="370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 responds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2150" lvl="1">
              <a:spcAft>
                <a:spcPts val="1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</a:t>
            </a:r>
            <a:r>
              <a:rPr lang="en-US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Mt.27:45</a:t>
            </a:r>
          </a:p>
          <a:p>
            <a:pPr marL="692150" lvl="1">
              <a:spcAft>
                <a:spcPts val="1200"/>
              </a:spcAf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Mt.27:51</a:t>
            </a:r>
          </a:p>
          <a:p>
            <a:pPr marL="692150" lvl="1">
              <a:spcAft>
                <a:spcPts val="1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Earthquake</a:t>
            </a:r>
            <a:r>
              <a:rPr lang="en-US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Mt.27:51</a:t>
            </a:r>
          </a:p>
          <a:p>
            <a:pPr marL="692150" lvl="1">
              <a:spcAft>
                <a:spcPts val="600"/>
              </a:spcAft>
            </a:pP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Tombs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Mt.27:52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1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992648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000066"/>
                </a:solidFill>
                <a:latin typeface="Verdana" pitchFamily="34" charset="0"/>
              </a:rPr>
              <a:t>Amazing things happen </a:t>
            </a:r>
            <a:r>
              <a:rPr lang="en-US" altLang="en-US" sz="2800" dirty="0" smtClean="0">
                <a:solidFill>
                  <a:srgbClr val="000066"/>
                </a:solidFill>
                <a:latin typeface="Verdana" pitchFamily="34" charset="0"/>
              </a:rPr>
              <a:t>(3)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990600"/>
            <a:ext cx="9158748" cy="5867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reacts to His enemies –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60475" lvl="1" indent="-630238">
              <a:spcAft>
                <a:spcPts val="1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	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Prays for their forgiveness, </a:t>
            </a:r>
            <a:r>
              <a:rPr lang="en-US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Lk.23:34</a:t>
            </a:r>
          </a:p>
          <a:p>
            <a:pPr marL="1260475" lvl="1" indent="-630238">
              <a:spcAft>
                <a:spcPts val="120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	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retaliation,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Lk.23:35-38</a:t>
            </a:r>
          </a:p>
          <a:p>
            <a:pPr marL="1260475" lvl="1" indent="-630238">
              <a:spcAft>
                <a:spcPts val="100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	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 trust in God, </a:t>
            </a:r>
            <a:r>
              <a:rPr lang="en-US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Lk.23:46</a:t>
            </a:r>
          </a:p>
          <a:p>
            <a:pPr marL="692150" lvl="1">
              <a:spcAft>
                <a:spcPts val="100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44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678448"/>
          </a:xfrm>
          <a:solidFill>
            <a:srgbClr val="FFFFCC"/>
          </a:solidFill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altLang="en-US" sz="2400" dirty="0">
                <a:latin typeface="Verdana" pitchFamily="34" charset="0"/>
              </a:rPr>
              <a:t>I. </a:t>
            </a:r>
            <a:r>
              <a:rPr lang="en-US" altLang="en-US" sz="2400" dirty="0" smtClean="0">
                <a:latin typeface="Verdana" pitchFamily="34" charset="0"/>
              </a:rPr>
              <a:t>Crucifixion Day Confusion</a:t>
            </a:r>
            <a:br>
              <a:rPr lang="en-US" altLang="en-US" sz="2400" dirty="0" smtClean="0"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000066"/>
                </a:solidFill>
                <a:latin typeface="Verdana" pitchFamily="34" charset="0"/>
              </a:rPr>
              <a:t>II. Crucifixion Day Corrections</a:t>
            </a:r>
            <a:endParaRPr lang="en-US" altLang="en-US" sz="3700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676400"/>
            <a:ext cx="9158748" cy="5181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marR="0" indent="-503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6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Judas,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Mt.27:1-5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Betrayed Jesus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anyone knew flaw in His character…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Dying words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eclare Lord’s innocence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of money surpassed love for Christ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made him hate money he coveted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could not undo his deed</a:t>
            </a:r>
          </a:p>
          <a:p>
            <a:pPr marL="1371600" lvl="2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Tim.6:10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28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37364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Simon of Cyrene,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Mk.15:21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60556" y="1371600"/>
            <a:ext cx="8610600" cy="52578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Cyrene: large city in North Africa (Libya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 modern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Tripoli; many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39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3418" y="1403556"/>
            <a:ext cx="9472106" cy="543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4748"/>
            <a:ext cx="9144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Simon of Cyrene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066800" y="4967748"/>
            <a:ext cx="1600200" cy="457200"/>
          </a:xfrm>
          <a:prstGeom prst="ellipse">
            <a:avLst/>
          </a:prstGeom>
          <a:noFill/>
          <a:ln w="762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60619" y="5212114"/>
            <a:ext cx="2493818" cy="124871"/>
          </a:xfrm>
          <a:prstGeom prst="straightConnector1">
            <a:avLst/>
          </a:prstGeom>
          <a:ln w="762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63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2250</TotalTime>
  <Words>542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Pixel</vt:lpstr>
      <vt:lpstr>1_Default Design</vt:lpstr>
      <vt:lpstr>A Day That Changed Lives</vt:lpstr>
      <vt:lpstr>I. Crucifixion Day Confusion</vt:lpstr>
      <vt:lpstr>Amazing things happen (1)</vt:lpstr>
      <vt:lpstr>Amazing things happen (2)</vt:lpstr>
      <vt:lpstr>Amazing things happen (3)</vt:lpstr>
      <vt:lpstr>I. Crucifixion Day Confusion II. Crucifixion Day Corrections</vt:lpstr>
      <vt:lpstr>Judas, Mt.27:1-5</vt:lpstr>
      <vt:lpstr>Simon of Cyrene, Mk.15:21</vt:lpstr>
      <vt:lpstr>Slide 9</vt:lpstr>
      <vt:lpstr>Simon of Cyrene, Mk.15:21</vt:lpstr>
      <vt:lpstr>Robber, Lk.23:39-43</vt:lpstr>
      <vt:lpstr>Roman Centurion, Lk.23:47</vt:lpstr>
      <vt:lpstr>Roman Centurion, Lk.23:47 (Mk.15:39)</vt:lpstr>
      <vt:lpstr>Curious Spectators, Lk.23:48</vt:lpstr>
      <vt:lpstr>Supreme Court Judges, Jn.19:38-42</vt:lpstr>
      <vt:lpstr>Jesus’ brothers, Ac.1:13-14</vt:lpstr>
      <vt:lpstr>Conclusion (1)</vt:lpstr>
      <vt:lpstr>Conclusion (2)</vt:lpstr>
      <vt:lpstr>Conclusion (3)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267</cp:revision>
  <dcterms:created xsi:type="dcterms:W3CDTF">2007-07-13T04:29:51Z</dcterms:created>
  <dcterms:modified xsi:type="dcterms:W3CDTF">2015-11-29T16:54:02Z</dcterms:modified>
</cp:coreProperties>
</file>