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7" r:id="rId11"/>
    <p:sldId id="267" r:id="rId12"/>
    <p:sldId id="268" r:id="rId13"/>
    <p:sldId id="276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99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7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412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07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10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80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07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2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5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68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Are So Many Lost?</a:t>
            </a:r>
            <a:endParaRPr lang="en-US" sz="4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6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They do not love God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4478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Jn.14:15,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command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Jn.2:15-17,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Possessions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Mt.6:24 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(Gn.29:30f)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Mt.10:37 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(22:37)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Lk.11:42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Praise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Jn.12:42-43</a:t>
            </a:r>
          </a:p>
        </p:txBody>
      </p:sp>
    </p:spTree>
    <p:extLst>
      <p:ext uri="{BB962C8B-B14F-4D97-AF65-F5344CB8AC3E}">
        <p14:creationId xmlns:p14="http://schemas.microsoft.com/office/powerpoint/2010/main" xmlns="" val="381759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They do not love God</a:t>
            </a:r>
            <a:br>
              <a:rPr lang="en-US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They do not study His Word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447800"/>
            <a:ext cx="7772400" cy="495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Mt.22:23-29</a:t>
            </a:r>
          </a:p>
          <a:p>
            <a:pPr marL="693738" lvl="1" indent="-354013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I’m religious; nothing else matters</a:t>
            </a:r>
          </a:p>
          <a:p>
            <a:pPr marL="693738" lvl="1" indent="-354013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I’m satisfied as I am</a:t>
            </a:r>
          </a:p>
          <a:p>
            <a:pPr marL="693738" lvl="1" indent="-354013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I’m a good moral person</a:t>
            </a:r>
          </a:p>
          <a:p>
            <a:pPr marL="693738" lvl="1" indent="-354013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 wouldn’t swap my feeling for a stack of Bibles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17:11</a:t>
            </a:r>
          </a:p>
        </p:txBody>
      </p:sp>
    </p:spTree>
    <p:extLst>
      <p:ext uri="{BB962C8B-B14F-4D97-AF65-F5344CB8AC3E}">
        <p14:creationId xmlns:p14="http://schemas.microsoft.com/office/powerpoint/2010/main" xmlns="" val="310064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524000"/>
          </a:xfrm>
          <a:ln>
            <a:solidFill>
              <a:srgbClr val="000066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They do not love God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They do not study His Word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They are preoccupied with pleasures of sin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811592"/>
            <a:ext cx="7772400" cy="4648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Lk.8:14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dangers: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Sinful pleasures.  Ro.1:32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0" y="3886200"/>
            <a:ext cx="6096000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Those who applaud sin,</a:t>
            </a:r>
            <a:b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ridicule repentance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55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524000"/>
          </a:xfrm>
          <a:ln>
            <a:solidFill>
              <a:srgbClr val="000066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They do not love God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They do not study His Word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They are preoccupied with pleasures of sin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811592"/>
            <a:ext cx="7772400" cy="4648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Lk.8:14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dangers: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Sinful pleasures.  Ro.1:32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Scriptural pleasures.  2 Tim.3:4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Mt.7:13-14, narrow, restricted,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strait</a:t>
            </a:r>
          </a:p>
        </p:txBody>
      </p:sp>
    </p:spTree>
    <p:extLst>
      <p:ext uri="{BB962C8B-B14F-4D97-AF65-F5344CB8AC3E}">
        <p14:creationId xmlns:p14="http://schemas.microsoft.com/office/powerpoint/2010/main" xmlns="" val="78509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Strait of Hormuz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799"/>
            <a:ext cx="4253688" cy="3481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static.trunity.net/files/229301_229400/229362/thumbs/hormuz_map_438x0_sca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3534603" cy="348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732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Results of choices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512" y="1219200"/>
            <a:ext cx="7772400" cy="5029200"/>
          </a:xfrm>
        </p:spPr>
        <p:txBody>
          <a:bodyPr>
            <a:normAutofit/>
          </a:bodyPr>
          <a:lstStyle/>
          <a:p>
            <a:pPr marL="398463" indent="-398463">
              <a:spcAft>
                <a:spcPts val="600"/>
              </a:spcAft>
              <a:buAutoNum type="arabicPeriod"/>
            </a:pPr>
            <a:r>
              <a:rPr lang="en-US" sz="3200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we choose a road, we choose its destination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(Mt.7:13-14)</a:t>
            </a:r>
          </a:p>
          <a:p>
            <a:pPr marL="398463" indent="-398463">
              <a:spcAft>
                <a:spcPts val="600"/>
              </a:spcAft>
              <a:buAutoNum type="arabicPeriod"/>
            </a:pPr>
            <a:r>
              <a:rPr lang="en-US" sz="3200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we work for sin, we receive its wages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(Ro.6:23)</a:t>
            </a:r>
          </a:p>
          <a:p>
            <a:pPr marL="398463" indent="-398463">
              <a:buAutoNum type="arabicPeriod"/>
            </a:pPr>
            <a:r>
              <a:rPr lang="en-US" sz="3200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sow seed is to reap its harvest 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(Gal.6:7-8)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05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“Do you really believe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many are lost?”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5240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Mt.7:13-14, many vs few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Mt.22:14, many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called;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few chosen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Lk.13:23-30, not about numbers 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Pt.3:20,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few was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eight</a:t>
            </a:r>
          </a:p>
        </p:txBody>
      </p:sp>
      <p:pic>
        <p:nvPicPr>
          <p:cNvPr id="1029" name="Picture 5" descr="Image result for 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57674"/>
            <a:ext cx="3200400" cy="217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248400" y="4257674"/>
            <a:ext cx="2514600" cy="2176744"/>
          </a:xfrm>
          <a:prstGeom prst="ellipse">
            <a:avLst/>
          </a:prstGeom>
          <a:solidFill>
            <a:schemeClr val="accent1"/>
          </a:solid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church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81400" y="4257674"/>
            <a:ext cx="2667000" cy="2176744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your</a:t>
            </a:r>
            <a:br>
              <a:rPr lang="en-US" sz="3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little group?</a:t>
            </a:r>
            <a:endParaRPr lang="en-US" sz="3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556" y="685800"/>
            <a:ext cx="8610600" cy="137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People Are Not Lost Because…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68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God does not love them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Jn.3:16, world . . . whosoever . . 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71052" y="2286000"/>
            <a:ext cx="7772400" cy="2895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But we see Jesus, who was made a little lower than the angels, for the suffering of death crowned with glory and honor, that He, by the grace of God, might taste death for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everyone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Hb.2:9</a:t>
            </a:r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1917288" y="4313904"/>
            <a:ext cx="3733800" cy="838200"/>
          </a:xfrm>
          <a:prstGeom prst="ellipse">
            <a:avLst/>
          </a:prstGeom>
          <a:solidFill>
            <a:schemeClr val="accent6">
              <a:lumMod val="40000"/>
              <a:lumOff val="60000"/>
              <a:alpha val="46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89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God does not love them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They cannot understand Bible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Ep.3:3-5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NKJV: 7</a:t>
            </a:r>
            <a:r>
              <a:rPr lang="en-US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grade level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principles understood on first hearing </a:t>
            </a:r>
          </a:p>
        </p:txBody>
      </p:sp>
      <p:sp>
        <p:nvSpPr>
          <p:cNvPr id="5" name="Rectangle 4"/>
          <p:cNvSpPr/>
          <p:nvPr/>
        </p:nvSpPr>
        <p:spPr>
          <a:xfrm>
            <a:off x="710388" y="3962400"/>
            <a:ext cx="2514600" cy="685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2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01188" y="3962400"/>
            <a:ext cx="2514600" cy="685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8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91988" y="3962400"/>
            <a:ext cx="2514600" cy="685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16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55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65238"/>
          </a:xfrm>
          <a:ln>
            <a:solidFill>
              <a:srgbClr val="000066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God does not love them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They cannot understand Bible</a:t>
            </a:r>
            <a:br>
              <a:rPr lang="en-US" sz="2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They cannot overcome sin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7756" y="1600200"/>
            <a:ext cx="7696200" cy="4724400"/>
          </a:xfrm>
          <a:prstGeom prst="rect">
            <a:avLst/>
          </a:prstGeom>
          <a:solidFill>
            <a:schemeClr val="accent6">
              <a:lumMod val="50000"/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b="1" baseline="30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spent enough of our past lifetime in doing the will of the Gentiles—when we walked in lewdness, lusts, drunkenness, revelries, drinking parties, and abominable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idolatries.</a:t>
            </a:r>
          </a:p>
          <a:p>
            <a:pPr>
              <a:spcAft>
                <a:spcPts val="600"/>
              </a:spcAft>
            </a:pPr>
            <a:r>
              <a:rPr lang="en-US" sz="3200" b="1" baseline="30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 to these, they think it strange that you do not run with them in the same flood of dissipation, speaking evil of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b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 Pt.4:3-4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95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2133600"/>
          </a:xfrm>
          <a:ln>
            <a:solidFill>
              <a:srgbClr val="000066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God does not love them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They cannot understand Bible</a:t>
            </a:r>
            <a:br>
              <a:rPr lang="en-US" sz="2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They cannot overcome sin</a:t>
            </a:r>
            <a:br>
              <a:rPr lang="en-US" sz="27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Bible or believers say it</a:t>
            </a:r>
            <a:b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wrong way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32704"/>
            <a:ext cx="7772400" cy="38100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590800"/>
            <a:ext cx="3657600" cy="2514600"/>
          </a:xfrm>
          <a:prstGeom prst="rect">
            <a:avLst/>
          </a:prstGeom>
          <a:solidFill>
            <a:schemeClr val="tx2">
              <a:lumMod val="50000"/>
            </a:schemeClr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for all have sinned and fall short of the glory of </a:t>
            </a:r>
            <a:r>
              <a:rPr lang="en-US" sz="3200" dirty="0" smtClean="0"/>
              <a:t>God </a:t>
            </a:r>
            <a:br>
              <a:rPr lang="en-US" sz="3200" dirty="0" smtClean="0"/>
            </a:br>
            <a:r>
              <a:rPr lang="en-US" sz="3200" dirty="0" smtClean="0"/>
              <a:t>– Ro.3:23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16244" y="2590800"/>
            <a:ext cx="3657600" cy="2514600"/>
          </a:xfrm>
          <a:prstGeom prst="rect">
            <a:avLst/>
          </a:prstGeom>
          <a:solidFill>
            <a:schemeClr val="tx2">
              <a:lumMod val="50000"/>
            </a:schemeClr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For </a:t>
            </a:r>
            <a:r>
              <a:rPr lang="en-US" sz="3200" dirty="0" smtClean="0"/>
              <a:t>the</a:t>
            </a:r>
            <a:br>
              <a:rPr lang="en-US" sz="3200" dirty="0" smtClean="0"/>
            </a:br>
            <a:r>
              <a:rPr lang="en-US" sz="3200" dirty="0" smtClean="0"/>
              <a:t>wages of sin</a:t>
            </a:r>
            <a:br>
              <a:rPr lang="en-US" sz="3200" dirty="0" smtClean="0"/>
            </a:br>
            <a:r>
              <a:rPr lang="en-US" sz="3200" dirty="0" smtClean="0"/>
              <a:t>is death... </a:t>
            </a:r>
            <a:br>
              <a:rPr lang="en-US" sz="3200" dirty="0" smtClean="0"/>
            </a:br>
            <a:r>
              <a:rPr lang="en-US" sz="3200" dirty="0" smtClean="0"/>
              <a:t>– Ro 6:23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600200" y="2787444"/>
            <a:ext cx="2743200" cy="6858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82496" y="3293808"/>
            <a:ext cx="2743200" cy="6858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38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556" y="685800"/>
            <a:ext cx="86106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People Are Not Lost Because…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556" y="1524000"/>
            <a:ext cx="8610600" cy="137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People Are Lost Because…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06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They do not love God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4478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Jn.14:15,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command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Jn.2:15-17,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Possessions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Mt.6:24 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(Gn.29:30f)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 </a:t>
            </a:r>
            <a:r>
              <a:rPr lang="en-US" sz="3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hate</a:t>
            </a:r>
          </a:p>
          <a:p>
            <a:pPr marL="457200" lvl="1" indent="0" defTabSz="7381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  </a:t>
            </a:r>
            <a:r>
              <a:rPr lang="en-US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</a:p>
          <a:p>
            <a:pPr marL="457200" lvl="1" indent="0" defTabSz="574675">
              <a:spcBef>
                <a:spcPts val="600"/>
              </a:spcBef>
              <a:spcAft>
                <a:spcPts val="600"/>
              </a:spcAft>
              <a:buNone/>
              <a:tabLst>
                <a:tab pos="1489075" algn="l"/>
              </a:tabLst>
            </a:pP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B’ </a:t>
            </a:r>
            <a:r>
              <a:rPr lang="en-US" sz="3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loyal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A’ </a:t>
            </a:r>
            <a:r>
              <a:rPr lang="en-US" sz="3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despise</a:t>
            </a:r>
          </a:p>
        </p:txBody>
      </p:sp>
    </p:spTree>
    <p:extLst>
      <p:ext uri="{BB962C8B-B14F-4D97-AF65-F5344CB8AC3E}">
        <p14:creationId xmlns:p14="http://schemas.microsoft.com/office/powerpoint/2010/main" xmlns="" val="20100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351</TotalTime>
  <Words>419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Why Are So Many Lost?</vt:lpstr>
      <vt:lpstr>“Do you really believe so many are lost?”</vt:lpstr>
      <vt:lpstr>Slide 3</vt:lpstr>
      <vt:lpstr>1. God does not love them</vt:lpstr>
      <vt:lpstr>1. God does not love them 2. They cannot understand Bible</vt:lpstr>
      <vt:lpstr>1. God does not love them 2. They cannot understand Bible 3. They cannot overcome sin</vt:lpstr>
      <vt:lpstr>1. God does not love them 2. They cannot understand Bible 3. They cannot overcome sin 4. Bible or believers say it the wrong way</vt:lpstr>
      <vt:lpstr>Slide 8</vt:lpstr>
      <vt:lpstr>1. They do not love God</vt:lpstr>
      <vt:lpstr>1. They do not love God</vt:lpstr>
      <vt:lpstr>1. They do not love God 2. They do not study His Word</vt:lpstr>
      <vt:lpstr>1. They do not love God 2. They do not study His Word 3. They are preoccupied with pleasures of sin</vt:lpstr>
      <vt:lpstr>1. They do not love God 2. They do not study His Word 3. They are preoccupied with pleasures of sin</vt:lpstr>
      <vt:lpstr>Strait of Hormuz</vt:lpstr>
      <vt:lpstr>Results of choices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church of Christ</cp:lastModifiedBy>
  <cp:revision>36</cp:revision>
  <dcterms:created xsi:type="dcterms:W3CDTF">2015-11-27T18:49:23Z</dcterms:created>
  <dcterms:modified xsi:type="dcterms:W3CDTF">2015-12-07T00:27:38Z</dcterms:modified>
</cp:coreProperties>
</file>