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sldIdLst>
    <p:sldId id="298" r:id="rId2"/>
    <p:sldId id="260" r:id="rId3"/>
    <p:sldId id="350" r:id="rId4"/>
    <p:sldId id="351" r:id="rId5"/>
    <p:sldId id="306" r:id="rId6"/>
    <p:sldId id="353" r:id="rId7"/>
    <p:sldId id="352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3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6600"/>
    <a:srgbClr val="000066"/>
    <a:srgbClr val="FFFFCC"/>
    <a:srgbClr val="FFFF66"/>
    <a:srgbClr val="00FF00"/>
    <a:srgbClr val="E18564"/>
    <a:srgbClr val="E88563"/>
    <a:srgbClr val="FFFF3E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Wavering In</a:t>
            </a:r>
            <a:b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Wilderness 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(II)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14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Moses intercedes, 13-16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6537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1. </a:t>
            </a:r>
            <a:r>
              <a:rPr kumimoji="0" lang="en-US" sz="33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Egypt</a:t>
            </a:r>
            <a:r>
              <a:rPr kumimoji="0" lang="en-US" sz="3300" b="0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 will hear about it, tell others</a:t>
            </a:r>
            <a:endParaRPr kumimoji="0" lang="en-US" sz="33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069260" y="2057400"/>
            <a:ext cx="6963696" cy="1600200"/>
          </a:xfrm>
          <a:prstGeom prst="rect">
            <a:avLst/>
          </a:prstGeom>
          <a:solidFill>
            <a:srgbClr val="800000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</a:rPr>
              <a:t>Egyptians are always near, listening, looking for flaws, judging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</a:rPr>
              <a:t> God by our behavior. 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3810000"/>
            <a:ext cx="6963696" cy="1600200"/>
          </a:xfrm>
          <a:prstGeom prst="rect">
            <a:avLst/>
          </a:prstGeom>
          <a:solidFill>
            <a:srgbClr val="800000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For </a:t>
            </a:r>
            <a:r>
              <a:rPr lang="en-US" sz="3200" dirty="0" smtClean="0">
                <a:solidFill>
                  <a:srgbClr val="FFFF00"/>
                </a:solidFill>
              </a:rPr>
              <a:t>‘the </a:t>
            </a:r>
            <a:r>
              <a:rPr lang="en-US" sz="3200" dirty="0">
                <a:solidFill>
                  <a:srgbClr val="FFFF00"/>
                </a:solidFill>
              </a:rPr>
              <a:t>name of God is blasphemed among the Gentiles because of you</a:t>
            </a:r>
            <a:r>
              <a:rPr lang="en-US" sz="3200" dirty="0" smtClean="0">
                <a:solidFill>
                  <a:srgbClr val="FFFF00"/>
                </a:solidFill>
              </a:rPr>
              <a:t>,’ </a:t>
            </a:r>
            <a:r>
              <a:rPr lang="en-US" sz="3200" dirty="0">
                <a:solidFill>
                  <a:srgbClr val="FFFF00"/>
                </a:solidFill>
              </a:rPr>
              <a:t>as it is </a:t>
            </a:r>
            <a:r>
              <a:rPr lang="en-US" sz="3200" dirty="0" smtClean="0">
                <a:solidFill>
                  <a:srgbClr val="FFFF00"/>
                </a:solidFill>
              </a:rPr>
              <a:t>written </a:t>
            </a:r>
            <a:r>
              <a:rPr lang="en-US" sz="2400" dirty="0" smtClean="0">
                <a:solidFill>
                  <a:schemeClr val="bg1"/>
                </a:solidFill>
              </a:rPr>
              <a:t>– Ro.2:24.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97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Moses intercedes, 17-19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50887" marR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Egypt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 will hear about it, tell others</a:t>
            </a:r>
          </a:p>
          <a:p>
            <a:pPr marL="750887" marR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AutoNum type="arabicPeriod"/>
              <a:tabLst/>
            </a:pPr>
            <a:r>
              <a:rPr lang="en-US" sz="3300" baseline="0" dirty="0" smtClean="0">
                <a:latin typeface="+mn-lt"/>
              </a:rPr>
              <a:t>Show power by pardon (?)</a:t>
            </a:r>
          </a:p>
          <a:p>
            <a:pPr marL="1150937" lvl="1" indent="-4572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To pardon them God must . . .</a:t>
            </a:r>
          </a:p>
          <a:p>
            <a:pPr marL="1665287" lvl="2" indent="-514350">
              <a:spcAft>
                <a:spcPts val="600"/>
              </a:spcAft>
              <a:buAutoNum type="alphaLcPeriod"/>
            </a:pP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Put up with their mouth</a:t>
            </a:r>
          </a:p>
          <a:p>
            <a:pPr marL="1665287" lvl="2" indent="-514350">
              <a:spcAft>
                <a:spcPts val="600"/>
              </a:spcAft>
              <a:buAutoNum type="alphaLcPeriod"/>
            </a:pPr>
            <a:r>
              <a:rPr lang="en-US" sz="3300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Preserve them forty years </a:t>
            </a:r>
          </a:p>
          <a:p>
            <a:pPr marL="1665287" lvl="2" indent="-514350">
              <a:spcAft>
                <a:spcPts val="300"/>
              </a:spcAft>
              <a:buAutoNum type="alphaLcPeriod"/>
            </a:pP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Pity (mercy, </a:t>
            </a:r>
            <a:r>
              <a:rPr lang="en-US" sz="3300" dirty="0" smtClean="0">
                <a:latin typeface="+mn-lt"/>
              </a:rPr>
              <a:t>18-19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); </a:t>
            </a:r>
            <a:r>
              <a:rPr lang="en-US" sz="3300" dirty="0" smtClean="0">
                <a:latin typeface="+mn-lt"/>
              </a:rPr>
              <a:t>20.   Lk.18:13</a:t>
            </a:r>
          </a:p>
          <a:p>
            <a:pPr marL="633413" lvl="2" indent="-396875">
              <a:spcAft>
                <a:spcPts val="300"/>
              </a:spcAft>
            </a:pPr>
            <a:endParaRPr lang="en-US" sz="3200" baseline="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236537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26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Moses: no selfish ambition, 19-25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6537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r>
              <a:rPr lang="en-US" sz="3200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*Concerned for God’s honor.  </a:t>
            </a:r>
            <a:r>
              <a:rPr lang="en-US" sz="3200" baseline="0" dirty="0" smtClean="0">
                <a:latin typeface="+mn-lt"/>
              </a:rPr>
              <a:t>Phil.1:16; 2:3</a:t>
            </a:r>
          </a:p>
          <a:p>
            <a:pPr marL="236537">
              <a:spcAft>
                <a:spcPts val="300"/>
              </a:spcAft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*God pardons ‘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according to your word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’ </a:t>
            </a:r>
            <a:r>
              <a:rPr lang="en-US" sz="3200" dirty="0" smtClean="0">
                <a:latin typeface="+mn-lt"/>
              </a:rPr>
              <a:t>(20).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</a:b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</a:t>
            </a:r>
            <a:r>
              <a:rPr lang="en-US" sz="3200" dirty="0" smtClean="0">
                <a:latin typeface="+mn-lt"/>
              </a:rPr>
              <a:t>Ro.8:34</a:t>
            </a:r>
            <a:endParaRPr lang="en-US" sz="3200" dirty="0">
              <a:latin typeface="+mn-lt"/>
            </a:endParaRPr>
          </a:p>
          <a:p>
            <a:pPr marL="236537">
              <a:spcAft>
                <a:spcPts val="300"/>
              </a:spcAft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*But consequences of sin remain.</a:t>
            </a:r>
          </a:p>
          <a:p>
            <a:pPr marL="1030287" lvl="1" indent="-514350">
              <a:spcAft>
                <a:spcPts val="300"/>
              </a:spcAft>
              <a:buAutoNum type="arabicPeriod"/>
            </a:pPr>
            <a:r>
              <a:rPr lang="en-US" sz="3200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Lord’s glory, </a:t>
            </a:r>
            <a:r>
              <a:rPr lang="en-US" sz="3200" baseline="0" dirty="0" smtClean="0">
                <a:latin typeface="+mn-lt"/>
              </a:rPr>
              <a:t>21</a:t>
            </a:r>
            <a:r>
              <a:rPr lang="en-US" sz="3200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– </a:t>
            </a:r>
            <a:r>
              <a:rPr lang="en-US" sz="3200" baseline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praise in Israel.</a:t>
            </a:r>
            <a:endParaRPr lang="en-US" sz="3200" baseline="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1030287" lvl="1" indent="-514350">
              <a:spcAft>
                <a:spcPts val="300"/>
              </a:spcAft>
              <a:buAutoNum type="arabicPeriod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Final break with Egypt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and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promised land, </a:t>
            </a:r>
            <a:r>
              <a:rPr lang="en-US" sz="3200" dirty="0" smtClean="0">
                <a:latin typeface="+mn-lt"/>
              </a:rPr>
              <a:t>22-23.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1430337" lvl="2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Oath formula: ‘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if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’ = ‘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they will not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’</a:t>
            </a:r>
          </a:p>
          <a:p>
            <a:pPr marL="1430337" lvl="2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Pharaoh.  </a:t>
            </a:r>
            <a:r>
              <a:rPr lang="en-US" sz="3200" baseline="0" dirty="0" smtClean="0">
                <a:latin typeface="+mn-lt"/>
              </a:rPr>
              <a:t>Hb.6:4-6</a:t>
            </a:r>
          </a:p>
          <a:p>
            <a:pPr marL="236537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73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Moses: no selfish ambition, 19-25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6537">
              <a:spcAft>
                <a:spcPts val="300"/>
              </a:spcAft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*Consequences of sin remain.</a:t>
            </a:r>
          </a:p>
          <a:p>
            <a:pPr marL="1030287" lvl="1" indent="-514350">
              <a:spcAft>
                <a:spcPts val="300"/>
              </a:spcAft>
              <a:buAutoNum type="arabicPeriod"/>
            </a:pPr>
            <a:r>
              <a:rPr lang="en-US" sz="3200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Lord’s glory, </a:t>
            </a:r>
            <a:r>
              <a:rPr lang="en-US" sz="3200" baseline="0" dirty="0" smtClean="0">
                <a:latin typeface="+mn-lt"/>
              </a:rPr>
              <a:t>21</a:t>
            </a:r>
            <a:r>
              <a:rPr lang="en-US" sz="3200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– </a:t>
            </a:r>
            <a:r>
              <a:rPr lang="en-US" sz="3200" baseline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praise in Israel</a:t>
            </a:r>
          </a:p>
          <a:p>
            <a:pPr marL="1030287" lvl="1" indent="-514350">
              <a:spcAft>
                <a:spcPts val="300"/>
              </a:spcAft>
              <a:buAutoNum type="arabicPeriod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Final break with Egypt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and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promised land, </a:t>
            </a:r>
            <a:r>
              <a:rPr lang="en-US" sz="3200" dirty="0" smtClean="0">
                <a:latin typeface="+mn-lt"/>
              </a:rPr>
              <a:t>22-23.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  </a:t>
            </a:r>
          </a:p>
          <a:p>
            <a:pPr marL="1430337" lvl="2" indent="-457200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Caleb has different spirit, </a:t>
            </a:r>
            <a:r>
              <a:rPr lang="en-US" sz="3200" dirty="0" smtClean="0">
                <a:latin typeface="+mn-lt"/>
              </a:rPr>
              <a:t>24</a:t>
            </a:r>
          </a:p>
          <a:p>
            <a:pPr marL="1030287" lvl="1" indent="-514350">
              <a:spcAft>
                <a:spcPts val="300"/>
              </a:spcAft>
              <a:buAutoNum type="arabicPeriod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U turn, </a:t>
            </a:r>
            <a:r>
              <a:rPr lang="en-US" sz="3200" dirty="0" smtClean="0">
                <a:latin typeface="+mn-lt"/>
              </a:rPr>
              <a:t>25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– die; unapproved example</a:t>
            </a:r>
          </a:p>
          <a:p>
            <a:pPr marL="236537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086896" y="4495800"/>
            <a:ext cx="4953000" cy="1752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‘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You may escape Egypt and still miss promised land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’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(</a:t>
            </a:r>
            <a:r>
              <a:rPr lang="en-US" sz="3000" dirty="0" smtClean="0">
                <a:latin typeface="+mn-lt"/>
              </a:rPr>
              <a:t>Hb.3:12…19)</a:t>
            </a:r>
            <a:endParaRPr kumimoji="0" lang="en-US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975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Punishment fits crime, 26-29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400" baseline="0" dirty="0" smtClean="0">
                <a:latin typeface="+mn-lt"/>
              </a:rPr>
              <a:t>How long? 27</a:t>
            </a:r>
          </a:p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en-US" sz="3400" b="0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‘As I live’ (God’s oath) 28</a:t>
            </a:r>
          </a:p>
          <a:p>
            <a:pPr marL="1150937" lvl="1" indent="-457200">
              <a:spcAft>
                <a:spcPts val="300"/>
              </a:spcAft>
              <a:buBlip>
                <a:blip r:embed="rId3"/>
              </a:buBlip>
            </a:pPr>
            <a:r>
              <a:rPr lang="en-US" sz="3400" baseline="0" dirty="0" smtClean="0">
                <a:latin typeface="+mn-lt"/>
              </a:rPr>
              <a:t>‘AS’ (manner) . . . </a:t>
            </a:r>
            <a:r>
              <a:rPr lang="en-US" sz="3200" baseline="0" dirty="0" smtClean="0">
                <a:latin typeface="+mn-lt"/>
              </a:rPr>
              <a:t>[</a:t>
            </a:r>
            <a:r>
              <a:rPr lang="en-US" sz="3200" i="1" baseline="0" dirty="0" smtClean="0">
                <a:latin typeface="+mn-lt"/>
              </a:rPr>
              <a:t>as you have spoken</a:t>
            </a:r>
            <a:r>
              <a:rPr lang="en-US" sz="3200" baseline="0" dirty="0" smtClean="0">
                <a:latin typeface="+mn-lt"/>
              </a:rPr>
              <a:t>]</a:t>
            </a:r>
          </a:p>
          <a:p>
            <a:pPr marL="1150937" lvl="1" indent="-457200">
              <a:spcAft>
                <a:spcPts val="300"/>
              </a:spcAft>
              <a:buBlip>
                <a:blip r:embed="rId3"/>
              </a:buBlip>
            </a:pPr>
            <a:r>
              <a:rPr lang="en-US" sz="3400" baseline="0" dirty="0" smtClean="0">
                <a:latin typeface="+mn-lt"/>
              </a:rPr>
              <a:t>‘SO’ (degree) . . . [according to same standard)</a:t>
            </a:r>
            <a:r>
              <a:rPr lang="en-US" sz="3400" dirty="0" smtClean="0">
                <a:latin typeface="+mn-lt"/>
              </a:rPr>
              <a:t> – </a:t>
            </a:r>
            <a:r>
              <a:rPr lang="en-US" sz="3400" baseline="0" dirty="0" smtClean="0">
                <a:latin typeface="+mn-lt"/>
              </a:rPr>
              <a:t>v.2]: </a:t>
            </a:r>
            <a:r>
              <a:rPr lang="en-US" sz="3400" baseline="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 will</a:t>
            </a:r>
            <a:r>
              <a:rPr lang="en-US" sz="3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do to you</a:t>
            </a:r>
          </a:p>
          <a:p>
            <a:pPr marL="1608137" lvl="2" indent="-457200">
              <a:spcAft>
                <a:spcPts val="300"/>
              </a:spcAft>
              <a:buBlip>
                <a:blip r:embed="rId3"/>
              </a:buBlip>
            </a:pPr>
            <a:r>
              <a:rPr lang="en-US" sz="3400" baseline="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“You asked for it!”</a:t>
            </a:r>
          </a:p>
          <a:p>
            <a:pPr marL="1608137" lvl="2" indent="-457200">
              <a:spcAft>
                <a:spcPts val="300"/>
              </a:spcAft>
              <a:buBlip>
                <a:blip r:embed="rId3"/>
              </a:buBlip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Pronounced own sentence</a:t>
            </a:r>
            <a:endParaRPr lang="en-US" sz="3400" baseline="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693737" indent="-457200">
              <a:spcAft>
                <a:spcPts val="300"/>
              </a:spcAft>
              <a:buBlip>
                <a:blip r:embed="rId2"/>
              </a:buBlip>
            </a:pPr>
            <a:r>
              <a:rPr kumimoji="0" lang="en-US" sz="3400" b="0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Except Caleb and Joshua, 29-30</a:t>
            </a:r>
            <a:endParaRPr kumimoji="0" lang="en-US" sz="34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20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What about ‘little ones’? 31-33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400" baseline="0" dirty="0" smtClean="0">
                <a:latin typeface="+mn-lt"/>
              </a:rPr>
              <a:t>Victors, not victims, 31</a:t>
            </a:r>
          </a:p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400" dirty="0" smtClean="0">
                <a:latin typeface="+mn-lt"/>
              </a:rPr>
              <a:t>Land: you despised, 31.  Ps.106:24-27</a:t>
            </a:r>
          </a:p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400" dirty="0" smtClean="0">
                <a:latin typeface="+mn-lt"/>
              </a:rPr>
              <a:t>Carcasses fall in wilderness, 32</a:t>
            </a:r>
          </a:p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400" baseline="0" dirty="0" smtClean="0">
                <a:latin typeface="+mn-lt"/>
              </a:rPr>
              <a:t>Children: bear brunt of your infidelity, 33</a:t>
            </a:r>
          </a:p>
          <a:p>
            <a:pPr marL="1150937" lvl="1" indent="-457200">
              <a:spcAft>
                <a:spcPts val="600"/>
              </a:spcAft>
              <a:buBlip>
                <a:blip r:embed="rId3"/>
              </a:buBlip>
            </a:pPr>
            <a:r>
              <a:rPr lang="en-US" sz="3400" dirty="0" smtClean="0">
                <a:latin typeface="+mn-lt"/>
              </a:rPr>
              <a:t>Fornication.  Ja.4:4</a:t>
            </a:r>
          </a:p>
          <a:p>
            <a:pPr marL="693737" lvl="1">
              <a:spcAft>
                <a:spcPts val="300"/>
              </a:spcAft>
            </a:pPr>
            <a:endParaRPr lang="en-US" sz="3400" dirty="0" smtClean="0">
              <a:latin typeface="+mn-lt"/>
            </a:endParaRPr>
          </a:p>
          <a:p>
            <a:pPr marL="236537">
              <a:spcAft>
                <a:spcPts val="300"/>
              </a:spcAft>
            </a:pPr>
            <a:endParaRPr lang="en-US" sz="3400" baseline="0" dirty="0" smtClean="0">
              <a:latin typeface="+mn-lt"/>
            </a:endParaRPr>
          </a:p>
          <a:p>
            <a:pPr marL="693737" lvl="1">
              <a:spcAft>
                <a:spcPts val="300"/>
              </a:spcAft>
            </a:pPr>
            <a:endParaRPr kumimoji="0" lang="en-US" sz="3400" b="0" i="0" u="none" strike="noStrike" cap="none" normalizeH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11044" y="4419600"/>
            <a:ext cx="6904704" cy="10668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Some parents are biggest problem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their children must overcome</a:t>
            </a:r>
          </a:p>
        </p:txBody>
      </p:sp>
    </p:spTree>
    <p:extLst>
      <p:ext uri="{BB962C8B-B14F-4D97-AF65-F5344CB8AC3E}">
        <p14:creationId xmlns:p14="http://schemas.microsoft.com/office/powerpoint/2010/main" xmlns="" val="406626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The sentence, 34-38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400" baseline="0" dirty="0" smtClean="0">
                <a:latin typeface="+mn-lt"/>
              </a:rPr>
              <a:t>Forty years – every year a reminder</a:t>
            </a:r>
          </a:p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400" dirty="0" smtClean="0">
                <a:latin typeface="+mn-lt"/>
              </a:rPr>
              <a:t>“You will know My rejection” (opposition)</a:t>
            </a:r>
          </a:p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2"/>
              </a:buBlip>
              <a:tabLst/>
            </a:pPr>
            <a:endParaRPr lang="en-US" sz="3400" baseline="0" dirty="0">
              <a:latin typeface="+mn-lt"/>
            </a:endParaRPr>
          </a:p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Blip>
                <a:blip r:embed="rId2"/>
              </a:buBlip>
              <a:tabLst/>
            </a:pPr>
            <a:endParaRPr lang="en-US" sz="3400" dirty="0" smtClean="0">
              <a:latin typeface="+mn-lt"/>
            </a:endParaRPr>
          </a:p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1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400" i="1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All</a:t>
            </a:r>
            <a:r>
              <a:rPr lang="en-US" sz="3400" i="1" baseline="0" dirty="0" smtClean="0">
                <a:latin typeface="+mn-lt"/>
              </a:rPr>
              <a:t> </a:t>
            </a:r>
            <a:r>
              <a:rPr lang="en-US" sz="3400" baseline="0" dirty="0" smtClean="0">
                <a:latin typeface="+mn-lt"/>
              </a:rPr>
              <a:t>the congregation</a:t>
            </a:r>
            <a:r>
              <a:rPr lang="en-US" sz="3400" dirty="0" smtClean="0">
                <a:latin typeface="+mn-lt"/>
              </a:rPr>
              <a:t> who gathered against Me – consumed, finished.  32:13; Jude 5</a:t>
            </a:r>
          </a:p>
          <a:p>
            <a:pPr marL="693737" marR="0" indent="-45720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ClrTx/>
              <a:buSzTx/>
              <a:buBlip>
                <a:blip r:embed="rId2"/>
              </a:buBlip>
              <a:tabLst/>
            </a:pPr>
            <a:r>
              <a:rPr lang="en-US" sz="3400" i="1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Spies</a:t>
            </a:r>
            <a:r>
              <a:rPr lang="en-US" sz="3400" baseline="0" dirty="0" smtClean="0">
                <a:latin typeface="+mn-lt"/>
              </a:rPr>
              <a:t>, 36-38.   Mt.15:14</a:t>
            </a:r>
          </a:p>
          <a:p>
            <a:pPr marL="693737" lvl="1">
              <a:spcAft>
                <a:spcPts val="300"/>
              </a:spcAft>
            </a:pPr>
            <a:endParaRPr lang="en-US" sz="3400" dirty="0" smtClean="0">
              <a:latin typeface="+mn-lt"/>
            </a:endParaRPr>
          </a:p>
          <a:p>
            <a:pPr marL="236537">
              <a:spcAft>
                <a:spcPts val="300"/>
              </a:spcAft>
            </a:pPr>
            <a:endParaRPr lang="en-US" sz="3400" baseline="0" dirty="0" smtClean="0">
              <a:latin typeface="+mn-lt"/>
            </a:endParaRPr>
          </a:p>
          <a:p>
            <a:pPr marL="693737" lvl="1">
              <a:spcAft>
                <a:spcPts val="300"/>
              </a:spcAft>
            </a:pPr>
            <a:endParaRPr kumimoji="0" lang="en-US" sz="3400" b="0" i="0" u="none" strike="noStrike" cap="none" normalizeH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796844" y="2470356"/>
            <a:ext cx="5518356" cy="1143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‘What it’s like to have</a:t>
            </a:r>
            <a:b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</a:b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Me for an enemy’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20096" y="5319252"/>
            <a:ext cx="7086600" cy="1143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Fate they fear in Canaan</a:t>
            </a:r>
            <a:b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</a:b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Arial" charset="0"/>
              </a:rPr>
              <a:t>overtakes them in Wilderness’</a:t>
            </a:r>
          </a:p>
        </p:txBody>
      </p:sp>
    </p:spTree>
    <p:extLst>
      <p:ext uri="{BB962C8B-B14F-4D97-AF65-F5344CB8AC3E}">
        <p14:creationId xmlns:p14="http://schemas.microsoft.com/office/powerpoint/2010/main" xmlns="" val="14912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3126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Location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II. Leaders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III. Land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IV. Lamentation, 13:27-14:4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V. Light, 5-10a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VI. LORD, 10b-38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VII. Lawlessness,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39-45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3124200"/>
            <a:ext cx="9158748" cy="3733800"/>
          </a:xfrm>
          <a:prstGeom prst="rect">
            <a:avLst/>
          </a:prstGeom>
          <a:solidFill>
            <a:schemeClr val="bg2">
              <a:lumMod val="20000"/>
              <a:lumOff val="80000"/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3276600"/>
            <a:ext cx="9158748" cy="3733800"/>
          </a:xfrm>
          <a:prstGeom prst="rect">
            <a:avLst/>
          </a:prstGeom>
          <a:solidFill>
            <a:schemeClr val="bg2">
              <a:lumMod val="20000"/>
              <a:lumOff val="80000"/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09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/>
          <a:lstStyle/>
          <a:p>
            <a:pPr marL="1117600" indent="-1117600"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Mourned over consequences, </a:t>
            </a:r>
            <a:r>
              <a:rPr lang="en-US" altLang="en-US" sz="3900" dirty="0" smtClean="0">
                <a:solidFill>
                  <a:schemeClr val="bg1"/>
                </a:solidFill>
                <a:latin typeface="Verdana" pitchFamily="34" charset="0"/>
              </a:rPr>
              <a:t>39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58096" y="1327356"/>
            <a:ext cx="8610600" cy="5257800"/>
          </a:xfrm>
          <a:prstGeom prst="rect">
            <a:avLst/>
          </a:prstGeom>
          <a:solidFill>
            <a:srgbClr val="FFFFCC">
              <a:alpha val="7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4350" marR="0" indent="-5143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</a:pPr>
            <a:r>
              <a:rPr 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sin,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40. Confession alone…</a:t>
            </a:r>
          </a:p>
          <a:p>
            <a:pPr marL="514350" marR="0" indent="-5143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</a:pPr>
            <a:r>
              <a:rPr 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undo past,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41-43.</a:t>
            </a:r>
          </a:p>
          <a:p>
            <a:pPr marL="514350" marR="0" indent="-5143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</a:pPr>
            <a:r>
              <a:rPr 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Refuse His judgment as they had His blessing,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44.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Presumed: puffed up, swell . . . </a:t>
            </a: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arro-gance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went up </a:t>
            </a:r>
            <a:r>
              <a:rPr 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heedlessly, arrogantly</a:t>
            </a:r>
            <a:br>
              <a:rPr 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(Hb.10:28-29)</a:t>
            </a:r>
          </a:p>
          <a:p>
            <a:pPr marL="514350" marR="0" indent="-51435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</a:pPr>
            <a:r>
              <a:rPr lang="en-US" sz="32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Flesh vs faith.  Without God, we are losers,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45.   1 Co.10:5;  Hb.3:17-19</a:t>
            </a:r>
          </a:p>
        </p:txBody>
      </p:sp>
    </p:spTree>
    <p:extLst>
      <p:ext uri="{BB962C8B-B14F-4D97-AF65-F5344CB8AC3E}">
        <p14:creationId xmlns:p14="http://schemas.microsoft.com/office/powerpoint/2010/main" xmlns="" val="230515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2880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rgbClr val="FFFF00"/>
                </a:solidFill>
                <a:latin typeface="Verdana" pitchFamily="34" charset="0"/>
              </a:rPr>
              <a:t>I. </a:t>
            </a: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Location</a:t>
            </a:r>
            <a:b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II. Leaders</a:t>
            </a:r>
            <a:b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III. Land</a:t>
            </a:r>
            <a:b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IV. Lamentation</a:t>
            </a:r>
            <a:endParaRPr lang="en-US" altLang="en-US" sz="32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2209800"/>
            <a:ext cx="9158748" cy="4648200"/>
          </a:xfrm>
          <a:prstGeom prst="rect">
            <a:avLst/>
          </a:prstGeom>
          <a:solidFill>
            <a:schemeClr val="accent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8161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Three wishes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(14:2-3)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752600"/>
            <a:ext cx="9158748" cy="51054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tabLst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‘great chorus of complaint’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sings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his part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leaders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not know the tune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1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2118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Location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II. Leaders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III. Land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IV. Lamentation, 13:27-14:4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V. Light, 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5-10a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2209800"/>
            <a:ext cx="9158748" cy="4648200"/>
          </a:xfrm>
          <a:prstGeom prst="rect">
            <a:avLst/>
          </a:prstGeom>
          <a:solidFill>
            <a:schemeClr val="bg2">
              <a:lumMod val="20000"/>
              <a:lumOff val="80000"/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39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Reactions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457200" indent="-393700">
              <a:buNone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5: Moses and Aaron: fall on faces </a:t>
            </a:r>
          </a:p>
          <a:p>
            <a:pPr marL="457200" indent="-393700">
              <a:buNone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6-9, Joshua and Caleb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Tore clothes, </a:t>
            </a:r>
            <a:r>
              <a:rPr lang="en-US" altLang="en-US" sz="3400" dirty="0" smtClean="0">
                <a:latin typeface="Verdana" pitchFamily="34" charset="0"/>
              </a:rPr>
              <a:t>6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Spoke of land, </a:t>
            </a:r>
            <a:r>
              <a:rPr lang="en-US" altLang="en-US" sz="3400" dirty="0" smtClean="0">
                <a:latin typeface="Verdana" pitchFamily="34" charset="0"/>
              </a:rPr>
              <a:t>7.   Jn.16:13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Spoke of L</a:t>
            </a:r>
            <a:r>
              <a:rPr lang="en-US" altLang="en-US" sz="30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ORD</a:t>
            </a:r>
            <a:r>
              <a:rPr lang="en-US" altLang="en-US" sz="3400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, </a:t>
            </a:r>
            <a:r>
              <a:rPr lang="en-US" altLang="en-US" sz="3400" dirty="0" smtClean="0">
                <a:latin typeface="Verdana" pitchFamily="34" charset="0"/>
              </a:rPr>
              <a:t>8  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457200" indent="-39370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Hebrews 8:9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457200" indent="-39370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33400" y="1447800"/>
            <a:ext cx="8077200" cy="2971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‘not </a:t>
            </a:r>
            <a:r>
              <a:rPr lang="en-US" sz="3200" dirty="0">
                <a:solidFill>
                  <a:schemeClr val="bg1"/>
                </a:solidFill>
              </a:rPr>
              <a:t>according to the covenant that I made with their fathers in the day when I took them by the hand to lead them out of the land of Egypt; because they did not continue in My covenant, and I disregarded them, says the </a:t>
            </a:r>
            <a:r>
              <a:rPr lang="en-US" sz="3200" cap="small" dirty="0" smtClean="0">
                <a:solidFill>
                  <a:schemeClr val="bg1"/>
                </a:solidFill>
              </a:rPr>
              <a:t>Lord’</a:t>
            </a:r>
            <a:endParaRPr kumimoji="0" lang="en-US" sz="32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186948" y="3384756"/>
            <a:ext cx="2286000" cy="609600"/>
          </a:xfrm>
          <a:prstGeom prst="rect">
            <a:avLst/>
          </a:prstGeom>
          <a:solidFill>
            <a:srgbClr val="FFFF00">
              <a:alpha val="22000"/>
            </a:srgbClr>
          </a:solidFill>
          <a:ln w="7620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Line Callout 1 3"/>
          <p:cNvSpPr/>
          <p:nvPr/>
        </p:nvSpPr>
        <p:spPr bwMode="auto">
          <a:xfrm>
            <a:off x="1629696" y="5105400"/>
            <a:ext cx="5867400" cy="1295400"/>
          </a:xfrm>
          <a:prstGeom prst="borderCallout1">
            <a:avLst>
              <a:gd name="adj1" fmla="val 1632"/>
              <a:gd name="adj2" fmla="val 50181"/>
              <a:gd name="adj3" fmla="val -105080"/>
              <a:gd name="adj4" fmla="val 78293"/>
            </a:avLst>
          </a:prstGeom>
          <a:solidFill>
            <a:schemeClr val="tx1">
              <a:lumMod val="75000"/>
              <a:lumOff val="25000"/>
            </a:schemeClr>
          </a:solidFill>
          <a:ln w="3810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Have no care for, neglect, be unconcerned . . . (on your own)</a:t>
            </a:r>
          </a:p>
        </p:txBody>
      </p:sp>
    </p:spTree>
    <p:extLst>
      <p:ext uri="{BB962C8B-B14F-4D97-AF65-F5344CB8AC3E}">
        <p14:creationId xmlns:p14="http://schemas.microsoft.com/office/powerpoint/2010/main" xmlns="" val="10579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900" dirty="0" smtClean="0">
                <a:solidFill>
                  <a:srgbClr val="FFFF00"/>
                </a:solidFill>
                <a:latin typeface="Verdana" pitchFamily="34" charset="0"/>
              </a:rPr>
              <a:t>Reactions</a:t>
            </a:r>
            <a:endParaRPr lang="en-US" altLang="en-US" sz="39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457200" indent="-393700">
              <a:buNone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5: Moses and Aaron: fall on faces </a:t>
            </a:r>
          </a:p>
          <a:p>
            <a:pPr marL="457200" indent="-393700">
              <a:buNone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6-9, Joshua and Caleb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Tore clothes, 6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Spoke of land, 7.   Jn.16:13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Spoke of L</a:t>
            </a:r>
            <a:r>
              <a:rPr lang="en-US" altLang="en-US" dirty="0" smtClean="0">
                <a:latin typeface="Verdana" pitchFamily="34" charset="0"/>
              </a:rPr>
              <a:t>ORD</a:t>
            </a:r>
            <a:r>
              <a:rPr lang="en-US" altLang="en-US" sz="3200" dirty="0" smtClean="0">
                <a:latin typeface="Verdana" pitchFamily="34" charset="0"/>
              </a:rPr>
              <a:t>, 8 </a:t>
            </a:r>
          </a:p>
          <a:p>
            <a:pPr marL="920750" lvl="1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Do not rebel, do not fear, 9</a:t>
            </a:r>
          </a:p>
          <a:p>
            <a:pPr marL="0" lvl="1" indent="0">
              <a:buNone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10a, stone them!  </a:t>
            </a:r>
            <a:r>
              <a:rPr lang="en-US" altLang="en-US" sz="3200" dirty="0" smtClean="0">
                <a:latin typeface="Verdana" pitchFamily="34" charset="0"/>
              </a:rPr>
              <a:t>(Ac.17:6) </a:t>
            </a:r>
          </a:p>
          <a:p>
            <a:pPr marL="463550" lvl="1" indent="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457200" indent="-393700">
              <a:buNone/>
              <a:tabLst>
                <a:tab pos="914400" algn="l"/>
              </a:tabLst>
            </a:pPr>
            <a:endParaRPr lang="en-US" altLang="en-US" sz="32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42900" y="5791200"/>
            <a:ext cx="8458200" cy="762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company: Cain;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Jehoiakim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Jezebel; Herod…</a:t>
            </a:r>
          </a:p>
        </p:txBody>
      </p:sp>
    </p:spTree>
    <p:extLst>
      <p:ext uri="{BB962C8B-B14F-4D97-AF65-F5344CB8AC3E}">
        <p14:creationId xmlns:p14="http://schemas.microsoft.com/office/powerpoint/2010/main" xmlns="" val="140535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5928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Location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II. Leaders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III. Land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IV. Lamentation, 13:27-14:4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V. Light, 5-10a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VI. L</a:t>
            </a:r>
            <a:r>
              <a:rPr lang="en-US" altLang="en-US" sz="3200" dirty="0" smtClean="0">
                <a:solidFill>
                  <a:srgbClr val="FFFF00"/>
                </a:solidFill>
                <a:latin typeface="Verdana" pitchFamily="34" charset="0"/>
              </a:rPr>
              <a:t>ORD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,</a:t>
            </a:r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 10b-38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2590800"/>
            <a:ext cx="9158748" cy="4267200"/>
          </a:xfrm>
          <a:prstGeom prst="rect">
            <a:avLst/>
          </a:prstGeom>
          <a:solidFill>
            <a:schemeClr val="bg2">
              <a:lumMod val="20000"/>
              <a:lumOff val="80000"/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6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chemeClr val="bg1"/>
                </a:solidFill>
                <a:latin typeface="Verdana" pitchFamily="34" charset="0"/>
              </a:rPr>
              <a:t>Judgment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3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+mn-lt"/>
              </a:rPr>
              <a:t>Coming of glory of Lord,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10b-11</a:t>
            </a:r>
          </a:p>
          <a:p>
            <a:pPr marL="914400" lvl="1" indent="-220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How long . . . Reject (despise, spurn) Me? </a:t>
            </a:r>
            <a:b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</a:br>
            <a:r>
              <a:rPr lang="en-US" sz="3200" dirty="0" smtClean="0">
                <a:latin typeface="+mn-lt"/>
              </a:rPr>
              <a:t>(2 Sm.12:14) </a:t>
            </a:r>
          </a:p>
          <a:p>
            <a:pPr marL="914400" lvl="1" indent="-220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+mn-lt"/>
              </a:rPr>
              <a:t>How long . . . Not believe in Me?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indent="-22066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Disinherit,</a:t>
            </a:r>
            <a:r>
              <a:rPr lang="en-US" sz="3200" dirty="0" smtClean="0">
                <a:latin typeface="+mn-lt"/>
              </a:rPr>
              <a:t> 12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80104" y="4114800"/>
            <a:ext cx="7971504" cy="16002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36538" indent="-236538">
              <a:buFont typeface="Wingdings" panose="05000000000000000000" pitchFamily="2" charset="2"/>
              <a:buChar char="§"/>
            </a:pPr>
            <a:r>
              <a:rPr lang="en-US" sz="3200" dirty="0" smtClean="0"/>
              <a:t>Take </a:t>
            </a:r>
            <a:r>
              <a:rPr lang="en-US" sz="3200" dirty="0"/>
              <a:t>possession of, esp. by force;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 K.21:16; …‘</a:t>
            </a:r>
            <a:r>
              <a:rPr lang="en-US" sz="3200" dirty="0"/>
              <a:t>to blot out, to destroy’ </a:t>
            </a:r>
            <a:r>
              <a:rPr lang="en-US" sz="1600" dirty="0"/>
              <a:t>(</a:t>
            </a:r>
            <a:r>
              <a:rPr lang="en-US" sz="1600" dirty="0" err="1"/>
              <a:t>Gesenius</a:t>
            </a:r>
            <a:r>
              <a:rPr lang="en-US" sz="1600" dirty="0" smtClean="0"/>
              <a:t>) </a:t>
            </a:r>
          </a:p>
          <a:p>
            <a:pPr marL="236538" indent="-236538">
              <a:buFont typeface="Wingdings" panose="05000000000000000000" pitchFamily="2" charset="2"/>
              <a:buChar char="§"/>
            </a:pPr>
            <a:r>
              <a:rPr lang="en-US" sz="3200" dirty="0" smtClean="0"/>
              <a:t>Start </a:t>
            </a:r>
            <a:r>
              <a:rPr lang="en-US" sz="3200" dirty="0"/>
              <a:t>over </a:t>
            </a:r>
            <a:r>
              <a:rPr lang="en-US" sz="3200" dirty="0" smtClean="0"/>
              <a:t>with Moses </a:t>
            </a:r>
            <a:r>
              <a:rPr lang="en-US" sz="3200" dirty="0"/>
              <a:t>(</a:t>
            </a:r>
            <a:r>
              <a:rPr lang="en-US" sz="3200" dirty="0" smtClean="0"/>
              <a:t>another Abraham)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52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2038</TotalTime>
  <Words>629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Pixel</vt:lpstr>
      <vt:lpstr>Wavering In The Wilderness (II)</vt:lpstr>
      <vt:lpstr>I. Location II. Leaders III. Land IV. Lamentation</vt:lpstr>
      <vt:lpstr>Three wishes (14:2-3)</vt:lpstr>
      <vt:lpstr>I. Location II. Leaders III. Land IV. Lamentation, 13:27-14:4 V. Light, 5-10a</vt:lpstr>
      <vt:lpstr>Reactions</vt:lpstr>
      <vt:lpstr>Hebrews 8:9</vt:lpstr>
      <vt:lpstr>Reactions</vt:lpstr>
      <vt:lpstr>I. Location II. Leaders III. Land IV. Lamentation, 13:27-14:4 V. Light, 5-10a VI. LORD, 10b-38</vt:lpstr>
      <vt:lpstr>Judgment</vt:lpstr>
      <vt:lpstr>Moses intercedes, 13-16</vt:lpstr>
      <vt:lpstr>Moses intercedes, 17-19</vt:lpstr>
      <vt:lpstr>Moses: no selfish ambition, 19-25</vt:lpstr>
      <vt:lpstr>Moses: no selfish ambition, 19-25</vt:lpstr>
      <vt:lpstr>Punishment fits crime, 26-29</vt:lpstr>
      <vt:lpstr>What about ‘little ones’? 31-33</vt:lpstr>
      <vt:lpstr>The sentence, 34-38</vt:lpstr>
      <vt:lpstr>I. Location II. Leaders III. Land IV. Lamentation, 13:27-14:4 V. Light, 5-10a VI. LORD, 10b-38 VII. Lawlessness, 39-45</vt:lpstr>
      <vt:lpstr>Mourned over consequences, 39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233</cp:revision>
  <dcterms:created xsi:type="dcterms:W3CDTF">2007-07-13T04:29:51Z</dcterms:created>
  <dcterms:modified xsi:type="dcterms:W3CDTF">2015-12-07T00:26:54Z</dcterms:modified>
</cp:coreProperties>
</file>