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23"/>
  </p:notesMasterIdLst>
  <p:sldIdLst>
    <p:sldId id="298" r:id="rId3"/>
    <p:sldId id="361" r:id="rId4"/>
    <p:sldId id="260" r:id="rId5"/>
    <p:sldId id="362" r:id="rId6"/>
    <p:sldId id="363" r:id="rId7"/>
    <p:sldId id="364" r:id="rId8"/>
    <p:sldId id="365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5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FFFF3E"/>
    <a:srgbClr val="FFFF99"/>
    <a:srgbClr val="FFFFCC"/>
    <a:srgbClr val="FF3300"/>
    <a:srgbClr val="CC6600"/>
    <a:srgbClr val="00FF00"/>
    <a:srgbClr val="E18564"/>
    <a:srgbClr val="E8856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2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7637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6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5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33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425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09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46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5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7238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05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29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6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0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Learning About Sin</a:t>
            </a:r>
            <a:br>
              <a:rPr lang="en-US" altLang="en-US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Wilderness</a:t>
            </a:r>
            <a:endParaRPr lang="en-US" altLang="en-US" sz="4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Numbers 15</a:t>
            </a:r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Man’s Attempts To Classify Sins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II. God Does Make Distinctions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043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Num.15:27…30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800000"/>
                </a:solidFill>
              </a:rPr>
              <a:t>1. </a:t>
            </a:r>
            <a:r>
              <a:rPr lang="en-US" sz="3600" dirty="0" smtClean="0">
                <a:solidFill>
                  <a:srgbClr val="000066"/>
                </a:solidFill>
              </a:rPr>
              <a:t>Non-presumptuous sins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800000"/>
                </a:solidFill>
              </a:rPr>
              <a:t>2. </a:t>
            </a:r>
            <a:r>
              <a:rPr lang="en-US" sz="3600" dirty="0" smtClean="0">
                <a:solidFill>
                  <a:srgbClr val="000066"/>
                </a:solidFill>
              </a:rPr>
              <a:t>Presumptuous sins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170460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Num.15:27…30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800000"/>
                </a:solidFill>
              </a:rPr>
              <a:t>1. </a:t>
            </a:r>
            <a:r>
              <a:rPr lang="en-US" sz="3600" u="sng" dirty="0" smtClean="0">
                <a:solidFill>
                  <a:srgbClr val="000066"/>
                </a:solidFill>
              </a:rPr>
              <a:t>Non-presumptuous</a:t>
            </a:r>
            <a:r>
              <a:rPr lang="en-US" sz="3600" dirty="0" smtClean="0">
                <a:solidFill>
                  <a:srgbClr val="000066"/>
                </a:solidFill>
              </a:rPr>
              <a:t> sins</a:t>
            </a:r>
          </a:p>
          <a:p>
            <a:pPr marL="857250" lvl="2" indent="-4572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400" dirty="0" smtClean="0"/>
              <a:t>Num.15:22-26, unintentional sin of </a:t>
            </a:r>
            <a:r>
              <a:rPr lang="en-US" sz="3400" u="sng" dirty="0" smtClean="0">
                <a:solidFill>
                  <a:srgbClr val="000066"/>
                </a:solidFill>
              </a:rPr>
              <a:t>congregation</a:t>
            </a:r>
            <a:r>
              <a:rPr lang="en-US" sz="3400" dirty="0" smtClean="0"/>
              <a:t>; 27-29, of </a:t>
            </a:r>
            <a:r>
              <a:rPr lang="en-US" sz="3400" u="sng" dirty="0" smtClean="0">
                <a:solidFill>
                  <a:srgbClr val="000066"/>
                </a:solidFill>
              </a:rPr>
              <a:t>individual</a:t>
            </a:r>
            <a:endParaRPr lang="en-US" sz="3400" u="sng" dirty="0">
              <a:solidFill>
                <a:srgbClr val="00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895600"/>
            <a:ext cx="8229600" cy="3276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rgbClr val="000066"/>
                </a:solidFill>
              </a:rPr>
              <a:t>Go </a:t>
            </a:r>
            <a:r>
              <a:rPr lang="en-US" sz="3200" dirty="0">
                <a:solidFill>
                  <a:srgbClr val="000066"/>
                </a:solidFill>
              </a:rPr>
              <a:t>astray, err, wander, as of sheep who </a:t>
            </a:r>
            <a:r>
              <a:rPr lang="en-US" sz="3200" dirty="0" smtClean="0">
                <a:solidFill>
                  <a:srgbClr val="000066"/>
                </a:solidFill>
              </a:rPr>
              <a:t>happens </a:t>
            </a:r>
            <a:r>
              <a:rPr lang="en-US" sz="3200" dirty="0">
                <a:solidFill>
                  <a:srgbClr val="000066"/>
                </a:solidFill>
              </a:rPr>
              <a:t>to </a:t>
            </a:r>
            <a:r>
              <a:rPr lang="en-US" sz="3200" dirty="0" smtClean="0">
                <a:solidFill>
                  <a:srgbClr val="000066"/>
                </a:solidFill>
              </a:rPr>
              <a:t>wander </a:t>
            </a:r>
            <a:r>
              <a:rPr lang="en-US" sz="3200" dirty="0">
                <a:solidFill>
                  <a:srgbClr val="000066"/>
                </a:solidFill>
              </a:rPr>
              <a:t>off </a:t>
            </a:r>
            <a:r>
              <a:rPr lang="en-US" sz="3200" dirty="0" smtClean="0">
                <a:solidFill>
                  <a:srgbClr val="000066"/>
                </a:solidFill>
              </a:rPr>
              <a:t>from </a:t>
            </a:r>
            <a:r>
              <a:rPr lang="en-US" sz="3200" dirty="0">
                <a:solidFill>
                  <a:srgbClr val="000066"/>
                </a:solidFill>
              </a:rPr>
              <a:t>flock as it grazes </a:t>
            </a:r>
            <a:r>
              <a:rPr lang="en-US" dirty="0">
                <a:solidFill>
                  <a:schemeClr val="tx1"/>
                </a:solidFill>
              </a:rPr>
              <a:t>(Swanson</a:t>
            </a:r>
            <a:r>
              <a:rPr lang="en-US" dirty="0" smtClean="0">
                <a:solidFill>
                  <a:schemeClr val="tx1"/>
                </a:solidFill>
              </a:rPr>
              <a:t>).     </a:t>
            </a:r>
            <a:r>
              <a:rPr lang="en-US" sz="3200" dirty="0" smtClean="0">
                <a:solidFill>
                  <a:schemeClr val="tx1"/>
                </a:solidFill>
              </a:rPr>
              <a:t>Ps.119:10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rgbClr val="000066"/>
                </a:solidFill>
              </a:rPr>
              <a:t>Commit </a:t>
            </a:r>
            <a:r>
              <a:rPr lang="en-US" sz="3200" dirty="0">
                <a:solidFill>
                  <a:srgbClr val="000066"/>
                </a:solidFill>
              </a:rPr>
              <a:t>sin of ignorance, inadvertence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Lv</a:t>
            </a:r>
            <a:r>
              <a:rPr lang="en-US" sz="3200" dirty="0">
                <a:solidFill>
                  <a:schemeClr val="tx1"/>
                </a:solidFill>
              </a:rPr>
              <a:t> 4:13 </a:t>
            </a:r>
            <a:r>
              <a:rPr lang="en-US" dirty="0">
                <a:solidFill>
                  <a:schemeClr val="tx1"/>
                </a:solidFill>
              </a:rPr>
              <a:t>(BDB).   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rgbClr val="000066"/>
                </a:solidFill>
              </a:rPr>
              <a:t>W/o </a:t>
            </a:r>
            <a:r>
              <a:rPr lang="en-US" sz="3200" dirty="0">
                <a:solidFill>
                  <a:srgbClr val="000066"/>
                </a:solidFill>
              </a:rPr>
              <a:t>intent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NB)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48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Num.15:27…30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742950" indent="-742950">
              <a:spcAft>
                <a:spcPts val="0"/>
              </a:spcAft>
              <a:buAutoNum type="arabicPeriod"/>
            </a:pPr>
            <a:r>
              <a:rPr lang="en-US" sz="2800" dirty="0" smtClean="0"/>
              <a:t>Non-presumptuous sins</a:t>
            </a:r>
          </a:p>
          <a:p>
            <a:pPr marL="742950" indent="-742950">
              <a:spcAft>
                <a:spcPts val="0"/>
              </a:spcAft>
              <a:buAutoNum type="arabicPeriod"/>
            </a:pPr>
            <a:r>
              <a:rPr lang="en-US" sz="3600" u="sng" dirty="0" smtClean="0">
                <a:solidFill>
                  <a:srgbClr val="000066"/>
                </a:solidFill>
              </a:rPr>
              <a:t>Presumptuous</a:t>
            </a:r>
            <a:r>
              <a:rPr lang="en-US" sz="3600" dirty="0" smtClean="0">
                <a:solidFill>
                  <a:srgbClr val="000066"/>
                </a:solidFill>
              </a:rPr>
              <a:t> sins</a:t>
            </a:r>
          </a:p>
          <a:p>
            <a:pPr marL="857250" lvl="2" indent="-4572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400" dirty="0" smtClean="0"/>
              <a:t>Num.15:30-31 </a:t>
            </a:r>
            <a:endParaRPr lang="en-US" sz="3400" dirty="0"/>
          </a:p>
        </p:txBody>
      </p:sp>
      <p:sp>
        <p:nvSpPr>
          <p:cNvPr id="4" name="Rectangle 3"/>
          <p:cNvSpPr/>
          <p:nvPr/>
        </p:nvSpPr>
        <p:spPr>
          <a:xfrm>
            <a:off x="457200" y="2836608"/>
            <a:ext cx="8229600" cy="298654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rgbClr val="000066"/>
                </a:solidFill>
              </a:rPr>
              <a:t>With a high hand; boldly… </a:t>
            </a:r>
            <a:r>
              <a:rPr lang="en-US" dirty="0" smtClean="0">
                <a:solidFill>
                  <a:schemeClr val="tx1"/>
                </a:solidFill>
              </a:rPr>
              <a:t>(Swanson)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rgbClr val="000066"/>
                </a:solidFill>
              </a:rPr>
              <a:t>To </a:t>
            </a:r>
            <a:r>
              <a:rPr lang="en-US" sz="3200" dirty="0">
                <a:solidFill>
                  <a:srgbClr val="000066"/>
                </a:solidFill>
              </a:rPr>
              <a:t>do </a:t>
            </a:r>
            <a:r>
              <a:rPr lang="en-US" sz="3200" dirty="0" smtClean="0">
                <a:solidFill>
                  <a:srgbClr val="000066"/>
                </a:solidFill>
              </a:rPr>
              <a:t>something with </a:t>
            </a:r>
            <a:r>
              <a:rPr lang="en-US" sz="3200" dirty="0">
                <a:solidFill>
                  <a:srgbClr val="000066"/>
                </a:solidFill>
              </a:rPr>
              <a:t>deliberate defiance, </a:t>
            </a:r>
            <a:r>
              <a:rPr lang="en-US" sz="3200" dirty="0" smtClean="0">
                <a:solidFill>
                  <a:srgbClr val="000066"/>
                </a:solidFill>
              </a:rPr>
              <a:t>with </a:t>
            </a:r>
            <a:r>
              <a:rPr lang="en-US" sz="3200" dirty="0">
                <a:solidFill>
                  <a:srgbClr val="000066"/>
                </a:solidFill>
              </a:rPr>
              <a:t>an </a:t>
            </a:r>
            <a:r>
              <a:rPr lang="en-US" sz="3200" dirty="0" smtClean="0">
                <a:solidFill>
                  <a:srgbClr val="000066"/>
                </a:solidFill>
              </a:rPr>
              <a:t>arrogance </a:t>
            </a:r>
            <a:r>
              <a:rPr lang="en-US" sz="3200" dirty="0">
                <a:solidFill>
                  <a:srgbClr val="000066"/>
                </a:solidFill>
              </a:rPr>
              <a:t>in spite of what the L</a:t>
            </a:r>
            <a:r>
              <a:rPr lang="en-US" sz="2800" dirty="0">
                <a:solidFill>
                  <a:srgbClr val="000066"/>
                </a:solidFill>
              </a:rPr>
              <a:t>ORD</a:t>
            </a:r>
            <a:r>
              <a:rPr lang="en-US" sz="3200" dirty="0">
                <a:solidFill>
                  <a:srgbClr val="000066"/>
                </a:solidFill>
              </a:rPr>
              <a:t> said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NB)</a:t>
            </a:r>
            <a:endParaRPr lang="en-US" dirty="0" smtClean="0">
              <a:solidFill>
                <a:srgbClr val="000066"/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rgbClr val="000066"/>
                </a:solidFill>
              </a:rPr>
              <a:t>‘Brazen’ . . . ‘Flaunt’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009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Num.15:27-31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marL="515938" indent="-515938">
              <a:spcAft>
                <a:spcPts val="0"/>
              </a:spcAft>
              <a:buBlip>
                <a:blip r:embed="rId2"/>
              </a:buBlip>
            </a:pPr>
            <a:r>
              <a:rPr lang="en-US" sz="3600" dirty="0" smtClean="0">
                <a:solidFill>
                  <a:srgbClr val="000066"/>
                </a:solidFill>
              </a:rPr>
              <a:t>Non-Presumptuous /  presumptuous </a:t>
            </a:r>
          </a:p>
          <a:p>
            <a:pPr marL="515938" indent="-515938">
              <a:spcAft>
                <a:spcPts val="0"/>
              </a:spcAft>
              <a:buBlip>
                <a:blip r:embed="rId2"/>
              </a:buBlip>
            </a:pPr>
            <a:r>
              <a:rPr lang="en-US" sz="3600" dirty="0" smtClean="0"/>
              <a:t>B</a:t>
            </a:r>
            <a:r>
              <a:rPr lang="en-US" sz="3400" dirty="0" smtClean="0"/>
              <a:t>oth are condemned.  Lv.4:27 </a:t>
            </a:r>
          </a:p>
          <a:p>
            <a:pPr marL="515938" indent="-515938">
              <a:spcAft>
                <a:spcPts val="0"/>
              </a:spcAft>
              <a:buBlip>
                <a:blip r:embed="rId2"/>
              </a:buBlip>
            </a:pPr>
            <a:r>
              <a:rPr lang="en-US" sz="3400" dirty="0" smtClean="0"/>
              <a:t>Yet God makes a difference</a:t>
            </a:r>
            <a:endParaRPr lang="en-US" sz="3400" dirty="0"/>
          </a:p>
        </p:txBody>
      </p:sp>
      <p:sp>
        <p:nvSpPr>
          <p:cNvPr id="4" name="Rectangle 3"/>
          <p:cNvSpPr/>
          <p:nvPr/>
        </p:nvSpPr>
        <p:spPr>
          <a:xfrm>
            <a:off x="457200" y="3048000"/>
            <a:ext cx="8229600" cy="2438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rgbClr val="000066"/>
                </a:solidFill>
              </a:rPr>
              <a:t>Non-presumptuous – </a:t>
            </a:r>
            <a:r>
              <a:rPr lang="en-US" sz="3200" dirty="0" smtClean="0">
                <a:solidFill>
                  <a:schemeClr val="tx1"/>
                </a:solidFill>
              </a:rPr>
              <a:t>Num15:27-28, </a:t>
            </a:r>
            <a:r>
              <a:rPr lang="en-US" sz="3200" dirty="0" smtClean="0">
                <a:solidFill>
                  <a:srgbClr val="000066"/>
                </a:solidFill>
              </a:rPr>
              <a:t>offering; </a:t>
            </a:r>
            <a:r>
              <a:rPr lang="en-US" sz="3200" b="1" u="sng" dirty="0" smtClean="0">
                <a:solidFill>
                  <a:srgbClr val="000066"/>
                </a:solidFill>
              </a:rPr>
              <a:t>forgiven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rgbClr val="000066"/>
                </a:solidFill>
              </a:rPr>
              <a:t>Presumptuous – </a:t>
            </a:r>
            <a:r>
              <a:rPr lang="en-US" sz="3200" dirty="0" smtClean="0">
                <a:solidFill>
                  <a:schemeClr val="tx1"/>
                </a:solidFill>
              </a:rPr>
              <a:t>Num15:30,</a:t>
            </a:r>
            <a:r>
              <a:rPr lang="en-US" sz="3200" dirty="0" smtClean="0">
                <a:solidFill>
                  <a:srgbClr val="000066"/>
                </a:solidFill>
              </a:rPr>
              <a:t> cut off; </a:t>
            </a:r>
            <a:r>
              <a:rPr lang="en-US" sz="3200" b="1" u="sng" dirty="0" smtClean="0">
                <a:solidFill>
                  <a:srgbClr val="000066"/>
                </a:solidFill>
              </a:rPr>
              <a:t>no</a:t>
            </a:r>
            <a:r>
              <a:rPr lang="en-US" sz="3200" dirty="0" smtClean="0">
                <a:solidFill>
                  <a:srgbClr val="000066"/>
                </a:solidFill>
              </a:rPr>
              <a:t> sacrifice / forgiveness; </a:t>
            </a:r>
            <a:r>
              <a:rPr lang="en-US" sz="3200" dirty="0" smtClean="0">
                <a:solidFill>
                  <a:schemeClr val="tx1"/>
                </a:solidFill>
              </a:rPr>
              <a:t>31,</a:t>
            </a:r>
            <a:r>
              <a:rPr lang="en-US" sz="3200" dirty="0" smtClean="0">
                <a:solidFill>
                  <a:srgbClr val="000066"/>
                </a:solidFill>
              </a:rPr>
              <a:t> guilt upon him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107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Num.15:27-31 Illustrated </a:t>
            </a:r>
            <a:r>
              <a:rPr lang="en-US" sz="2400" dirty="0" smtClean="0">
                <a:solidFill>
                  <a:schemeClr val="tx1"/>
                </a:solidFill>
              </a:rPr>
              <a:t>(1/5)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400" dirty="0" smtClean="0"/>
              <a:t>Picking up sticks on Sabbath, 15:32-36</a:t>
            </a:r>
          </a:p>
          <a:p>
            <a:pPr>
              <a:spcAft>
                <a:spcPts val="0"/>
              </a:spcAft>
              <a:buBlip>
                <a:blip r:embed="rId2"/>
              </a:buBlip>
            </a:pPr>
            <a:r>
              <a:rPr lang="en-US" sz="3400" dirty="0" smtClean="0"/>
              <a:t> Venial?  </a:t>
            </a:r>
          </a:p>
          <a:p>
            <a:pPr>
              <a:spcAft>
                <a:spcPts val="0"/>
              </a:spcAft>
              <a:buBlip>
                <a:blip r:embed="rId2"/>
              </a:buBlip>
            </a:pPr>
            <a:r>
              <a:rPr lang="en-US" sz="3400" dirty="0"/>
              <a:t> </a:t>
            </a:r>
            <a:r>
              <a:rPr lang="en-US" sz="3400" dirty="0" smtClean="0"/>
              <a:t>35-36 (31), stoned??</a:t>
            </a:r>
            <a:endParaRPr lang="en-US" sz="3400" dirty="0"/>
          </a:p>
        </p:txBody>
      </p:sp>
      <p:sp>
        <p:nvSpPr>
          <p:cNvPr id="4" name="Rectangle 3"/>
          <p:cNvSpPr/>
          <p:nvPr/>
        </p:nvSpPr>
        <p:spPr>
          <a:xfrm>
            <a:off x="1201992" y="3048000"/>
            <a:ext cx="3276600" cy="17526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Numbers 13-14, </a:t>
            </a:r>
            <a:r>
              <a:rPr lang="en-US" sz="3200" dirty="0" smtClean="0">
                <a:solidFill>
                  <a:srgbClr val="FFFF00"/>
                </a:solidFill>
              </a:rPr>
              <a:t>nation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rebelled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62948" y="3048000"/>
            <a:ext cx="3276600" cy="17526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Numbers 15, </a:t>
            </a:r>
            <a:r>
              <a:rPr lang="en-US" sz="3200" dirty="0" smtClean="0">
                <a:solidFill>
                  <a:srgbClr val="FFFF00"/>
                </a:solidFill>
              </a:rPr>
              <a:t>individual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rebelled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666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Num.15:27-31 Illustrated </a:t>
            </a:r>
            <a:r>
              <a:rPr lang="en-US" sz="2400" dirty="0" smtClean="0">
                <a:solidFill>
                  <a:schemeClr val="tx1"/>
                </a:solidFill>
              </a:rPr>
              <a:t>(2/5)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 of two kings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400" dirty="0" smtClean="0"/>
              <a:t>David: 2 Sm.11-12 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endParaRPr lang="en-US" sz="3400" dirty="0"/>
          </a:p>
          <a:p>
            <a:pPr marL="514350" indent="-514350">
              <a:spcAft>
                <a:spcPts val="0"/>
              </a:spcAft>
              <a:buAutoNum type="arabicPeriod"/>
            </a:pPr>
            <a:endParaRPr lang="en-US" sz="3400" dirty="0" smtClean="0"/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400" dirty="0" smtClean="0"/>
              <a:t>Saul: 1 Sm.15</a:t>
            </a:r>
            <a:endParaRPr lang="en-US" sz="3400" dirty="0"/>
          </a:p>
        </p:txBody>
      </p:sp>
      <p:sp>
        <p:nvSpPr>
          <p:cNvPr id="4" name="Rectangle 3"/>
          <p:cNvSpPr/>
          <p:nvPr/>
        </p:nvSpPr>
        <p:spPr>
          <a:xfrm>
            <a:off x="1248696" y="2286000"/>
            <a:ext cx="6629400" cy="838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</a:rPr>
              <a:t>Deceit, Lust, Adultery, Murder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1156" y="4114800"/>
            <a:ext cx="6629400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</a:rPr>
              <a:t>Spared animals, </a:t>
            </a:r>
            <a:r>
              <a:rPr lang="en-US" sz="3200" dirty="0" err="1" smtClean="0">
                <a:solidFill>
                  <a:srgbClr val="000066"/>
                </a:solidFill>
              </a:rPr>
              <a:t>Agag</a:t>
            </a:r>
            <a:r>
              <a:rPr lang="en-US" sz="3200" dirty="0" smtClean="0">
                <a:solidFill>
                  <a:srgbClr val="000066"/>
                </a:solidFill>
              </a:rPr>
              <a:t>; Worship</a:t>
            </a:r>
          </a:p>
          <a:p>
            <a:pPr algn="ctr">
              <a:spcAft>
                <a:spcPts val="6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1 Sm.15:22-23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70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Num.15:27-31 Illustrated </a:t>
            </a:r>
            <a:r>
              <a:rPr lang="en-US" sz="2400" dirty="0" smtClean="0">
                <a:solidFill>
                  <a:schemeClr val="tx1"/>
                </a:solidFill>
              </a:rPr>
              <a:t>(3/5)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 of two sinners</a:t>
            </a:r>
            <a:r>
              <a:rPr lang="en-US" sz="3400" dirty="0" smtClean="0"/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400" dirty="0" smtClean="0"/>
              <a:t>– Lk.7:36-50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400" dirty="0" smtClean="0"/>
              <a:t>Woman: ‘evil, bad’ reputation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400" dirty="0" smtClean="0"/>
              <a:t>Simon: ‘good,’ ‘holy’ reputation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endParaRPr lang="en-US" sz="3400" dirty="0"/>
          </a:p>
          <a:p>
            <a:pPr marL="514350" indent="-514350">
              <a:spcAft>
                <a:spcPts val="0"/>
              </a:spcAft>
              <a:buAutoNum type="arabicPeriod"/>
            </a:pPr>
            <a:endParaRPr lang="en-US" sz="3400" dirty="0" smtClean="0"/>
          </a:p>
          <a:p>
            <a:pPr marL="514350" indent="-514350">
              <a:spcAft>
                <a:spcPts val="0"/>
              </a:spcAft>
              <a:buAutoNum type="arabicPeriod"/>
            </a:pPr>
            <a:endParaRPr lang="en-US" sz="3400" dirty="0"/>
          </a:p>
          <a:p>
            <a:pPr marL="0" indent="0">
              <a:spcAft>
                <a:spcPts val="0"/>
              </a:spcAft>
              <a:buNone/>
            </a:pPr>
            <a:endParaRPr lang="en-US" sz="3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251156" y="3505200"/>
            <a:ext cx="6629400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</a:rPr>
              <a:t>Simon worse than woman??</a:t>
            </a:r>
          </a:p>
          <a:p>
            <a:pPr algn="ctr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</a:rPr>
              <a:t>He did not hate his sins, but hers.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454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Num.15:27-31 Illustrated </a:t>
            </a:r>
            <a:r>
              <a:rPr lang="en-US" sz="2400" dirty="0" smtClean="0">
                <a:solidFill>
                  <a:schemeClr val="tx1"/>
                </a:solidFill>
              </a:rPr>
              <a:t>(4/5)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 of two Christians</a:t>
            </a:r>
            <a:r>
              <a:rPr lang="en-US" sz="3400" dirty="0" smtClean="0"/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400" dirty="0" smtClean="0"/>
              <a:t>– Ac.5:1-11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400" dirty="0" smtClean="0"/>
              <a:t>Peter: weak moment, lied / denied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400" dirty="0" smtClean="0"/>
              <a:t>Ananias &amp; </a:t>
            </a:r>
            <a:r>
              <a:rPr lang="en-US" sz="3400" dirty="0" err="1" smtClean="0"/>
              <a:t>Sapphira</a:t>
            </a:r>
            <a:r>
              <a:rPr lang="en-US" sz="3400" dirty="0" smtClean="0"/>
              <a:t>: premeditated liars; loved money and praise; died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endParaRPr lang="en-US" sz="3400" dirty="0"/>
          </a:p>
          <a:p>
            <a:pPr marL="514350" indent="-514350">
              <a:spcAft>
                <a:spcPts val="0"/>
              </a:spcAft>
              <a:buAutoNum type="arabicPeriod"/>
            </a:pPr>
            <a:endParaRPr lang="en-US" sz="3400" dirty="0" smtClean="0"/>
          </a:p>
          <a:p>
            <a:pPr marL="514350" indent="-514350">
              <a:spcAft>
                <a:spcPts val="0"/>
              </a:spcAft>
              <a:buAutoNum type="arabicPeriod"/>
            </a:pPr>
            <a:endParaRPr lang="en-US" sz="3400" dirty="0"/>
          </a:p>
          <a:p>
            <a:pPr marL="0" indent="0">
              <a:spcAft>
                <a:spcPts val="0"/>
              </a:spcAft>
              <a:buNone/>
            </a:pPr>
            <a:endParaRPr lang="en-US" sz="3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251156" y="4038600"/>
            <a:ext cx="6629400" cy="1828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</a:rPr>
              <a:t>Peter was forgiven, restored.</a:t>
            </a:r>
          </a:p>
          <a:p>
            <a:pPr algn="ctr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</a:rPr>
              <a:t>A &amp; S: mortal sin?  big sin?</a:t>
            </a:r>
          </a:p>
          <a:p>
            <a:pPr algn="ctr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</a:rPr>
              <a:t>Different attitudes of sinners. 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638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Num.15:27-31 Illustrated </a:t>
            </a:r>
            <a:r>
              <a:rPr lang="en-US" sz="2400" dirty="0" smtClean="0">
                <a:solidFill>
                  <a:schemeClr val="tx1"/>
                </a:solidFill>
              </a:rPr>
              <a:t>(5/5)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 of two choices</a:t>
            </a:r>
            <a:r>
              <a:rPr lang="en-US" sz="3400" dirty="0" smtClean="0"/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400" dirty="0" smtClean="0"/>
              <a:t>Hb.4:15, </a:t>
            </a:r>
            <a:r>
              <a:rPr lang="en-US" sz="3400" dirty="0" smtClean="0">
                <a:solidFill>
                  <a:srgbClr val="000066"/>
                </a:solidFill>
              </a:rPr>
              <a:t>sympathy in </a:t>
            </a:r>
            <a:r>
              <a:rPr lang="en-US" sz="3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weaknesses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400" dirty="0" smtClean="0"/>
              <a:t>Hb.5:2-3, priest had compassion for ignorant, weak, going astray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3400" dirty="0" smtClean="0"/>
              <a:t>Hb.10:26, sin willfully – deliberately, intentionally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endParaRPr lang="en-US" sz="3400" dirty="0"/>
          </a:p>
          <a:p>
            <a:pPr marL="514350" indent="-514350">
              <a:spcAft>
                <a:spcPts val="0"/>
              </a:spcAft>
              <a:buAutoNum type="arabicPeriod"/>
            </a:pPr>
            <a:endParaRPr lang="en-US" sz="3400" dirty="0" smtClean="0"/>
          </a:p>
          <a:p>
            <a:pPr marL="514350" indent="-514350">
              <a:spcAft>
                <a:spcPts val="0"/>
              </a:spcAft>
              <a:buAutoNum type="arabicPeriod"/>
            </a:pPr>
            <a:endParaRPr lang="en-US" sz="3400" dirty="0"/>
          </a:p>
          <a:p>
            <a:pPr marL="0" indent="0">
              <a:spcAft>
                <a:spcPts val="0"/>
              </a:spcAft>
              <a:buNone/>
            </a:pP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xmlns="" val="230005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Numbers 15 – three units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FFFF00"/>
                </a:solidFill>
              </a:rPr>
              <a:t>“</a:t>
            </a:r>
            <a:r>
              <a:rPr lang="en-US" i="1" dirty="0" smtClean="0">
                <a:solidFill>
                  <a:srgbClr val="FFFF00"/>
                </a:solidFill>
              </a:rPr>
              <a:t>The Lord said to Moses</a:t>
            </a:r>
            <a:r>
              <a:rPr lang="en-US" dirty="0" smtClean="0">
                <a:solidFill>
                  <a:srgbClr val="FFFF00"/>
                </a:solidFill>
              </a:rPr>
              <a:t>”  </a:t>
            </a:r>
            <a:r>
              <a:rPr lang="en-US" dirty="0" smtClean="0">
                <a:solidFill>
                  <a:schemeClr val="bg1"/>
                </a:solidFill>
              </a:rPr>
              <a:t>(1, 17, 37)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bg1"/>
                </a:solidFill>
              </a:rPr>
              <a:t>15:2 magnifies God’s mercy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chemeClr val="bg1"/>
                </a:solidFill>
              </a:rPr>
              <a:t>Contrast chapter 14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chemeClr val="bg1"/>
                </a:solidFill>
              </a:rPr>
              <a:t>He would fulfill His promise to Abraham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Num.15:27-31 – God makes a distinction between sins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Man’s classifications result in error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458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Lessons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52" y="11430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1. </a:t>
            </a:r>
            <a:r>
              <a:rPr lang="en-US" sz="3600" dirty="0" smtClean="0">
                <a:solidFill>
                  <a:srgbClr val="FFFF00"/>
                </a:solidFill>
              </a:rPr>
              <a:t>Avoid all sin, Ps.19:12-13</a:t>
            </a:r>
          </a:p>
          <a:p>
            <a:pPr marL="633413" lvl="1" indent="-293688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People with best intentions sin, 1 Jn.1:8-10</a:t>
            </a:r>
          </a:p>
          <a:p>
            <a:pPr marL="633413" lvl="1" indent="-293688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Sin of ignorance is still sin, Ac.3:17</a:t>
            </a:r>
          </a:p>
          <a:p>
            <a:pPr marL="633413" lvl="1" indent="-293688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If we try to avoid sins of ignorance, we can more easily avoid presumption</a:t>
            </a:r>
          </a:p>
          <a:p>
            <a:pPr marL="633413" lvl="1" indent="-29368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To excuse any sin is presumption</a:t>
            </a:r>
          </a:p>
          <a:p>
            <a:pPr marL="457200" lvl="1" indent="-457200"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2. </a:t>
            </a:r>
            <a:r>
              <a:rPr lang="en-US" sz="3600" dirty="0" smtClean="0">
                <a:solidFill>
                  <a:srgbClr val="FFFF00"/>
                </a:solidFill>
              </a:rPr>
              <a:t>Ignorance is no excuse.  Ac.17:30</a:t>
            </a:r>
          </a:p>
          <a:p>
            <a:pPr marL="457200" lvl="1" indent="-457200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3. </a:t>
            </a:r>
            <a:r>
              <a:rPr lang="en-US" sz="3600" dirty="0">
                <a:solidFill>
                  <a:srgbClr val="FFFF00"/>
                </a:solidFill>
              </a:rPr>
              <a:t>K</a:t>
            </a:r>
            <a:r>
              <a:rPr lang="en-US" sz="3600" dirty="0" smtClean="0">
                <a:solidFill>
                  <a:srgbClr val="FFFF00"/>
                </a:solidFill>
              </a:rPr>
              <a:t>eep </a:t>
            </a:r>
            <a:r>
              <a:rPr lang="en-US" sz="3600" dirty="0">
                <a:solidFill>
                  <a:srgbClr val="FFFF00"/>
                </a:solidFill>
              </a:rPr>
              <a:t>mind on </a:t>
            </a:r>
            <a:r>
              <a:rPr lang="en-US" sz="3600" dirty="0" smtClean="0">
                <a:solidFill>
                  <a:srgbClr val="FFFF00"/>
                </a:solidFill>
              </a:rPr>
              <a:t>God, Num.15:37-41</a:t>
            </a:r>
          </a:p>
        </p:txBody>
      </p:sp>
    </p:spTree>
    <p:extLst>
      <p:ext uri="{BB962C8B-B14F-4D97-AF65-F5344CB8AC3E}">
        <p14:creationId xmlns:p14="http://schemas.microsoft.com/office/powerpoint/2010/main" xmlns="" val="250154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I. </a:t>
            </a: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Man’s Attempts To Classify Sins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000066"/>
                </a:solidFill>
              </a:rPr>
              <a:t>Roman Catholicism:</a:t>
            </a:r>
            <a:br>
              <a:rPr lang="en-US" sz="3600" dirty="0" smtClean="0">
                <a:solidFill>
                  <a:srgbClr val="000066"/>
                </a:solidFill>
              </a:rPr>
            </a:br>
            <a:r>
              <a:rPr lang="en-US" sz="3600" dirty="0" smtClean="0">
                <a:solidFill>
                  <a:srgbClr val="000066"/>
                </a:solidFill>
              </a:rPr>
              <a:t>mortal and venial sins </a:t>
            </a:r>
            <a:r>
              <a:rPr lang="en-US" sz="2400" dirty="0" smtClean="0">
                <a:solidFill>
                  <a:schemeClr val="tx1"/>
                </a:solidFill>
              </a:rPr>
              <a:t>(1/4)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“This </a:t>
            </a:r>
            <a:r>
              <a:rPr lang="en-US" dirty="0"/>
              <a:t>is a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</a:t>
            </a:r>
            <a:r>
              <a:rPr lang="en-US" dirty="0"/>
              <a:t> sin, which, on account of its enormity, destroys the grace </a:t>
            </a:r>
            <a:r>
              <a:rPr lang="en-US" dirty="0" smtClean="0"/>
              <a:t>and </a:t>
            </a:r>
            <a:r>
              <a:rPr lang="en-US" dirty="0"/>
              <a:t>friendship of God, </a:t>
            </a:r>
            <a:r>
              <a:rPr lang="en-US" dirty="0" smtClean="0"/>
              <a:t>and </a:t>
            </a:r>
            <a:r>
              <a:rPr lang="en-US" dirty="0"/>
              <a:t>deserves </a:t>
            </a:r>
            <a:r>
              <a:rPr lang="en-US" dirty="0" smtClean="0"/>
              <a:t>eternal punishment.  </a:t>
            </a:r>
            <a:r>
              <a:rPr lang="en-US" dirty="0"/>
              <a:t>It is called mortal </a:t>
            </a:r>
            <a:r>
              <a:rPr lang="en-US" dirty="0" smtClean="0"/>
              <a:t>because </a:t>
            </a:r>
            <a:r>
              <a:rPr lang="en-US" dirty="0"/>
              <a:t>it destroys the </a:t>
            </a:r>
            <a:r>
              <a:rPr lang="en-US" dirty="0" err="1" smtClean="0"/>
              <a:t>prin-ciple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spiritual </a:t>
            </a:r>
            <a:r>
              <a:rPr lang="en-US" dirty="0"/>
              <a:t>life, which is habitual grace, </a:t>
            </a:r>
            <a:r>
              <a:rPr lang="en-US" dirty="0" smtClean="0"/>
              <a:t>and </a:t>
            </a:r>
            <a:r>
              <a:rPr lang="en-US" dirty="0"/>
              <a:t>kills the soul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42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000066"/>
                </a:solidFill>
              </a:rPr>
              <a:t>Roman Catholicism:</a:t>
            </a:r>
            <a:br>
              <a:rPr lang="en-US" sz="3600" dirty="0" smtClean="0">
                <a:solidFill>
                  <a:srgbClr val="000066"/>
                </a:solidFill>
              </a:rPr>
            </a:br>
            <a:r>
              <a:rPr lang="en-US" sz="3600" dirty="0" smtClean="0">
                <a:solidFill>
                  <a:srgbClr val="000066"/>
                </a:solidFill>
              </a:rPr>
              <a:t>mortal and venial sins </a:t>
            </a:r>
            <a:r>
              <a:rPr lang="en-US" sz="2400" dirty="0" smtClean="0">
                <a:solidFill>
                  <a:schemeClr val="tx1"/>
                </a:solidFill>
              </a:rPr>
              <a:t>(2/4)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Venial</a:t>
            </a:r>
            <a:r>
              <a:rPr lang="en-US" dirty="0"/>
              <a:t> sin is that which, on </a:t>
            </a:r>
            <a:r>
              <a:rPr lang="en-US" dirty="0" smtClean="0"/>
              <a:t>account </a:t>
            </a:r>
            <a:r>
              <a:rPr lang="en-US" dirty="0"/>
              <a:t>of its levity, does not destroy the grace </a:t>
            </a:r>
            <a:r>
              <a:rPr lang="en-US" dirty="0" smtClean="0"/>
              <a:t>and friend-ship </a:t>
            </a:r>
            <a:r>
              <a:rPr lang="en-US" dirty="0"/>
              <a:t>of God although it diminishes the fervor of charity, and deserves a temporal </a:t>
            </a:r>
            <a:r>
              <a:rPr lang="en-US" dirty="0" smtClean="0"/>
              <a:t>punish-</a:t>
            </a:r>
            <a:r>
              <a:rPr lang="en-US" dirty="0" err="1" smtClean="0"/>
              <a:t>ment</a:t>
            </a:r>
            <a:r>
              <a:rPr lang="en-US" dirty="0" smtClean="0"/>
              <a:t>.   It </a:t>
            </a:r>
            <a:r>
              <a:rPr lang="en-US" dirty="0"/>
              <a:t>is called venial, </a:t>
            </a:r>
            <a:r>
              <a:rPr lang="en-US" dirty="0" smtClean="0"/>
              <a:t>because </a:t>
            </a:r>
            <a:r>
              <a:rPr lang="en-US" dirty="0"/>
              <a:t>the </a:t>
            </a:r>
            <a:r>
              <a:rPr lang="en-US" dirty="0" smtClean="0"/>
              <a:t>principle </a:t>
            </a:r>
            <a:r>
              <a:rPr lang="en-US" dirty="0"/>
              <a:t>of the </a:t>
            </a:r>
            <a:r>
              <a:rPr lang="en-US" dirty="0" smtClean="0"/>
              <a:t>spiritual </a:t>
            </a:r>
            <a:r>
              <a:rPr lang="en-US" dirty="0"/>
              <a:t>life, grace, being still sound, it affects the soul </a:t>
            </a:r>
            <a:r>
              <a:rPr lang="en-US" dirty="0" smtClean="0"/>
              <a:t>with </a:t>
            </a:r>
            <a:r>
              <a:rPr lang="en-US" dirty="0"/>
              <a:t>languor, that is easily cured, the pardon of which is easily obtained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085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000066"/>
                </a:solidFill>
              </a:rPr>
              <a:t>Roman Catholicism:</a:t>
            </a:r>
            <a:br>
              <a:rPr lang="en-US" sz="3600" dirty="0" smtClean="0">
                <a:solidFill>
                  <a:srgbClr val="000066"/>
                </a:solidFill>
              </a:rPr>
            </a:br>
            <a:r>
              <a:rPr lang="en-US" sz="3600" dirty="0" smtClean="0">
                <a:solidFill>
                  <a:srgbClr val="000066"/>
                </a:solidFill>
              </a:rPr>
              <a:t>mortal and venial sins </a:t>
            </a:r>
            <a:r>
              <a:rPr lang="en-US" sz="2400" dirty="0" smtClean="0">
                <a:solidFill>
                  <a:schemeClr val="tx1"/>
                </a:solidFill>
              </a:rPr>
              <a:t>(3/4)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“To curse the living is a mortal sin, when it is formal; i.e., when he who curses intends </a:t>
            </a:r>
            <a:r>
              <a:rPr lang="en-US" dirty="0" smtClean="0"/>
              <a:t>and </a:t>
            </a:r>
            <a:r>
              <a:rPr lang="en-US" dirty="0"/>
              <a:t>wishes a grievous evil to befall the one he curses: but it is no mortal sin to curse the living, when the curse pronounced is merely material; i.e., pronounced w/o any evil </a:t>
            </a:r>
            <a:r>
              <a:rPr lang="en-US" dirty="0" smtClean="0"/>
              <a:t>intention” </a:t>
            </a:r>
            <a:r>
              <a:rPr lang="en-US" sz="2400" dirty="0" smtClean="0"/>
              <a:t>– </a:t>
            </a:r>
            <a:r>
              <a:rPr lang="en-US" sz="2400" dirty="0" err="1" smtClean="0"/>
              <a:t>Liguori</a:t>
            </a:r>
            <a:endParaRPr lang="en-US" sz="2400" dirty="0" smtClean="0"/>
          </a:p>
          <a:p>
            <a:pPr lvl="1">
              <a:buBlip>
                <a:blip r:embed="rId2"/>
              </a:buBlip>
              <a:tabLst>
                <a:tab pos="515938" algn="l"/>
              </a:tabLst>
            </a:pPr>
            <a:r>
              <a:rPr lang="en-US" dirty="0" smtClean="0"/>
              <a:t>	</a:t>
            </a:r>
            <a:r>
              <a:rPr lang="en-US" sz="3200" dirty="0" smtClean="0"/>
              <a:t>Contrast James 2:10-11</a:t>
            </a:r>
          </a:p>
          <a:p>
            <a:pPr lvl="1">
              <a:buBlip>
                <a:blip r:embed="rId2"/>
              </a:buBlip>
              <a:tabLst>
                <a:tab pos="515938" algn="l"/>
              </a:tabLst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3200" dirty="0" smtClean="0"/>
              <a:t>Contrast James 3:6, 9-12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Oval 3"/>
          <p:cNvSpPr/>
          <p:nvPr/>
        </p:nvSpPr>
        <p:spPr>
          <a:xfrm>
            <a:off x="3003756" y="5208570"/>
            <a:ext cx="3200400" cy="818677"/>
          </a:xfrm>
          <a:prstGeom prst="ellipse">
            <a:avLst/>
          </a:prstGeom>
          <a:solidFill>
            <a:srgbClr val="FFFF3E">
              <a:alpha val="31000"/>
            </a:srgb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8400" y="2569389"/>
            <a:ext cx="4953000" cy="818677"/>
          </a:xfrm>
          <a:prstGeom prst="ellipse">
            <a:avLst/>
          </a:prstGeom>
          <a:solidFill>
            <a:srgbClr val="FFFF3E">
              <a:alpha val="31000"/>
            </a:srgb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419600" y="3124200"/>
            <a:ext cx="1600200" cy="207293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5704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000066"/>
                </a:solidFill>
              </a:rPr>
              <a:t>Roman Catholicism:</a:t>
            </a:r>
            <a:br>
              <a:rPr lang="en-US" sz="3600" dirty="0" smtClean="0">
                <a:solidFill>
                  <a:srgbClr val="000066"/>
                </a:solidFill>
              </a:rPr>
            </a:br>
            <a:r>
              <a:rPr lang="en-US" sz="3600" dirty="0" smtClean="0">
                <a:solidFill>
                  <a:srgbClr val="000066"/>
                </a:solidFill>
              </a:rPr>
              <a:t>mortal and venial sins </a:t>
            </a:r>
            <a:r>
              <a:rPr lang="en-US" sz="2400" dirty="0" smtClean="0">
                <a:solidFill>
                  <a:schemeClr val="tx1"/>
                </a:solidFill>
              </a:rPr>
              <a:t>(4/4)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“It is lawful </a:t>
            </a:r>
            <a:r>
              <a:rPr lang="en-US" dirty="0"/>
              <a:t>to induce a person to commit a smaller sin, in order to avoid one that is greater” </a:t>
            </a:r>
            <a:r>
              <a:rPr lang="en-US" sz="2400" dirty="0" smtClean="0"/>
              <a:t>– </a:t>
            </a:r>
            <a:r>
              <a:rPr lang="en-US" sz="2400" dirty="0" err="1" smtClean="0"/>
              <a:t>Liguori</a:t>
            </a:r>
            <a:endParaRPr lang="en-US" sz="2400" dirty="0" smtClean="0"/>
          </a:p>
          <a:p>
            <a:pPr marL="0" indent="0">
              <a:buNone/>
            </a:pPr>
            <a:r>
              <a:rPr lang="en-US" dirty="0"/>
              <a:t>“Stealing is a sin; but if one steals merely a newspaper, it does not involve serious or grievous matter, and hence would be only a venial sin.  If one were to steal a hundred dollars, however, the matter would be serious and the sin would be a mortal one</a:t>
            </a:r>
            <a:r>
              <a:rPr lang="en-US" dirty="0" smtClean="0"/>
              <a:t>” </a:t>
            </a:r>
            <a:br>
              <a:rPr lang="en-US" dirty="0" smtClean="0"/>
            </a:br>
            <a:r>
              <a:rPr lang="en-US" sz="2400" dirty="0" smtClean="0">
                <a:solidFill>
                  <a:srgbClr val="000066"/>
                </a:solidFill>
              </a:rPr>
              <a:t>– </a:t>
            </a:r>
            <a:r>
              <a:rPr lang="en-US" sz="2400" dirty="0" smtClean="0"/>
              <a:t>John Anthony O’Brien, </a:t>
            </a:r>
            <a:r>
              <a:rPr lang="en-US" sz="2400" i="1" dirty="0" smtClean="0"/>
              <a:t>The Faith of Millions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61761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000066"/>
                </a:solidFill>
              </a:rPr>
              <a:t>Other attempts to classify sins:</a:t>
            </a:r>
            <a:br>
              <a:rPr lang="en-US" sz="3600" dirty="0" smtClean="0">
                <a:solidFill>
                  <a:srgbClr val="000066"/>
                </a:solidFill>
              </a:rPr>
            </a:br>
            <a:r>
              <a:rPr lang="en-US" sz="3600" dirty="0" smtClean="0">
                <a:solidFill>
                  <a:srgbClr val="000066"/>
                </a:solidFill>
              </a:rPr>
              <a:t>“Big / Little”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4000" dirty="0" smtClean="0">
                <a:solidFill>
                  <a:srgbClr val="000066"/>
                </a:solidFill>
              </a:rPr>
              <a:t>Big</a:t>
            </a:r>
            <a:r>
              <a:rPr lang="en-US" sz="3600" dirty="0" smtClean="0">
                <a:solidFill>
                  <a:srgbClr val="000066"/>
                </a:solidFill>
              </a:rPr>
              <a:t>: </a:t>
            </a:r>
            <a:r>
              <a:rPr lang="en-US" sz="4000" dirty="0" smtClean="0">
                <a:solidFill>
                  <a:srgbClr val="000066"/>
                </a:solidFill>
              </a:rPr>
              <a:t>murder, arson,</a:t>
            </a:r>
            <a:r>
              <a:rPr lang="en-US" sz="3600" dirty="0" smtClean="0">
                <a:solidFill>
                  <a:srgbClr val="000066"/>
                </a:solidFill>
              </a:rPr>
              <a:t> etc.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 smtClean="0">
                <a:solidFill>
                  <a:srgbClr val="000066"/>
                </a:solidFill>
              </a:rPr>
              <a:t>Little</a:t>
            </a:r>
            <a:r>
              <a:rPr lang="en-US" sz="3600" dirty="0" smtClean="0">
                <a:solidFill>
                  <a:srgbClr val="000066"/>
                </a:solidFill>
              </a:rPr>
              <a:t>: </a:t>
            </a:r>
            <a:r>
              <a:rPr lang="en-US" dirty="0" smtClean="0">
                <a:solidFill>
                  <a:srgbClr val="000066"/>
                </a:solidFill>
              </a:rPr>
              <a:t>white lies, gossip, adultery, etc.</a:t>
            </a:r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269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000066"/>
                </a:solidFill>
              </a:rPr>
              <a:t>Both approaches overlook two facts . . 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181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800000"/>
                </a:solidFill>
              </a:rPr>
              <a:t>1. </a:t>
            </a:r>
            <a:r>
              <a:rPr lang="en-US" sz="3600" u="sng" dirty="0" smtClean="0">
                <a:solidFill>
                  <a:srgbClr val="000066"/>
                </a:solidFill>
              </a:rPr>
              <a:t>God never uses this classification</a:t>
            </a:r>
          </a:p>
          <a:p>
            <a:pPr marL="693738" lvl="1" indent="-236538" defTabSz="5746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0066"/>
                </a:solidFill>
              </a:rPr>
              <a:t>Based on silence of Scripture</a:t>
            </a:r>
          </a:p>
          <a:p>
            <a:pPr marL="693738" lvl="1" indent="-236538" defTabSz="574675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0066"/>
                </a:solidFill>
              </a:rPr>
              <a:t>Based on assumption, desire, excuses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800000"/>
                </a:solidFill>
              </a:rPr>
              <a:t>2. </a:t>
            </a:r>
            <a:r>
              <a:rPr lang="en-US" sz="3600" u="sng" dirty="0" smtClean="0">
                <a:solidFill>
                  <a:srgbClr val="000066"/>
                </a:solidFill>
              </a:rPr>
              <a:t>All sins condemn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smtClean="0"/>
              <a:t>Ezk.18:4, 20</a:t>
            </a:r>
          </a:p>
          <a:p>
            <a:pPr marL="693738" lvl="2" indent="-293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dirty="0" smtClean="0"/>
              <a:t>Mark 7:21-23</a:t>
            </a:r>
          </a:p>
          <a:p>
            <a:pPr marL="693738" lvl="2" indent="-293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dirty="0" smtClean="0"/>
              <a:t>Gal.5:19-21</a:t>
            </a:r>
          </a:p>
          <a:p>
            <a:pPr marL="693738" lvl="2" indent="-2936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400" dirty="0" smtClean="0"/>
              <a:t>Acts 8:19-24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385298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2097</TotalTime>
  <Words>815</Words>
  <Application>Microsoft Office PowerPoint</Application>
  <PresentationFormat>On-screen Show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Pixel</vt:lpstr>
      <vt:lpstr>1_Default Design</vt:lpstr>
      <vt:lpstr>Learning About Sin In The Wilderness</vt:lpstr>
      <vt:lpstr>Numbers 15 – three units</vt:lpstr>
      <vt:lpstr>I. Man’s Attempts To Classify Sins</vt:lpstr>
      <vt:lpstr>Roman Catholicism: mortal and venial sins (1/4)</vt:lpstr>
      <vt:lpstr>Roman Catholicism: mortal and venial sins (2/4)</vt:lpstr>
      <vt:lpstr>Roman Catholicism: mortal and venial sins (3/4)</vt:lpstr>
      <vt:lpstr>Roman Catholicism: mortal and venial sins (4/4)</vt:lpstr>
      <vt:lpstr>Other attempts to classify sins: “Big / Little”</vt:lpstr>
      <vt:lpstr>Both approaches overlook two facts . . .</vt:lpstr>
      <vt:lpstr>I. Man’s Attempts To Classify Sins II. God Does Make Distinctions</vt:lpstr>
      <vt:lpstr>Num.15:27…30</vt:lpstr>
      <vt:lpstr>Num.15:27…30</vt:lpstr>
      <vt:lpstr>Num.15:27…30</vt:lpstr>
      <vt:lpstr>Num.15:27-31</vt:lpstr>
      <vt:lpstr>Num.15:27-31 Illustrated (1/5)</vt:lpstr>
      <vt:lpstr>Num.15:27-31 Illustrated (2/5)</vt:lpstr>
      <vt:lpstr>Num.15:27-31 Illustrated (3/5)</vt:lpstr>
      <vt:lpstr>Num.15:27-31 Illustrated (4/5)</vt:lpstr>
      <vt:lpstr>Num.15:27-31 Illustrated (5/5)</vt:lpstr>
      <vt:lpstr>Lessons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Johnson</cp:lastModifiedBy>
  <cp:revision>258</cp:revision>
  <dcterms:created xsi:type="dcterms:W3CDTF">2007-07-13T04:29:51Z</dcterms:created>
  <dcterms:modified xsi:type="dcterms:W3CDTF">2015-12-22T07:31:53Z</dcterms:modified>
</cp:coreProperties>
</file>