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7" r:id="rId6"/>
    <p:sldId id="276" r:id="rId7"/>
    <p:sldId id="278" r:id="rId8"/>
    <p:sldId id="263" r:id="rId9"/>
    <p:sldId id="279" r:id="rId10"/>
    <p:sldId id="264" r:id="rId11"/>
    <p:sldId id="280" r:id="rId12"/>
    <p:sldId id="289" r:id="rId13"/>
    <p:sldId id="283" r:id="rId14"/>
    <p:sldId id="290" r:id="rId15"/>
    <p:sldId id="291" r:id="rId16"/>
    <p:sldId id="284" r:id="rId17"/>
    <p:sldId id="285" r:id="rId18"/>
    <p:sldId id="286" r:id="rId19"/>
    <p:sldId id="287" r:id="rId20"/>
    <p:sldId id="269" r:id="rId21"/>
    <p:sldId id="288" r:id="rId22"/>
    <p:sldId id="29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ECFF"/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howGuides="1">
      <p:cViewPr varScale="1">
        <p:scale>
          <a:sx n="77" d="100"/>
          <a:sy n="77" d="100"/>
        </p:scale>
        <p:origin x="-84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496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391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144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86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02766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089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50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07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6604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86056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38527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534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Kino M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5240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 smtClean="0">
                <a:solidFill>
                  <a:schemeClr val="accent2">
                    <a:lumMod val="50000"/>
                  </a:schemeClr>
                </a:solidFill>
              </a:rPr>
              <a:t>Before Difficult Days Come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/>
            <a:r>
              <a:rPr lang="en-US" altLang="en-US" dirty="0" smtClean="0"/>
              <a:t>Ecclesiastes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excuse procrastination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" y="1295400"/>
            <a:ext cx="8534400" cy="5029200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en-US" altLang="en-US" sz="24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“Sow wild oats while young”</a:t>
            </a:r>
          </a:p>
          <a:p>
            <a:pPr marL="857250" lvl="1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Evil ways become habitual.</a:t>
            </a:r>
          </a:p>
          <a:p>
            <a:pPr marL="857250" lvl="1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Heart becomes calloused.  Ga.6:7-8</a:t>
            </a:r>
          </a:p>
          <a:p>
            <a:pPr marL="0" indent="0" eaLnBrk="1" hangingPunct="1">
              <a:defRPr/>
            </a:pPr>
            <a:r>
              <a:rPr lang="en-US" altLang="en-US" sz="24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 can always repent later”</a:t>
            </a:r>
          </a:p>
          <a:p>
            <a:pPr marL="857250" lvl="1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 guarantee (age or attitude).</a:t>
            </a:r>
          </a:p>
          <a:p>
            <a:pPr marL="857250" lvl="1" indent="-457200" eaLnBrk="1" hangingPunct="1">
              <a:buFont typeface="Courier New" panose="02070309020205020404" pitchFamily="49" charset="0"/>
              <a:buChar char="o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Vile attitude: give Creator leftovers.</a:t>
            </a:r>
          </a:p>
          <a:p>
            <a:pPr marL="400050" lvl="1" indent="0" eaLnBrk="1" hangingPunct="1">
              <a:defRPr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Abundant reasons to</a:t>
            </a:r>
            <a:br>
              <a:rPr lang="en-US" altLang="en-US" sz="3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remember God in youth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 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difficult days are coming </a:t>
            </a:r>
            <a:r>
              <a:rPr lang="en-US" altLang="en-US" sz="30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ill-fortune; affliction</a:t>
            </a:r>
            <a:r>
              <a:rPr lang="en-US" altLang="en-US" sz="30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</a:p>
          <a:p>
            <a:pPr marL="228600" indent="-228600" eaLnBrk="1" hangingPunct="1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 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– symbol of joy</a:t>
            </a: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 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darkness – fading capacity for joy</a:t>
            </a:r>
          </a:p>
          <a:p>
            <a:pPr marL="0" indent="0" eaLnBrk="1" hangingPunct="1">
              <a:defRPr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746760" y="4038600"/>
            <a:ext cx="3733800" cy="1828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DARK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0" i="0" u="sng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aseline="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 do things once enjoyed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32960" y="4038600"/>
            <a:ext cx="3733800" cy="1828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sng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CLOUDS</a:t>
            </a:r>
            <a:endParaRPr kumimoji="0" lang="en-US" sz="3200" b="0" i="0" u="sng" strike="noStrike" cap="none" normalizeH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trouble</a:t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follows another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04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Abundant reasons to</a:t>
            </a:r>
            <a:b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remember God in youth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Body like house: </a:t>
            </a:r>
            <a:r>
              <a:rPr lang="en-US" altLang="en-US" sz="31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Co.5:1-2; 2 Pt.1:13</a:t>
            </a:r>
            <a:r>
              <a:rPr lang="en-US" alt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 marL="350838" indent="-3508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Keepers: arms. . .tremble 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(v.3).</a:t>
            </a:r>
          </a:p>
          <a:p>
            <a:pPr marL="350838" indent="-3508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Strong men: legs. . .bow. 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Ps.147:10; Hb.12:12.</a:t>
            </a:r>
          </a:p>
          <a:p>
            <a:pPr marL="350838" indent="-3508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Grinders: teeth. . .few.</a:t>
            </a:r>
          </a:p>
          <a:p>
            <a:pPr marL="350838" indent="-3508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Windows: eyes. . .darkened. 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Gn.27:1</a:t>
            </a:r>
          </a:p>
          <a:p>
            <a:pPr marL="350838" indent="-3508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Doors: ears 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(4).</a:t>
            </a:r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0838" indent="-3508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Rise: insomnia.</a:t>
            </a:r>
          </a:p>
          <a:p>
            <a:pPr marL="350838" indent="-3508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Music: entertainment. 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Sm.19:35</a:t>
            </a:r>
          </a:p>
          <a:p>
            <a:pPr marL="0" indent="0" eaLnBrk="1" hangingPunct="1">
              <a:defRPr/>
            </a:pPr>
            <a:endParaRPr lang="en-US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740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Abundant reasons to</a:t>
            </a:r>
            <a:b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remember God in youth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marL="0" indent="0" algn="ctr" eaLnBrk="1" hangingPunct="1"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 of literal / figurative language 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(v.5)</a:t>
            </a:r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 of heights</a:t>
            </a: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 terrors in the way</a:t>
            </a: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Almond tree</a:t>
            </a: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Grasshopper drags itself along</a:t>
            </a: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Desire fails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76348"/>
            <a:ext cx="5654040" cy="3176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7573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Abundant reasons to</a:t>
            </a:r>
            <a:b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remember God in youth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marL="0" indent="0" algn="ctr" eaLnBrk="1" hangingPunct="1"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 of literal / figurative language 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(v.5)</a:t>
            </a:r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 of heights</a:t>
            </a: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 terrors in the way</a:t>
            </a: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Almond tree</a:t>
            </a: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Grasshopper drags itself along</a:t>
            </a: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Desire fails</a:t>
            </a:r>
          </a:p>
          <a:p>
            <a:pPr marL="628650" lvl="1" indent="-228600" eaLnBrk="1" hangingPunct="1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3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/ mental desires decline</a:t>
            </a:r>
          </a:p>
          <a:p>
            <a:pPr marL="628650" lvl="1" indent="-228600" eaLnBrk="1" hangingPunct="1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3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Fire / passion of life burns low</a:t>
            </a:r>
          </a:p>
          <a:p>
            <a:pPr marL="628650" lvl="1" indent="-228600" eaLnBrk="1" hangingPunct="1">
              <a:spcBef>
                <a:spcPts val="4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3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Forget God: dismal prospect </a:t>
            </a:r>
          </a:p>
        </p:txBody>
      </p:sp>
    </p:spTree>
    <p:extLst>
      <p:ext uri="{BB962C8B-B14F-4D97-AF65-F5344CB8AC3E}">
        <p14:creationId xmlns="" xmlns:p14="http://schemas.microsoft.com/office/powerpoint/2010/main" val="315742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Abundant reasons to</a:t>
            </a:r>
            <a:b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remember God in youth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</p:spPr>
        <p:txBody>
          <a:bodyPr/>
          <a:lstStyle/>
          <a:p>
            <a:pPr marL="0" indent="0" algn="ctr" eaLnBrk="1" hangingPunct="1"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Mix of literal / figurative language 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(v.5)</a:t>
            </a:r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 of heights</a:t>
            </a: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 terrors in the way</a:t>
            </a: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Almond tree</a:t>
            </a: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Grasshopper drags itself along</a:t>
            </a: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Desire fails</a:t>
            </a:r>
          </a:p>
          <a:p>
            <a:pPr marL="517525" lvl="1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Goes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Eternal Home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[aging process]</a:t>
            </a:r>
          </a:p>
          <a:p>
            <a:pPr marL="517525" lvl="1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Mourners </a:t>
            </a:r>
            <a:r>
              <a:rPr lang="en-US" altLang="en-US" sz="3200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about street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[funeral]</a:t>
            </a:r>
          </a:p>
        </p:txBody>
      </p:sp>
    </p:spTree>
    <p:extLst>
      <p:ext uri="{BB962C8B-B14F-4D97-AF65-F5344CB8AC3E}">
        <p14:creationId xmlns="" xmlns:p14="http://schemas.microsoft.com/office/powerpoint/2010/main" val="427455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Abundant reasons to</a:t>
            </a:r>
            <a:b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remember God in youth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Figurative language 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(v.6)</a:t>
            </a:r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Golden bowl (attached to silver cord) breaks, crashes to floor, ruined</a:t>
            </a:r>
          </a:p>
          <a:p>
            <a:pPr marL="628650" lvl="1" indent="-22860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be reassembled</a:t>
            </a:r>
          </a:p>
          <a:p>
            <a:pPr marL="228600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Pitcher breaks on side of well</a:t>
            </a:r>
          </a:p>
          <a:p>
            <a:pPr marL="628650" lvl="1" indent="-2286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also breaks down, falls into a pit</a:t>
            </a:r>
          </a:p>
        </p:txBody>
      </p:sp>
    </p:spTree>
    <p:extLst>
      <p:ext uri="{BB962C8B-B14F-4D97-AF65-F5344CB8AC3E}">
        <p14:creationId xmlns="" xmlns:p14="http://schemas.microsoft.com/office/powerpoint/2010/main" val="314341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Abundant reasons to</a:t>
            </a:r>
            <a:b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remember God in youth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Literal process 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(v.7)</a:t>
            </a:r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Dust to dust. 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Gn.3:19</a:t>
            </a:r>
          </a:p>
          <a:p>
            <a:pPr marL="628650" lvl="1" indent="-22860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Reverses process of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Gn.2:7</a:t>
            </a:r>
          </a:p>
          <a:p>
            <a:pPr marL="228600" indent="-228600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 returns to God . . . 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7:59 (Ex.3:6)</a:t>
            </a:r>
          </a:p>
        </p:txBody>
      </p:sp>
    </p:spTree>
    <p:extLst>
      <p:ext uri="{BB962C8B-B14F-4D97-AF65-F5344CB8AC3E}">
        <p14:creationId xmlns="" xmlns:p14="http://schemas.microsoft.com/office/powerpoint/2010/main" val="168742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Abundant reasons to</a:t>
            </a:r>
            <a:b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800" dirty="0">
                <a:solidFill>
                  <a:srgbClr val="333399">
                    <a:lumMod val="5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remember God in youth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spcAft>
                <a:spcPts val="600"/>
              </a:spcAft>
              <a:defRPr/>
            </a:pPr>
            <a:r>
              <a:rPr lang="en-US" altLang="en-US" sz="36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Judgment is coming (v.14)</a:t>
            </a:r>
          </a:p>
          <a:p>
            <a:pPr marL="0" indent="0" eaLnBrk="1" hangingPunct="1">
              <a:spcAft>
                <a:spcPts val="900"/>
              </a:spcAft>
              <a:defRPr/>
            </a:pPr>
            <a:r>
              <a:rPr lang="en-US" alt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11:9,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rejoice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right things.</a:t>
            </a:r>
          </a:p>
          <a:p>
            <a:pPr marL="457200" indent="-457200" eaLnBrk="1" hangingPunct="1">
              <a:spcAft>
                <a:spcPts val="900"/>
              </a:spcAft>
              <a:defRPr/>
            </a:pPr>
            <a:r>
              <a:rPr lang="en-US" alt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11:9, 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realize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Judgment is coming.</a:t>
            </a:r>
          </a:p>
          <a:p>
            <a:pPr marL="457200" indent="-457200" eaLnBrk="1" hangingPunct="1">
              <a:spcAft>
                <a:spcPts val="900"/>
              </a:spcAft>
              <a:defRPr/>
            </a:pPr>
            <a:r>
              <a:rPr lang="en-US" alt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11:10, 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remove</a:t>
            </a:r>
            <a:r>
              <a:rPr lang="en-US" alt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that hinders your preparation to meet God. 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Hb.9:27</a:t>
            </a:r>
          </a:p>
        </p:txBody>
      </p:sp>
    </p:spTree>
    <p:extLst>
      <p:ext uri="{BB962C8B-B14F-4D97-AF65-F5344CB8AC3E}">
        <p14:creationId xmlns="" xmlns:p14="http://schemas.microsoft.com/office/powerpoint/2010/main" val="266258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5334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I. What?  Remember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1295400"/>
            <a:ext cx="85344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9pPr>
          </a:lstStyle>
          <a:p>
            <a:pPr eaLnBrk="1" hangingPunct="1"/>
            <a:r>
              <a:rPr lang="en-US" altLang="en-US" sz="2400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II. Who?  Creator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04800" y="3368040"/>
            <a:ext cx="853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9pPr>
          </a:lstStyle>
          <a:p>
            <a:pPr eaLnBrk="1" hangingPunct="1"/>
            <a:r>
              <a:rPr lang="en-US" altLang="en-US" sz="4000" kern="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V. How?  Creator </a:t>
            </a:r>
            <a:r>
              <a:rPr lang="en-US" altLang="en-US" sz="3200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(v.13)</a:t>
            </a:r>
            <a:endParaRPr lang="en-US" altLang="en-US" sz="4000" kern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4800" y="1981200"/>
            <a:ext cx="85344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9pPr>
          </a:lstStyle>
          <a:p>
            <a:pPr eaLnBrk="1" hangingPunct="1"/>
            <a:r>
              <a:rPr lang="en-US" altLang="en-US" sz="2400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III. When?  Days of Youth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04800" y="2667000"/>
            <a:ext cx="85344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9pPr>
          </a:lstStyle>
          <a:p>
            <a:pPr eaLnBrk="1" hangingPunct="1"/>
            <a:r>
              <a:rPr lang="en-US" altLang="en-US" sz="2400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IV. Why?  Difficult Days Come</a:t>
            </a:r>
          </a:p>
        </p:txBody>
      </p:sp>
    </p:spTree>
    <p:extLst>
      <p:ext uri="{BB962C8B-B14F-4D97-AF65-F5344CB8AC3E}">
        <p14:creationId xmlns="" xmlns:p14="http://schemas.microsoft.com/office/powerpoint/2010/main" val="5111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4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Views of aging and death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96875" indent="-396875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600" dirty="0" smtClean="0">
                <a:solidFill>
                  <a:schemeClr val="accent2">
                    <a:lumMod val="50000"/>
                  </a:schemeClr>
                </a:solidFill>
              </a:rPr>
              <a:t>Live it up while you can.  </a:t>
            </a:r>
          </a:p>
          <a:p>
            <a:pPr marL="396875" indent="-396875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600" dirty="0" smtClean="0">
                <a:solidFill>
                  <a:schemeClr val="accent2">
                    <a:lumMod val="50000"/>
                  </a:schemeClr>
                </a:solidFill>
              </a:rPr>
              <a:t>Science will take care of us.  </a:t>
            </a:r>
          </a:p>
          <a:p>
            <a:pPr marL="396875" indent="-396875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600" dirty="0" smtClean="0">
                <a:solidFill>
                  <a:schemeClr val="accent2">
                    <a:lumMod val="50000"/>
                  </a:schemeClr>
                </a:solidFill>
              </a:rPr>
              <a:t>Fear, dread, worry, self pity.   </a:t>
            </a:r>
            <a:r>
              <a:rPr lang="en-US" altLang="en-US" sz="3600" dirty="0" smtClean="0"/>
              <a:t>2 K.20</a:t>
            </a:r>
          </a:p>
          <a:p>
            <a:pPr marL="396875" indent="-396875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3600" dirty="0" smtClean="0">
                <a:solidFill>
                  <a:schemeClr val="accent2">
                    <a:lumMod val="50000"/>
                  </a:schemeClr>
                </a:solidFill>
              </a:rPr>
              <a:t>Ecclesiastes 12:1, audience of youth.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Contrast: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715000"/>
          </a:xfrm>
        </p:spPr>
        <p:txBody>
          <a:bodyPr/>
          <a:lstStyle/>
          <a:p>
            <a:pPr marL="457200" indent="-457200" eaLnBrk="1" hangingPunct="1">
              <a:buBlip>
                <a:blip r:embed="rId2"/>
              </a:buBlip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V.12, futile, unending search for wisdom in man’s books</a:t>
            </a:r>
          </a:p>
          <a:p>
            <a:pPr marL="457200" indent="-457200" eaLnBrk="1" hangingPunct="1">
              <a:buBlip>
                <a:blip r:embed="rId2"/>
              </a:buBlip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V.13, ‘Eureka!’</a:t>
            </a:r>
          </a:p>
          <a:p>
            <a:pPr marL="0" indent="0" eaLnBrk="1" hangingPunct="1">
              <a:tabLst>
                <a:tab pos="457200" algn="l"/>
              </a:tabLst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1. FEAR GOD: reverent awe. 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Ph.2:12</a:t>
            </a:r>
          </a:p>
          <a:p>
            <a:pPr marL="0" indent="0" eaLnBrk="1" hangingPunct="1">
              <a:tabLst>
                <a:tab pos="457200" algn="l"/>
              </a:tabLst>
              <a:defRPr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[wholesome dread of displeasing]</a:t>
            </a:r>
          </a:p>
          <a:p>
            <a:pPr marL="0" indent="0" eaLnBrk="1" hangingPunct="1">
              <a:tabLst>
                <a:tab pos="457200" algn="l"/>
              </a:tabLst>
              <a:defRPr/>
            </a:pPr>
            <a:r>
              <a:rPr lang="en-US" alt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KEEP HIS COMMANDMENTS.</a:t>
            </a:r>
          </a:p>
          <a:p>
            <a:pPr marL="0" indent="0" eaLnBrk="1" hangingPunct="1">
              <a:tabLst>
                <a:tab pos="457200" algn="l"/>
              </a:tabLst>
              <a:defRPr/>
            </a:pPr>
            <a:r>
              <a:rPr lang="en-US" alt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[respect: obey without question]</a:t>
            </a:r>
          </a:p>
          <a:p>
            <a:pPr marL="0" indent="0" eaLnBrk="1" hangingPunct="1">
              <a:tabLst>
                <a:tab pos="457200" algn="l"/>
              </a:tabLst>
              <a:defRPr/>
            </a:pPr>
            <a:r>
              <a:rPr lang="en-US" alt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a. Whole duty; whole man; all men</a:t>
            </a:r>
          </a:p>
          <a:p>
            <a:pPr marL="0" indent="0" eaLnBrk="1" hangingPunct="1">
              <a:tabLst>
                <a:tab pos="457200" algn="l"/>
              </a:tabLst>
              <a:defRPr/>
            </a:pPr>
            <a:r>
              <a:rPr lang="en-US" alt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b. God will judge every deed </a:t>
            </a:r>
            <a:r>
              <a:rPr lang="en-US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(v.14)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 of whole matter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" y="838200"/>
            <a:ext cx="8763000" cy="5715000"/>
          </a:xfrm>
        </p:spPr>
        <p:txBody>
          <a:bodyPr/>
          <a:lstStyle/>
          <a:p>
            <a:pPr marL="457200" indent="-457200" eaLnBrk="1" hangingPunct="1">
              <a:buBlip>
                <a:blip r:embed="rId2"/>
              </a:buBlip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is getting younger</a:t>
            </a:r>
          </a:p>
          <a:p>
            <a:pPr marL="857250" lvl="1" indent="-457200" eaLnBrk="1" hangingPunct="1">
              <a:buBlip>
                <a:blip r:embed="rId2"/>
              </a:buBlip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Ecclesiastes 12: a wake-up call</a:t>
            </a:r>
          </a:p>
          <a:p>
            <a:pPr marL="857250" lvl="1" indent="-457200" eaLnBrk="1" hangingPunct="1">
              <a:buBlip>
                <a:blip r:embed="rId2"/>
              </a:buBlip>
              <a:defRPr/>
            </a:pPr>
            <a:r>
              <a:rPr lang="en-US" alt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Prepare for the end at the beginning</a:t>
            </a:r>
          </a:p>
          <a:p>
            <a:pPr marL="457200" indent="-457200" eaLnBrk="1" hangingPunct="1">
              <a:buBlip>
                <a:blip r:embed="rId2"/>
              </a:buBlip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time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prepare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eaLnBrk="1" hangingPunct="1">
              <a:buBlip>
                <a:blip r:embed="rId2"/>
              </a:buBlip>
              <a:defRPr/>
            </a:pPr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703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 of whole matter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" y="838200"/>
            <a:ext cx="8763000" cy="5715000"/>
          </a:xfrm>
        </p:spPr>
        <p:txBody>
          <a:bodyPr/>
          <a:lstStyle/>
          <a:p>
            <a:pPr marL="457200" indent="-457200" eaLnBrk="1" hangingPunct="1">
              <a:buBlip>
                <a:blip r:embed="rId2"/>
              </a:buBlip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is getting younger</a:t>
            </a:r>
          </a:p>
          <a:p>
            <a:pPr marL="457200" indent="-457200" eaLnBrk="1" hangingPunct="1">
              <a:buBlip>
                <a:blip r:embed="rId2"/>
              </a:buBlip>
              <a:defRPr/>
            </a:pP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time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prepare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eaLnBrk="1" hangingPunct="1">
              <a:buBlip>
                <a:blip r:embed="rId2"/>
              </a:buBlip>
              <a:defRPr/>
            </a:pPr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43840" y="2133600"/>
            <a:ext cx="8656320" cy="419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only two kinds of people in the end: those who say to God, ‘Thy will be done,’ and those to whom God says, in the end, ‘Thy will be done.’ 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All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are in Hell, choose it. 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self-choice there could be no Hell.  No soul that seriously and constantly desires joy will ever miss it.  Those who seek find.  To those who knock it is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opened.”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663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8534400" cy="11430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US" altLang="en-US" sz="40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I. What?  Remember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Remember: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5029200"/>
          </a:xfrm>
        </p:spPr>
        <p:txBody>
          <a:bodyPr/>
          <a:lstStyle/>
          <a:p>
            <a:pPr marL="288925" indent="-288925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 </a:t>
            </a:r>
            <a:r>
              <a:rPr lang="en-US" altLang="en-US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act decisively on behalf of someone</a:t>
            </a:r>
            <a:r>
              <a:rPr lang="en-US" alt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marL="288925" indent="-288925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Not </a:t>
            </a:r>
            <a:r>
              <a:rPr lang="en-US" altLang="en-US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mere recall.  </a:t>
            </a:r>
            <a:r>
              <a:rPr lang="en-US" altLang="en-US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</a:t>
            </a:r>
            <a:r>
              <a:rPr lang="en-US" altLang="en-US" sz="36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Sm.1:19</a:t>
            </a:r>
          </a:p>
          <a:p>
            <a:pPr marL="688975" lvl="1" indent="-288925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How to </a:t>
            </a:r>
            <a:r>
              <a:rPr lang="en-US" alt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remember</a:t>
            </a:r>
            <a:r>
              <a:rPr lang="en-US" alt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an anniversary?</a:t>
            </a:r>
          </a:p>
          <a:p>
            <a:pPr marL="288925" indent="-288925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Total commitment does not forget </a:t>
            </a:r>
            <a:r>
              <a:rPr lang="en-US" altLang="en-US" sz="36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God till death </a:t>
            </a:r>
            <a:r>
              <a:rPr lang="en-US" alt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5334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I. What?  Remember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304800" y="1371600"/>
            <a:ext cx="853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9pPr>
          </a:lstStyle>
          <a:p>
            <a:pPr eaLnBrk="1" hangingPunct="1"/>
            <a:r>
              <a:rPr lang="en-US" altLang="en-US" sz="4000" kern="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II. Who?  Creator</a:t>
            </a:r>
          </a:p>
        </p:txBody>
      </p:sp>
    </p:spTree>
    <p:extLst>
      <p:ext uri="{BB962C8B-B14F-4D97-AF65-F5344CB8AC3E}">
        <p14:creationId xmlns="" xmlns:p14="http://schemas.microsoft.com/office/powerpoint/2010/main" val="2749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59080"/>
            <a:ext cx="8534400" cy="807720"/>
          </a:xfrm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sz="3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God, Author of our being</a:t>
            </a:r>
            <a:endParaRPr lang="en-US" altLang="en-US" sz="36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486400"/>
          </a:xfrm>
          <a:solidFill>
            <a:schemeClr val="tx1"/>
          </a:solidFill>
        </p:spPr>
        <p:txBody>
          <a:bodyPr/>
          <a:lstStyle/>
          <a:p>
            <a:pPr marL="288925" indent="-288925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Absolute claims on us</a:t>
            </a:r>
          </a:p>
          <a:p>
            <a:pPr marL="288925" indent="-288925" eaLnBrk="1" hangingPunct="1">
              <a:buFont typeface="Arial" panose="020B0604020202020204" pitchFamily="34" charset="0"/>
              <a:buChar char="•"/>
              <a:defRPr/>
            </a:pP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8925" indent="-288925" eaLnBrk="1" hangingPunct="1">
              <a:buFont typeface="Arial" panose="020B0604020202020204" pitchFamily="34" charset="0"/>
              <a:buChar char="•"/>
              <a:defRPr/>
            </a:pPr>
            <a:endParaRPr lang="en-US" altLang="en-US" sz="3600" dirty="0" smtClean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88925" indent="-288925" eaLnBrk="1" hangingPunct="1">
              <a:buFont typeface="Arial" panose="020B0604020202020204" pitchFamily="34" charset="0"/>
              <a:buChar char="•"/>
              <a:defRPr/>
            </a:pP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spcBef>
                <a:spcPts val="600"/>
              </a:spcBef>
              <a:defRPr/>
            </a:pP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Jer.2:32</a:t>
            </a:r>
          </a:p>
          <a:p>
            <a:pPr marL="288925" indent="-288925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Mk.16:15; 2 Co.5:17 . . . </a:t>
            </a:r>
          </a:p>
          <a:p>
            <a:pPr marL="288925" indent="-288925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Ro.1:25, 3-D view of God –  </a:t>
            </a:r>
          </a:p>
          <a:p>
            <a:pPr marL="0" indent="0" eaLnBrk="1" hangingPunct="1">
              <a:defRPr/>
            </a:pPr>
            <a:endParaRPr lang="en-US" altLang="en-US" sz="3600" dirty="0" smtClean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55320" y="1752600"/>
            <a:ext cx="3810000" cy="17526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Dt.8:1-9,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 of</a:t>
            </a:r>
            <a:b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hunger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63440" y="1752600"/>
            <a:ext cx="3810000" cy="1752600"/>
          </a:xfrm>
          <a:prstGeom prst="rect">
            <a:avLst/>
          </a:prstGeom>
          <a:solidFill>
            <a:srgbClr val="FFFFCC"/>
          </a:soli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Dt.8:10-20,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 of prosperity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" y="5715000"/>
            <a:ext cx="2514600" cy="6858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Dismiss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166110" y="5715000"/>
            <a:ext cx="2766060" cy="6858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Disrespect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096000" y="5715000"/>
            <a:ext cx="2514600" cy="6858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Darkness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980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5334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I. What?  Remember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4800" y="1981200"/>
            <a:ext cx="853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9pPr>
          </a:lstStyle>
          <a:p>
            <a:pPr eaLnBrk="1" hangingPunct="1"/>
            <a:r>
              <a:rPr lang="en-US" altLang="en-US" sz="4000" kern="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III. When?  Days of Youth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1295400"/>
            <a:ext cx="85344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9pPr>
          </a:lstStyle>
          <a:p>
            <a:pPr eaLnBrk="1" hangingPunct="1"/>
            <a:r>
              <a:rPr lang="en-US" altLang="en-US" sz="2400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II. Who?  Creator</a:t>
            </a:r>
          </a:p>
        </p:txBody>
      </p:sp>
    </p:spTree>
    <p:extLst>
      <p:ext uri="{BB962C8B-B14F-4D97-AF65-F5344CB8AC3E}">
        <p14:creationId xmlns="" xmlns:p14="http://schemas.microsoft.com/office/powerpoint/2010/main" val="147907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altLang="en-US" sz="38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better time than in youth</a:t>
            </a:r>
            <a:endParaRPr lang="en-US" altLang="en-US" sz="36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marL="407988" indent="-40798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Samuel</a:t>
            </a:r>
          </a:p>
          <a:p>
            <a:pPr marL="407988" indent="-407988" eaLnBrk="1" hangingPunct="1">
              <a:buFont typeface="Arial" panose="020B0604020202020204" pitchFamily="34" charset="0"/>
              <a:buChar char="•"/>
              <a:defRPr/>
            </a:pP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eaLnBrk="1" hangingPunct="1">
              <a:buFont typeface="Arial" panose="020B0604020202020204" pitchFamily="34" charset="0"/>
              <a:buChar char="•"/>
              <a:defRPr/>
            </a:pPr>
            <a:endParaRPr lang="en-US" alt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eaLnBrk="1" hangingPunct="1">
              <a:buFont typeface="Arial" panose="020B0604020202020204" pitchFamily="34" charset="0"/>
              <a:buChar char="•"/>
              <a:defRPr/>
            </a:pP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eaLnBrk="1" hangingPunct="1">
              <a:buFont typeface="Arial" panose="020B0604020202020204" pitchFamily="34" charset="0"/>
              <a:buChar char="•"/>
              <a:defRPr/>
            </a:pPr>
            <a:endParaRPr lang="en-US" alt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07988" indent="-40798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Sm.28:15 [Ac.15:19]</a:t>
            </a:r>
          </a:p>
          <a:p>
            <a:pPr marL="0" indent="0" eaLnBrk="1" hangingPunct="1">
              <a:defRPr/>
            </a:pPr>
            <a:endParaRPr lang="en-US" alt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143000" y="2301240"/>
            <a:ext cx="6858000" cy="2362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8925" indent="-28892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When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God is neglected, passing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years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lead to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despair.  </a:t>
            </a:r>
          </a:p>
          <a:p>
            <a:pPr marL="288925" indent="-28892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Only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thing some can look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forward</a:t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: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aging</a:t>
            </a:r>
            <a:r>
              <a:rPr lang="en-US" sz="3200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dying, </a:t>
            </a:r>
            <a:r>
              <a:rPr lang="en-US" sz="3200" dirty="0" smtClean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Judgment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5334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I. What?  Remember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1295400"/>
            <a:ext cx="85344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9pPr>
          </a:lstStyle>
          <a:p>
            <a:pPr eaLnBrk="1" hangingPunct="1"/>
            <a:r>
              <a:rPr lang="en-US" altLang="en-US" sz="2400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II. Who?  Creator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04800" y="2712720"/>
            <a:ext cx="853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9pPr>
          </a:lstStyle>
          <a:p>
            <a:pPr eaLnBrk="1" hangingPunct="1"/>
            <a:r>
              <a:rPr lang="en-US" altLang="en-US" sz="4000" kern="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IV. Why?  Difficult Days Come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04800" y="1981200"/>
            <a:ext cx="8534400" cy="533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Kino MT" charset="0"/>
              </a:defRPr>
            </a:lvl9pPr>
          </a:lstStyle>
          <a:p>
            <a:pPr eaLnBrk="1" hangingPunct="1"/>
            <a:r>
              <a:rPr lang="en-US" altLang="en-US" sz="2400" kern="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III. When?  Days of Youth</a:t>
            </a:r>
          </a:p>
        </p:txBody>
      </p:sp>
    </p:spTree>
    <p:extLst>
      <p:ext uri="{BB962C8B-B14F-4D97-AF65-F5344CB8AC3E}">
        <p14:creationId xmlns="" xmlns:p14="http://schemas.microsoft.com/office/powerpoint/2010/main" val="252890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Kino MT"/>
        <a:ea typeface=""/>
        <a:cs typeface=""/>
      </a:majorFont>
      <a:minorFont>
        <a:latin typeface="Tech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756</Words>
  <Application>Microsoft Office PowerPoint</Application>
  <PresentationFormat>On-screen Show (4:3)</PresentationFormat>
  <Paragraphs>133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 Presentation</vt:lpstr>
      <vt:lpstr>Before Difficult Days Come</vt:lpstr>
      <vt:lpstr>Views of aging and death</vt:lpstr>
      <vt:lpstr>I. What?  Remember</vt:lpstr>
      <vt:lpstr>Remember:</vt:lpstr>
      <vt:lpstr>I. What?  Remember</vt:lpstr>
      <vt:lpstr>God, Author of our being</vt:lpstr>
      <vt:lpstr>I. What?  Remember</vt:lpstr>
      <vt:lpstr>No better time than in youth</vt:lpstr>
      <vt:lpstr>I. What?  Remember</vt:lpstr>
      <vt:lpstr>Some excuse procrastination</vt:lpstr>
      <vt:lpstr>Abundant reasons to remember God in youth</vt:lpstr>
      <vt:lpstr>Abundant reasons to remember God in youth</vt:lpstr>
      <vt:lpstr>Abundant reasons to remember God in youth</vt:lpstr>
      <vt:lpstr>Abundant reasons to remember God in youth</vt:lpstr>
      <vt:lpstr>Abundant reasons to remember God in youth</vt:lpstr>
      <vt:lpstr>Abundant reasons to remember God in youth</vt:lpstr>
      <vt:lpstr>Abundant reasons to remember God in youth</vt:lpstr>
      <vt:lpstr>Abundant reasons to remember God in youth</vt:lpstr>
      <vt:lpstr>I. What?  Remember</vt:lpstr>
      <vt:lpstr>Contrast:</vt:lpstr>
      <vt:lpstr>Conclusion of whole matter</vt:lpstr>
      <vt:lpstr>Conclusion of whole matter</vt:lpstr>
    </vt:vector>
  </TitlesOfParts>
  <Company>閈]狴逄嬘뿿��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Johnson</cp:lastModifiedBy>
  <cp:revision>59</cp:revision>
  <dcterms:created xsi:type="dcterms:W3CDTF">2007-03-06T01:04:26Z</dcterms:created>
  <dcterms:modified xsi:type="dcterms:W3CDTF">2016-01-19T04:58:16Z</dcterms:modified>
</cp:coreProperties>
</file>