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31"/>
  </p:notesMasterIdLst>
  <p:sldIdLst>
    <p:sldId id="298" r:id="rId3"/>
    <p:sldId id="393" r:id="rId4"/>
    <p:sldId id="394" r:id="rId5"/>
    <p:sldId id="260" r:id="rId6"/>
    <p:sldId id="365" r:id="rId7"/>
    <p:sldId id="396" r:id="rId8"/>
    <p:sldId id="416" r:id="rId9"/>
    <p:sldId id="397" r:id="rId10"/>
    <p:sldId id="398" r:id="rId11"/>
    <p:sldId id="399" r:id="rId12"/>
    <p:sldId id="400" r:id="rId13"/>
    <p:sldId id="401" r:id="rId14"/>
    <p:sldId id="402" r:id="rId15"/>
    <p:sldId id="377" r:id="rId16"/>
    <p:sldId id="306" r:id="rId17"/>
    <p:sldId id="415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410" r:id="rId26"/>
    <p:sldId id="411" r:id="rId27"/>
    <p:sldId id="414" r:id="rId28"/>
    <p:sldId id="412" r:id="rId29"/>
    <p:sldId id="413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FFFF00"/>
    <a:srgbClr val="4D4D4D"/>
    <a:srgbClr val="CC6600"/>
    <a:srgbClr val="000066"/>
    <a:srgbClr val="FFFF66"/>
    <a:srgbClr val="00FF00"/>
    <a:srgbClr val="E18564"/>
    <a:srgbClr val="E885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F3938-6E58-47D1-ADA4-CED2D9D4D0E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62310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F3938-6E58-47D1-ADA4-CED2D9D4D0E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62310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F3938-6E58-47D1-ADA4-CED2D9D4D0E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62310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F3938-6E58-47D1-ADA4-CED2D9D4D0E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6231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Moses’ Worst Enemy In The Wilderness</a:t>
            </a:r>
            <a:endParaRPr lang="en-US" alt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20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History repeats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someone else’s fault (4): they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blame their benefactors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“Why have YOU brought us…?”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Nu.13-14 – blame only themselves; got their wish.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Nu.16 –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still don’t get it.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‘This wilderness’ . . . WHY?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02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History repeats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evil place (5): courtesy of ten spies and people’s unbelief (Nu.14)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Opportunity to show God’s goodness . . . again (6)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Nothing unusual: whiners complain (7)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don’t expect Moses to vent his pent-up anger (Nu.12:3)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83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2660234"/>
              </p:ext>
            </p:extLst>
          </p:nvPr>
        </p:nvGraphicFramePr>
        <p:xfrm>
          <a:off x="213852" y="228598"/>
          <a:ext cx="8686800" cy="560914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343400"/>
                <a:gridCol w="4343400"/>
              </a:tblGrid>
              <a:tr h="636065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God said (7-8)</a:t>
                      </a:r>
                      <a:endParaRPr lang="en-US" sz="3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Moses did (9-11)</a:t>
                      </a:r>
                      <a:endParaRPr lang="en-US" sz="3100" dirty="0"/>
                    </a:p>
                  </a:txBody>
                  <a:tcPr/>
                </a:tc>
              </a:tr>
              <a:tr h="636065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1. Take rod</a:t>
                      </a:r>
                      <a:endParaRPr lang="en-US" sz="3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9, did as commanded</a:t>
                      </a:r>
                      <a:endParaRPr lang="en-US" sz="3100" dirty="0"/>
                    </a:p>
                  </a:txBody>
                  <a:tcPr/>
                </a:tc>
              </a:tr>
              <a:tr h="636065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2. Gather congregation</a:t>
                      </a:r>
                      <a:endParaRPr lang="en-US" sz="3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10, did so</a:t>
                      </a:r>
                      <a:endParaRPr lang="en-US" sz="3100" dirty="0"/>
                    </a:p>
                  </a:txBody>
                  <a:tcPr/>
                </a:tc>
              </a:tr>
              <a:tr h="1063607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3. Speak to rock</a:t>
                      </a:r>
                      <a:br>
                        <a:rPr lang="en-US" sz="3100" dirty="0" smtClean="0"/>
                      </a:br>
                      <a:r>
                        <a:rPr lang="en-US" sz="3100" dirty="0" smtClean="0"/>
                        <a:t>x  </a:t>
                      </a:r>
                      <a:r>
                        <a:rPr lang="en-US" sz="3100" dirty="0" err="1" smtClean="0"/>
                        <a:t>x</a:t>
                      </a:r>
                      <a:endParaRPr lang="en-US" sz="3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10, spoke to people;</a:t>
                      </a:r>
                      <a:r>
                        <a:rPr lang="en-US" sz="3100" baseline="0" dirty="0" smtClean="0"/>
                        <a:t> struck rock</a:t>
                      </a:r>
                      <a:endParaRPr lang="en-US" sz="3100" dirty="0"/>
                    </a:p>
                  </a:txBody>
                  <a:tcPr/>
                </a:tc>
              </a:tr>
              <a:tr h="636065">
                <a:tc>
                  <a:txBody>
                    <a:bodyPr/>
                    <a:lstStyle/>
                    <a:p>
                      <a:pPr algn="ctr"/>
                      <a:r>
                        <a:rPr lang="en-US" sz="3100" b="1" smtClean="0"/>
                        <a:t>PROPOSED RESULTS</a:t>
                      </a:r>
                      <a:endParaRPr lang="en-US" sz="3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 smtClean="0"/>
                        <a:t>ACTUAL RESULTS</a:t>
                      </a:r>
                      <a:endParaRPr lang="en-US" sz="3100" b="1" dirty="0"/>
                    </a:p>
                  </a:txBody>
                  <a:tcPr/>
                </a:tc>
              </a:tr>
              <a:tr h="636065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1. Yield water</a:t>
                      </a:r>
                      <a:endParaRPr lang="en-US" sz="3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11, water came out</a:t>
                      </a:r>
                      <a:endParaRPr lang="en-US" sz="3100" dirty="0"/>
                    </a:p>
                  </a:txBody>
                  <a:tcPr/>
                </a:tc>
              </a:tr>
              <a:tr h="729148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2. You will bring water</a:t>
                      </a:r>
                      <a:endParaRPr lang="en-US" sz="3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11, abundantly</a:t>
                      </a:r>
                      <a:endParaRPr lang="en-US" sz="3100" dirty="0"/>
                    </a:p>
                  </a:txBody>
                  <a:tcPr/>
                </a:tc>
              </a:tr>
              <a:tr h="636065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3. Give drink</a:t>
                      </a:r>
                      <a:endParaRPr lang="en-US" sz="3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11, they drank</a:t>
                      </a:r>
                      <a:endParaRPr lang="en-US" sz="3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723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Moses’ sin (10-13)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 mentions his and Aaron’s role (cf. v.8) but not God’s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did not believe Me </a:t>
            </a:r>
            <a:r>
              <a:rPr lang="en-US" sz="3200" dirty="0" smtClean="0"/>
              <a:t>(12): (Moses no better than others, 14:11!)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did not hallow Me</a:t>
            </a:r>
            <a:r>
              <a:rPr lang="en-US" sz="3200" dirty="0" smtClean="0"/>
              <a:t>.  Ps.106:32-33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of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Meribah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/>
              <a:t>(contention; arguing)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97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A Sorry Sight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4000" dirty="0" smtClean="0">
                <a:solidFill>
                  <a:schemeClr val="bg1"/>
                </a:solidFill>
                <a:latin typeface="Verdana" pitchFamily="34" charset="0"/>
              </a:rPr>
              <a:t>II. A Sad Sin</a:t>
            </a:r>
            <a:endParaRPr lang="en-US" altLang="en-US" sz="4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 (greatest prophet) fell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Co.10:…12 – Moses too?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can we learn from Moses’ sin?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21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1. </a:t>
            </a: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All his past work / sacrifice</a:t>
            </a:r>
            <a:b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cannot undo his sin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Like others, he can be forgiven, but consequences remain</a:t>
            </a: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David</a:t>
            </a: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2. </a:t>
            </a: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It was right to strike</a:t>
            </a:r>
            <a:b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the rock last time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(Ex.17)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“God had ordered it, so striking the rock is Scriptural.”</a:t>
            </a:r>
          </a:p>
          <a:p>
            <a:pPr marL="520700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We must obey God – Dt.4:2.</a:t>
            </a: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3200400"/>
            <a:ext cx="7772400" cy="1066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1" hangingPunct="1">
              <a:spcBef>
                <a:spcPct val="20000"/>
              </a:spcBef>
              <a:buClr>
                <a:srgbClr val="9999CC"/>
              </a:buClr>
              <a:buSzPct val="80000"/>
              <a:tabLst>
                <a:tab pos="914400" algn="l"/>
              </a:tabLst>
            </a:pPr>
            <a:r>
              <a:rPr lang="en-US" altLang="en-US" sz="3200" kern="0" dirty="0">
                <a:solidFill>
                  <a:srgbClr val="00007D">
                    <a:lumMod val="75000"/>
                  </a:srgbClr>
                </a:solidFill>
                <a:latin typeface="Verdana" pitchFamily="34" charset="0"/>
              </a:rPr>
              <a:t>Those who change His commands elevate themselves above God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061880" y="4419600"/>
            <a:ext cx="7010400" cy="1066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1" hangingPunct="1">
              <a:spcBef>
                <a:spcPct val="20000"/>
              </a:spcBef>
              <a:buClr>
                <a:srgbClr val="9999CC"/>
              </a:buClr>
              <a:buSzPct val="80000"/>
              <a:tabLst>
                <a:tab pos="914400" algn="l"/>
              </a:tabLst>
            </a:pPr>
            <a:r>
              <a:rPr lang="en-US" altLang="en-US" sz="3200" kern="0" dirty="0" smtClean="0">
                <a:solidFill>
                  <a:srgbClr val="00007D">
                    <a:lumMod val="75000"/>
                  </a:srgbClr>
                </a:solidFill>
                <a:latin typeface="Verdana" pitchFamily="34" charset="0"/>
              </a:rPr>
              <a:t>We lack wisdom to know why</a:t>
            </a:r>
            <a:br>
              <a:rPr lang="en-US" altLang="en-US" sz="3200" kern="0" dirty="0" smtClean="0">
                <a:solidFill>
                  <a:srgbClr val="00007D">
                    <a:lumMod val="75000"/>
                  </a:srgbClr>
                </a:solidFill>
                <a:latin typeface="Verdana" pitchFamily="34" charset="0"/>
              </a:rPr>
            </a:br>
            <a:r>
              <a:rPr lang="en-US" altLang="en-US" sz="3200" kern="0" dirty="0" smtClean="0">
                <a:solidFill>
                  <a:srgbClr val="00007D">
                    <a:lumMod val="75000"/>
                  </a:srgbClr>
                </a:solidFill>
                <a:latin typeface="Verdana" pitchFamily="34" charset="0"/>
              </a:rPr>
              <a:t>God commands what He does</a:t>
            </a:r>
            <a:endParaRPr lang="en-US" altLang="en-US" sz="3200" kern="0" dirty="0">
              <a:solidFill>
                <a:srgbClr val="00007D">
                  <a:lumMod val="75000"/>
                </a:srgb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780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>
                <a:solidFill>
                  <a:srgbClr val="FFFFFF"/>
                </a:solidFill>
                <a:latin typeface="Verdana" pitchFamily="34" charset="0"/>
              </a:rPr>
              <a:t>2. </a:t>
            </a:r>
            <a: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  <a:t>It was right to strike</a:t>
            </a:r>
            <a:b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  <a:t>the rock last time </a:t>
            </a:r>
            <a:r>
              <a:rPr lang="en-US" altLang="en-US" sz="3900" dirty="0">
                <a:solidFill>
                  <a:srgbClr val="FFFFFF"/>
                </a:solidFill>
                <a:latin typeface="Verdana" pitchFamily="34" charset="0"/>
              </a:rPr>
              <a:t>(Ex.17)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63500" indent="0" algn="ctr">
              <a:buNone/>
              <a:tabLst>
                <a:tab pos="914400" algn="l"/>
              </a:tabLst>
            </a:pPr>
            <a:r>
              <a:rPr lang="en-US" alt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We act in faith, not assumption</a:t>
            </a:r>
          </a:p>
          <a:p>
            <a:pPr marL="398463" indent="-3984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b="1" dirty="0" smtClean="0">
                <a:latin typeface="Verdana" pitchFamily="34" charset="0"/>
              </a:rPr>
              <a:t>IF</a:t>
            </a:r>
            <a:r>
              <a:rPr lang="en-US" altLang="en-US" dirty="0" smtClean="0">
                <a:latin typeface="Verdana" pitchFamily="34" charset="0"/>
              </a:rPr>
              <a:t> Ex.17 pictures Jesus, the Rock, </a:t>
            </a:r>
            <a:br>
              <a:rPr lang="en-US" altLang="en-US" dirty="0" smtClean="0">
                <a:latin typeface="Verdana" pitchFamily="34" charset="0"/>
              </a:rPr>
            </a:br>
            <a:r>
              <a:rPr lang="en-US" altLang="en-US" dirty="0" smtClean="0">
                <a:latin typeface="Verdana" pitchFamily="34" charset="0"/>
              </a:rPr>
              <a:t>1 Co.10:4 . . . </a:t>
            </a:r>
            <a:endParaRPr lang="en-US" altLang="en-US" dirty="0">
              <a:latin typeface="Verdana" pitchFamily="34" charset="0"/>
            </a:endParaRPr>
          </a:p>
          <a:p>
            <a:pPr marL="398463" indent="-3984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 smtClean="0">
                <a:latin typeface="Verdana" pitchFamily="34" charset="0"/>
              </a:rPr>
              <a:t>He is struck [sacrificed?] to give us Water of Life (Jn.4) . . . </a:t>
            </a:r>
          </a:p>
          <a:p>
            <a:pPr marL="398463" indent="-3984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 smtClean="0">
                <a:latin typeface="Verdana" pitchFamily="34" charset="0"/>
              </a:rPr>
              <a:t>The Rock is struck </a:t>
            </a:r>
            <a:r>
              <a:rPr lang="en-US" altLang="en-US" b="1" dirty="0" smtClean="0">
                <a:latin typeface="Verdana" pitchFamily="34" charset="0"/>
              </a:rPr>
              <a:t>only once</a:t>
            </a:r>
            <a:r>
              <a:rPr lang="en-US" altLang="en-US" dirty="0" smtClean="0">
                <a:latin typeface="Verdana" pitchFamily="34" charset="0"/>
              </a:rPr>
              <a:t>.</a:t>
            </a:r>
          </a:p>
          <a:p>
            <a:pPr marL="398463" indent="-3984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 smtClean="0">
                <a:latin typeface="Verdana" pitchFamily="34" charset="0"/>
              </a:rPr>
              <a:t>Nu.12:11, strikes Rock again (</a:t>
            </a:r>
            <a:r>
              <a:rPr lang="en-US" altLang="en-US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after</a:t>
            </a:r>
            <a:r>
              <a:rPr lang="en-US" altLang="en-US" dirty="0" smtClean="0">
                <a:latin typeface="Verdana" pitchFamily="34" charset="0"/>
              </a:rPr>
              <a:t> He has been struck / sacrificed)</a:t>
            </a:r>
          </a:p>
          <a:p>
            <a:pPr marL="398463" indent="-3984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 smtClean="0">
                <a:latin typeface="Verdana" pitchFamily="34" charset="0"/>
              </a:rPr>
              <a:t>Is.53:4; Zec.13:7;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Mt.26:31; Hb.9:26</a:t>
            </a:r>
            <a:endParaRPr lang="en-US" altLang="en-US" sz="31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11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>
                <a:solidFill>
                  <a:srgbClr val="FFFFFF"/>
                </a:solidFill>
                <a:latin typeface="Verdana" pitchFamily="34" charset="0"/>
              </a:rPr>
              <a:t>2. </a:t>
            </a:r>
            <a: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  <a:t>It was right to strike</a:t>
            </a:r>
            <a:b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  <a:t>the rock last time </a:t>
            </a:r>
            <a:r>
              <a:rPr lang="en-US" altLang="en-US" sz="3900" dirty="0">
                <a:solidFill>
                  <a:srgbClr val="FFFFFF"/>
                </a:solidFill>
                <a:latin typeface="Verdana" pitchFamily="34" charset="0"/>
              </a:rPr>
              <a:t>(Ex.17)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63500" indent="0" algn="ctr">
              <a:buNone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A humble, contrite heart does what(ever) God says because He says it.  PERIOD!</a:t>
            </a:r>
            <a:endParaRPr lang="en-US" altLang="en-US" dirty="0">
              <a:latin typeface="Verdana" pitchFamily="34" charset="0"/>
            </a:endParaRPr>
          </a:p>
          <a:p>
            <a:pPr marL="398463" indent="-3984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 smtClean="0">
                <a:latin typeface="Verdana" pitchFamily="34" charset="0"/>
              </a:rPr>
              <a:t>“They had IM in OT; so can we.”</a:t>
            </a:r>
          </a:p>
          <a:p>
            <a:pPr marL="738188" lvl="1" indent="-339725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Issue: what does Lord tell us?  </a:t>
            </a:r>
            <a:r>
              <a:rPr lang="en-US" altLang="en-US" sz="3200" dirty="0" smtClean="0">
                <a:latin typeface="Verdana" pitchFamily="34" charset="0"/>
              </a:rPr>
              <a:t>(Hb.1:1-2; Mt.17:5)</a:t>
            </a:r>
          </a:p>
          <a:p>
            <a:pPr marL="738188" lvl="1" indent="-339725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Where does our covenant authorize it?</a:t>
            </a:r>
          </a:p>
          <a:p>
            <a:pPr marL="63500" indent="0">
              <a:buNone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65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3. </a:t>
            </a: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Difficult circumstances (1-10): “people drove me to it”??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520700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After 40 years with Israelites, Moses had PTSD?  (Ps.106:32)</a:t>
            </a:r>
          </a:p>
          <a:p>
            <a:pPr marL="520700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“The devil made me do it!”</a:t>
            </a:r>
          </a:p>
          <a:p>
            <a:pPr marL="63500" indent="0">
              <a:buNone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03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err="1" smtClean="0"/>
              <a:t>Korah’s</a:t>
            </a:r>
            <a:r>
              <a:rPr lang="en-US" dirty="0" smtClean="0"/>
              <a:t> rebellion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a typeface="Times New Roman"/>
              </a:rPr>
              <a:t>God chose Aaron…again, Nu.17.</a:t>
            </a:r>
          </a:p>
          <a:p>
            <a:pPr marL="800100" lvl="2" indent="-400050">
              <a:spcBef>
                <a:spcPts val="0"/>
              </a:spcBef>
              <a:spcAft>
                <a:spcPts val="600"/>
              </a:spcAft>
            </a:pPr>
            <a:r>
              <a:rPr lang="en-US" sz="3200" i="1" dirty="0" smtClean="0">
                <a:ea typeface="Times New Roman"/>
              </a:rPr>
              <a:t>No </a:t>
            </a:r>
            <a:r>
              <a:rPr lang="en-US" sz="3200" i="1" dirty="0">
                <a:ea typeface="Times New Roman"/>
              </a:rPr>
              <a:t>more </a:t>
            </a:r>
            <a:r>
              <a:rPr lang="en-US" sz="3200" dirty="0" smtClean="0">
                <a:ea typeface="Times New Roman"/>
              </a:rPr>
              <a:t>complaining, 5</a:t>
            </a:r>
            <a:r>
              <a:rPr lang="en-US" sz="3200" dirty="0">
                <a:ea typeface="Times New Roman"/>
              </a:rPr>
              <a:t>, 10</a:t>
            </a:r>
            <a:r>
              <a:rPr lang="en-US" sz="3200" dirty="0" smtClean="0">
                <a:ea typeface="Times New Roman"/>
              </a:rPr>
              <a:t>.   </a:t>
            </a:r>
          </a:p>
          <a:p>
            <a:pPr marL="1257300" lvl="3" indent="-400050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ea typeface="Times New Roman"/>
              </a:rPr>
              <a:t>We </a:t>
            </a:r>
            <a:r>
              <a:rPr lang="en-US" sz="3200" dirty="0">
                <a:ea typeface="Times New Roman"/>
              </a:rPr>
              <a:t>have less reason to complain…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ea typeface="Times New Roman"/>
              </a:rPr>
              <a:t>10</a:t>
            </a:r>
            <a:r>
              <a:rPr lang="en-US" dirty="0">
                <a:ea typeface="Times New Roman"/>
              </a:rPr>
              <a:t>, Hb.9:4, once for all…  </a:t>
            </a:r>
            <a:endParaRPr lang="en-US" dirty="0" smtClean="0"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100"/>
              </a:spcAft>
            </a:pPr>
            <a:r>
              <a:rPr lang="en-US" dirty="0" smtClean="0">
                <a:ea typeface="Times New Roman"/>
              </a:rPr>
              <a:t>13</a:t>
            </a:r>
            <a:r>
              <a:rPr lang="en-US" dirty="0">
                <a:ea typeface="Times New Roman"/>
              </a:rPr>
              <a:t>, finally </a:t>
            </a:r>
            <a:r>
              <a:rPr lang="en-US" dirty="0" smtClean="0">
                <a:ea typeface="Times New Roman"/>
              </a:rPr>
              <a:t>understand need </a:t>
            </a:r>
            <a:r>
              <a:rPr lang="en-US" dirty="0">
                <a:ea typeface="Times New Roman"/>
              </a:rPr>
              <a:t>for priest.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248" y="4419600"/>
            <a:ext cx="7962900" cy="6096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Support for priests and Levites, Nu.18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852" y="5257800"/>
            <a:ext cx="7962900" cy="6096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Value of priests seen in offerings, Nu.19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74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Verdana" pitchFamily="34" charset="0"/>
              </a:rPr>
              <a:t>4</a:t>
            </a: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. </a:t>
            </a: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Moses, victim of tongue abuse, unleashes his tongue in anger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520700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Nothing good EVER comes from it.</a:t>
            </a:r>
          </a:p>
          <a:p>
            <a:pPr marL="63500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3500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3500" indent="0">
              <a:buNone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23452" y="2133600"/>
            <a:ext cx="7467600" cy="2514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anyone among you thinks he is religious, and does not bridle his tongue but deceives his own heart, this one’s religion is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useless </a:t>
            </a:r>
            <a:b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 smtClean="0"/>
              <a:t>– James 1:27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88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5. </a:t>
            </a: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Moses fell in his strong points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520700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Num.12:3</a:t>
            </a:r>
          </a:p>
          <a:p>
            <a:pPr marL="520700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1 Co.10:12 . . . Pr.16:18</a:t>
            </a:r>
          </a:p>
          <a:p>
            <a:pPr marL="920750" lvl="1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Samson</a:t>
            </a:r>
            <a:r>
              <a:rPr lang="en-US" altLang="en-US" sz="3200" dirty="0" smtClean="0">
                <a:latin typeface="Verdana" pitchFamily="34" charset="0"/>
              </a:rPr>
              <a:t>…strongest man</a:t>
            </a:r>
          </a:p>
          <a:p>
            <a:pPr marL="920750" lvl="1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David</a:t>
            </a: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…</a:t>
            </a:r>
            <a:r>
              <a:rPr lang="en-US" altLang="en-US" sz="3200" dirty="0" smtClean="0">
                <a:latin typeface="Verdana" pitchFamily="34" charset="0"/>
              </a:rPr>
              <a:t>man after God’s own heart</a:t>
            </a:r>
          </a:p>
          <a:p>
            <a:pPr marL="920750" lvl="1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Solomon</a:t>
            </a:r>
            <a:r>
              <a:rPr lang="en-US" altLang="en-US" sz="3200" dirty="0" smtClean="0">
                <a:latin typeface="Verdana" pitchFamily="34" charset="0"/>
              </a:rPr>
              <a:t>…wisest man </a:t>
            </a:r>
          </a:p>
          <a:p>
            <a:pPr marL="920750" lvl="1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Peter</a:t>
            </a:r>
            <a:r>
              <a:rPr lang="en-US" altLang="en-US" sz="3200" dirty="0" smtClean="0">
                <a:latin typeface="Verdana" pitchFamily="34" charset="0"/>
              </a:rPr>
              <a:t>…willing to die for Christ</a:t>
            </a:r>
          </a:p>
          <a:p>
            <a:pPr marL="920750" lvl="1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3500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3500" indent="0">
              <a:buNone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3109452" y="2438400"/>
            <a:ext cx="2743200" cy="158545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180398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Verdana" pitchFamily="34" charset="0"/>
              </a:rPr>
              <a:t>6</a:t>
            </a: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. </a:t>
            </a: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Striking the rock worked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520700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Water came out </a:t>
            </a:r>
          </a:p>
          <a:p>
            <a:pPr marL="520700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Mt.5:45</a:t>
            </a:r>
          </a:p>
          <a:p>
            <a:pPr marL="920750" lvl="1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God still blesses unjust with water…  </a:t>
            </a:r>
          </a:p>
          <a:p>
            <a:pPr marL="920750" lvl="1" indent="-45720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Spiritual blessings are in Christ, Ep.1:3</a:t>
            </a:r>
            <a:r>
              <a:rPr lang="en-US" altLang="en-US" sz="3000" dirty="0" smtClean="0">
                <a:latin typeface="Verdana" pitchFamily="34" charset="0"/>
              </a:rPr>
              <a:t>.  </a:t>
            </a: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05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A Sorry Sight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II. A Sad Sin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4000" dirty="0" smtClean="0">
                <a:solidFill>
                  <a:srgbClr val="FFFF00"/>
                </a:solidFill>
                <a:latin typeface="Verdana" pitchFamily="34" charset="0"/>
              </a:rPr>
              <a:t>III. A Sudden Stop</a:t>
            </a:r>
            <a:endParaRPr lang="en-US" altLang="en-US" sz="40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8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>Aaron’s death (22-29)</a:t>
            </a:r>
            <a:endParaRPr lang="en-US" altLang="en-US" sz="5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bg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22: thirty-eight years of movement without progress</a:t>
            </a: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23-26: rebellion: will not enter Canaan</a:t>
            </a: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25,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recalls Gn.25:8;  2 Sm.12:23</a:t>
            </a: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27-29,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every leader is expendable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lives on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knows his time is coming, too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ours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9288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>Aaron’s death teaches:</a:t>
            </a:r>
            <a:endParaRPr lang="en-US" altLang="en-US" sz="5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bg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Leaders are not perfect.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Leaders’ faults are on display.</a:t>
            </a:r>
          </a:p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Momentary lapses can produce serious consequences.</a:t>
            </a:r>
          </a:p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479756" y="3687096"/>
            <a:ext cx="6172200" cy="1219200"/>
          </a:xfrm>
          <a:prstGeom prst="roundRect">
            <a:avLst/>
          </a:prstGeom>
          <a:solidFill>
            <a:srgbClr val="FFFFCC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few seconds destroyed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forty years of work</a:t>
            </a:r>
          </a:p>
        </p:txBody>
      </p:sp>
    </p:spTree>
    <p:extLst>
      <p:ext uri="{BB962C8B-B14F-4D97-AF65-F5344CB8AC3E}">
        <p14:creationId xmlns:p14="http://schemas.microsoft.com/office/powerpoint/2010/main" xmlns="" val="264465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>Aaron’s death teaches:</a:t>
            </a:r>
            <a:endParaRPr lang="en-US" altLang="en-US" sz="5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bg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Leaders are not perfect.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lang="en-US" sz="32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Leaders’ faults are on display.</a:t>
            </a:r>
          </a:p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Momentary lapses can produce serious consequences.</a:t>
            </a:r>
          </a:p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Failure need not be the last word with our merciful God.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118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>Numbers 20: saddest chapter?</a:t>
            </a:r>
            <a:endParaRPr lang="en-US" altLang="en-US" sz="5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bg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Miriam dies at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beginning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Aaron at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Moses fails in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middle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738188" marR="0" indent="-7381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greater than death and failure.  Romans 8.</a:t>
            </a:r>
          </a:p>
          <a:p>
            <a:pPr marL="738188" marR="0" indent="-7381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761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>Numbers 20: saddest chapter?</a:t>
            </a:r>
            <a:endParaRPr lang="en-US" altLang="en-US" sz="5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bg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93738" marR="0" indent="-6937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Miriam dies at beginning; Aaron at end; Moses fails in middle.</a:t>
            </a:r>
          </a:p>
          <a:p>
            <a:pPr marL="738188" marR="0" indent="-7381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Moses’ sin was not presumptuous, but he could not enter Canaan.</a:t>
            </a:r>
          </a:p>
          <a:p>
            <a:pPr marL="738188" marR="0" indent="-7381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marR="0" indent="-7381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marR="0" indent="-7381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marR="0" indent="-7381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8188" marR="0" indent="-738188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Moses’ day came – Mt.17.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52948" y="3443748"/>
            <a:ext cx="7391400" cy="227125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6213" marR="0" indent="-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* </a:t>
            </a: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Moses did not rebel or complain…</a:t>
            </a:r>
          </a:p>
          <a:p>
            <a:pPr marL="176213" marR="0" indent="-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* </a:t>
            </a:r>
            <a:r>
              <a:rPr lang="en-US" sz="34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He kept leading, teaching, preparing next generation…though he had no hope of going in with them.</a:t>
            </a:r>
            <a:endParaRPr kumimoji="0" lang="en-US" sz="3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71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When Moses became</a:t>
            </a:r>
            <a:br>
              <a:rPr lang="en-US" sz="3800" dirty="0" smtClean="0"/>
            </a:br>
            <a:r>
              <a:rPr lang="en-US" sz="3800" dirty="0" smtClean="0"/>
              <a:t>his own worst enemy </a:t>
            </a:r>
            <a:r>
              <a:rPr lang="en-US" sz="3400" dirty="0" smtClean="0"/>
              <a:t>(Nu.20)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Accurate picture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no touch-up.</a:t>
            </a:r>
          </a:p>
          <a:p>
            <a:pPr marL="398463" marR="0" indent="-398463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Agonizing passage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will mention it again and again.</a:t>
            </a:r>
          </a:p>
          <a:p>
            <a:pPr marL="398463" marR="0" indent="-398463"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Alarming possibility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‘there but for the grace of God go I.’</a:t>
            </a:r>
          </a:p>
          <a:p>
            <a:pPr marL="514350" marR="0" indent="-514350">
              <a:spcBef>
                <a:spcPts val="0"/>
              </a:spcBef>
              <a:spcAft>
                <a:spcPts val="100"/>
              </a:spcAft>
              <a:buAutoNum type="arabicPeriod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99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40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4000" dirty="0" smtClean="0">
                <a:solidFill>
                  <a:schemeClr val="bg1"/>
                </a:solidFill>
                <a:latin typeface="Verdana" pitchFamily="34" charset="0"/>
              </a:rPr>
              <a:t>A Sorry Sight</a:t>
            </a:r>
            <a:endParaRPr lang="en-US" altLang="en-US" sz="4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History repeats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Wilderness of Zin (1).  [Spies, 13:21]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Kadesh: on border (16).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787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ourneys in the Wildern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140" y="0"/>
            <a:ext cx="7162800" cy="690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5334000" y="1295400"/>
            <a:ext cx="1905000" cy="1143000"/>
          </a:xfrm>
          <a:prstGeom prst="ellipse">
            <a:avLst/>
          </a:prstGeom>
          <a:noFill/>
          <a:ln w="762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34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History repeats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Wilderness of Zin (1).  [Spies, 13:21]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Kadesh: on border (16).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Miriam (NT: Maria, Mary)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Saved Moses’ life,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Ex.2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aseline="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Secured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nurse,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Ex.2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praise to God,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Ex.15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38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History repeats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water (2).   [Ex.17]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react as before.  Bad habits…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10696" y="1981200"/>
            <a:ext cx="5105400" cy="685800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undeniable concern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013156" y="2775156"/>
            <a:ext cx="5105400" cy="685800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unruly crowd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015616" y="3569112"/>
            <a:ext cx="5105400" cy="685800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unholy conduct</a:t>
            </a:r>
          </a:p>
        </p:txBody>
      </p:sp>
    </p:spTree>
    <p:extLst>
      <p:ext uri="{BB962C8B-B14F-4D97-AF65-F5344CB8AC3E}">
        <p14:creationId xmlns:p14="http://schemas.microsoft.com/office/powerpoint/2010/main" xmlns="" val="106963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History repeats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Overstatement (3): usual for Israel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Wish they were dead?   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442452" y="2590800"/>
            <a:ext cx="4053348" cy="25908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STATEMENT: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FFFFCC"/>
                </a:solidFill>
              </a:rPr>
              <a:t>Capital punishment is better than following Moses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648200" y="2590800"/>
            <a:ext cx="4053348" cy="25908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SITUATION: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FFFFCC"/>
                </a:solidFill>
              </a:rPr>
              <a:t>Death sentence; no use for deferred gratification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24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2549</TotalTime>
  <Words>965</Words>
  <Application>Microsoft Office PowerPoint</Application>
  <PresentationFormat>On-screen Show (4:3)</PresentationFormat>
  <Paragraphs>177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Pixel</vt:lpstr>
      <vt:lpstr>1_Default Design</vt:lpstr>
      <vt:lpstr>Moses’ Worst Enemy In The Wilderness</vt:lpstr>
      <vt:lpstr>After Korah’s rebellion . . . </vt:lpstr>
      <vt:lpstr>When Moses became his own worst enemy (Nu.20)</vt:lpstr>
      <vt:lpstr>I. A Sorry Sight</vt:lpstr>
      <vt:lpstr>History repeats</vt:lpstr>
      <vt:lpstr>Slide 6</vt:lpstr>
      <vt:lpstr>History repeats</vt:lpstr>
      <vt:lpstr>History repeats</vt:lpstr>
      <vt:lpstr>History repeats</vt:lpstr>
      <vt:lpstr>History repeats</vt:lpstr>
      <vt:lpstr>History repeats</vt:lpstr>
      <vt:lpstr>Slide 12</vt:lpstr>
      <vt:lpstr>Moses’ sin (10-13)</vt:lpstr>
      <vt:lpstr>I. A Sorry Sight II. A Sad Sin</vt:lpstr>
      <vt:lpstr>1. All his past work / sacrifice cannot undo his sin</vt:lpstr>
      <vt:lpstr>2. It was right to strike the rock last time (Ex.17)</vt:lpstr>
      <vt:lpstr>2. It was right to strike the rock last time (Ex.17)</vt:lpstr>
      <vt:lpstr>2. It was right to strike the rock last time (Ex.17)</vt:lpstr>
      <vt:lpstr>3. Difficult circumstances (1-10): “people drove me to it”??</vt:lpstr>
      <vt:lpstr>4. Moses, victim of tongue abuse, unleashes his tongue in anger</vt:lpstr>
      <vt:lpstr>5. Moses fell in his strong points</vt:lpstr>
      <vt:lpstr>6. Striking the rock worked</vt:lpstr>
      <vt:lpstr>I. A Sorry Sight II. A Sad Sin III. A Sudden Stop</vt:lpstr>
      <vt:lpstr>Aaron’s death (22-29)</vt:lpstr>
      <vt:lpstr>Aaron’s death teaches:</vt:lpstr>
      <vt:lpstr>Aaron’s death teaches:</vt:lpstr>
      <vt:lpstr>Numbers 20: saddest chapter?</vt:lpstr>
      <vt:lpstr>Numbers 20: saddest chapter?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Johnson</cp:lastModifiedBy>
  <cp:revision>327</cp:revision>
  <dcterms:created xsi:type="dcterms:W3CDTF">2007-07-13T04:29:51Z</dcterms:created>
  <dcterms:modified xsi:type="dcterms:W3CDTF">2016-01-19T05:07:15Z</dcterms:modified>
</cp:coreProperties>
</file>