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30"/>
  </p:notesMasterIdLst>
  <p:sldIdLst>
    <p:sldId id="298" r:id="rId3"/>
    <p:sldId id="393" r:id="rId4"/>
    <p:sldId id="438" r:id="rId5"/>
    <p:sldId id="439" r:id="rId6"/>
    <p:sldId id="417" r:id="rId7"/>
    <p:sldId id="418" r:id="rId8"/>
    <p:sldId id="260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16" r:id="rId17"/>
    <p:sldId id="426" r:id="rId18"/>
    <p:sldId id="427" r:id="rId19"/>
    <p:sldId id="306" r:id="rId20"/>
    <p:sldId id="435" r:id="rId21"/>
    <p:sldId id="437" r:id="rId22"/>
    <p:sldId id="428" r:id="rId23"/>
    <p:sldId id="429" r:id="rId24"/>
    <p:sldId id="430" r:id="rId25"/>
    <p:sldId id="431" r:id="rId26"/>
    <p:sldId id="432" r:id="rId27"/>
    <p:sldId id="433" r:id="rId28"/>
    <p:sldId id="43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00FF00"/>
    <a:srgbClr val="CC6600"/>
    <a:srgbClr val="FFFF00"/>
    <a:srgbClr val="4D4D4D"/>
    <a:srgbClr val="000066"/>
    <a:srgbClr val="FFFF66"/>
    <a:srgbClr val="E18564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Bronze Thing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21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The Usual Objections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>
              <a:spcAft>
                <a:spcPts val="90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piece of bronze cannot save; Lord does”</a:t>
            </a:r>
          </a:p>
          <a:p>
            <a:pPr marL="176213">
              <a:spcAft>
                <a:spcPts val="900"/>
              </a:spcAft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 first aid book would recommend it”</a:t>
            </a:r>
          </a:p>
          <a:p>
            <a:pPr marL="176213">
              <a:spcAft>
                <a:spcPts val="90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“Not only illogical, but foolish”</a:t>
            </a:r>
          </a:p>
          <a:p>
            <a:pPr marL="973138" lvl="1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course; that’s why it’s a test of 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</a:p>
          <a:p>
            <a:pPr marL="973138" lvl="1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it appeals to our senses, it would not be a test</a:t>
            </a:r>
          </a:p>
          <a:p>
            <a:pPr marL="973138" lvl="1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Co.1:18, 21, 23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18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The Usual Objections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 algn="ctr">
              <a:spcAft>
                <a:spcPts val="9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Corinthians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63792" y="1828800"/>
            <a:ext cx="8396748" cy="487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400" b="1" baseline="30000" dirty="0" smtClean="0">
                <a:latin typeface="Calibri" panose="020F0502020204030204" pitchFamily="34" charset="0"/>
              </a:rPr>
              <a:t>18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the message of the cross is foolishness to those who are perishing, but to us who are being saved it is the power of 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God  </a:t>
            </a:r>
            <a:r>
              <a:rPr lang="en-US" sz="3400" b="1" baseline="30000" dirty="0" smtClean="0">
                <a:latin typeface="Calibri" panose="020F0502020204030204" pitchFamily="34" charset="0"/>
              </a:rPr>
              <a:t>21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since, in the wisdom of God, the world through wisdom did not know God, it pleased God through the foolishness of the message preached to save those who believe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b="1" baseline="30000" dirty="0" smtClean="0">
                <a:latin typeface="Calibri" panose="020F0502020204030204" pitchFamily="34" charset="0"/>
              </a:rPr>
              <a:t>23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but 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we preach Christ crucified, to the Jews a stumbling block and to the Greeks foolishness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</a:rPr>
              <a:t> </a:t>
            </a:r>
          </a:p>
          <a:p>
            <a:endParaRPr lang="en-US" dirty="0"/>
          </a:p>
          <a:p>
            <a:pPr lvl="1"/>
            <a:r>
              <a:rPr lang="en-US" dirty="0"/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055932" y="1798320"/>
            <a:ext cx="2179320" cy="670560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512140" y="4375848"/>
            <a:ext cx="2179320" cy="670560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384576" y="5928852"/>
            <a:ext cx="2179320" cy="670560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61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Truth vs Error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33413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kumimoji="0" lang="en-US" sz="33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Ex.12; 2 K.5; Jn.9; Ac.2, etc.</a:t>
            </a:r>
          </a:p>
          <a:p>
            <a:pPr marL="633413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prophet advises Israelite dying of snake bite –</a:t>
            </a:r>
          </a:p>
          <a:p>
            <a:pPr marL="1090613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“Just believe; you can look later”</a:t>
            </a:r>
          </a:p>
          <a:p>
            <a:pPr marL="1090613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“Looking nullifies God’s grace”</a:t>
            </a:r>
          </a:p>
          <a:p>
            <a:pPr marL="1090613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“Chariot may run over you on way”</a:t>
            </a:r>
          </a:p>
          <a:p>
            <a:pPr marL="1090613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“Hypocrites around the pole”</a:t>
            </a:r>
          </a:p>
          <a:p>
            <a:pPr marL="1090613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“Snakes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still here; it’s hopeless”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86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Truth vs Error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1600200"/>
            <a:ext cx="7772400" cy="1143000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</a:t>
            </a:r>
            <a:r>
              <a:rPr lang="en-US" sz="3200" dirty="0">
                <a:solidFill>
                  <a:schemeClr val="bg1"/>
                </a:solidFill>
              </a:rPr>
              <a:t>there is </a:t>
            </a:r>
            <a:r>
              <a:rPr lang="en-US" sz="3200" dirty="0">
                <a:solidFill>
                  <a:srgbClr val="FFFF00"/>
                </a:solidFill>
              </a:rPr>
              <a:t>one thing </a:t>
            </a:r>
            <a:r>
              <a:rPr lang="en-US" sz="3200" dirty="0">
                <a:solidFill>
                  <a:schemeClr val="bg1"/>
                </a:solidFill>
              </a:rPr>
              <a:t>a sinner must do, someone can pose a problem to hinder it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2971800"/>
            <a:ext cx="7772400" cy="1143000"/>
          </a:xfrm>
          <a:prstGeom prst="rect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</a:t>
            </a:r>
            <a:r>
              <a:rPr lang="en-US" sz="3200" dirty="0">
                <a:solidFill>
                  <a:schemeClr val="bg1"/>
                </a:solidFill>
              </a:rPr>
              <a:t>there is </a:t>
            </a:r>
            <a:r>
              <a:rPr lang="en-US" sz="3200" dirty="0" smtClean="0">
                <a:solidFill>
                  <a:srgbClr val="FFFF00"/>
                </a:solidFill>
              </a:rPr>
              <a:t>nothing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 sinner must do, </a:t>
            </a:r>
            <a:r>
              <a:rPr lang="en-US" sz="3200" dirty="0" smtClean="0">
                <a:solidFill>
                  <a:schemeClr val="bg1"/>
                </a:solidFill>
              </a:rPr>
              <a:t>all are saved unconditionally (universalism)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324896" y="4358148"/>
            <a:ext cx="6477000" cy="1752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Both make nonsense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of the snake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and of God’s requirements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8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en-US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alt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 Instrument To Save, Nu.21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II</a:t>
            </a: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An Idol To Shatter,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2 K.18:4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Fallen men make idols of</a:t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almost every good thing: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2 K.18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‘Covetousness’ (Col.3:5) may include– </a:t>
            </a:r>
          </a:p>
          <a:p>
            <a:pPr marL="633413" lvl="1">
              <a:spcAft>
                <a:spcPts val="900"/>
              </a:spcAft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BEAUTY…BRAWN…BODY…BOOKS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Catholicism: idolize cross, burial cloth…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off if they were </a:t>
            </a: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destroyed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K.18:4, this ‘bronze thing’ –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antiquity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Undoubted authenticity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of Moses himself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had miraculous powers . . .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752600" y="3507660"/>
            <a:ext cx="4572000" cy="2743200"/>
          </a:xfrm>
          <a:prstGeom prst="ellipse">
            <a:avLst/>
          </a:prstGeom>
          <a:solidFill>
            <a:schemeClr val="accent1">
              <a:alpha val="70000"/>
            </a:schemeClr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entury Gothic" panose="020B0502020202020204" pitchFamily="34" charset="0"/>
              </a:rPr>
              <a:t>DESTROY IT!</a:t>
            </a:r>
          </a:p>
        </p:txBody>
      </p:sp>
    </p:spTree>
    <p:extLst>
      <p:ext uri="{BB962C8B-B14F-4D97-AF65-F5344CB8AC3E}">
        <p14:creationId xmlns:p14="http://schemas.microsoft.com/office/powerpoint/2010/main" xmlns="" val="41563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Fallen men make idols of</a:t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almost every good thing: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2 K.18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‘Such </a:t>
            </a:r>
            <a:r>
              <a:rPr lang="en-US" sz="3600" dirty="0">
                <a:latin typeface="Century Gothic" panose="020B0502020202020204" pitchFamily="34" charset="0"/>
                <a:ea typeface="Times New Roman"/>
                <a:cs typeface="Times New Roman"/>
              </a:rPr>
              <a:t>was the venom of the </a:t>
            </a:r>
            <a:r>
              <a:rPr lang="en-US" sz="3600" dirty="0" err="1">
                <a:latin typeface="Century Gothic" panose="020B0502020202020204" pitchFamily="34" charset="0"/>
                <a:ea typeface="Times New Roman"/>
                <a:cs typeface="Times New Roman"/>
              </a:rPr>
              <a:t>Israelitish</a:t>
            </a:r>
            <a:r>
              <a:rPr lang="en-US" sz="3600" dirty="0">
                <a:latin typeface="Century Gothic" panose="020B0502020202020204" pitchFamily="34" charset="0"/>
                <a:ea typeface="Times New Roman"/>
                <a:cs typeface="Times New Roman"/>
              </a:rPr>
              <a:t> idolatry, that the brazen serpent stung worse than the fiery’ </a:t>
            </a:r>
            <a:endParaRPr lang="en-US" sz="3600" dirty="0" smtClean="0">
              <a:latin typeface="Century Gothic" panose="020B0502020202020204" pitchFamily="34" charset="0"/>
              <a:ea typeface="Times New Roman"/>
              <a:cs typeface="Times New Roman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Some idolize good things –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Church building </a:t>
            </a:r>
            <a:r>
              <a:rPr lang="en-US" sz="34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(Jn.4; Hb.10; </a:t>
            </a:r>
            <a:br>
              <a:rPr lang="en-US" sz="3400" dirty="0" smtClean="0">
                <a:latin typeface="Century Gothic" panose="020B0502020202020204" pitchFamily="34" charset="0"/>
                <a:ea typeface="Times New Roman"/>
                <a:cs typeface="Times New Roman"/>
              </a:rPr>
            </a:br>
            <a:r>
              <a:rPr lang="en-US" sz="34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Ac.19:9; 20:8; Ja.2)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NT MSS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Education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Possessions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3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en-US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alt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 Instrument To Save, Nu.21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II</a:t>
            </a:r>
            <a:r>
              <a:rPr lang="en-US" alt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 Idol To Shatter, 2 K.18:4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III</a:t>
            </a: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An Illustration To Symbolize,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Jn.3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3:14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As . . . So: </a:t>
            </a:r>
            <a:r>
              <a:rPr lang="en-US" altLang="en-US" sz="3400" dirty="0" smtClean="0">
                <a:latin typeface="Verdana" pitchFamily="34" charset="0"/>
              </a:rPr>
              <a:t>type-antitype parallel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Bronze serpent on pole (type)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Crucified Savior on cross (antitype – ‘corresponding likeness’)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3:14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4800" dirty="0" smtClean="0">
              <a:latin typeface="Verdana" pitchFamily="34" charset="0"/>
            </a:endParaRP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>
              <a:latin typeface="Verdana" pitchFamily="34" charset="0"/>
            </a:endParaRP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463550" lvl="1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105" y="1524000"/>
            <a:ext cx="269649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0"/>
            <a:ext cx="2286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580105" y="5212326"/>
            <a:ext cx="2696495" cy="65507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TYPE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5212326"/>
            <a:ext cx="2286000" cy="65507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FFFF00"/>
                </a:solidFill>
              </a:rPr>
              <a:t>ANTI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TYPE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76600" y="2756718"/>
            <a:ext cx="2971800" cy="1097526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corresponding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likeness</a:t>
            </a:r>
          </a:p>
        </p:txBody>
      </p:sp>
    </p:spTree>
    <p:extLst>
      <p:ext uri="{BB962C8B-B14F-4D97-AF65-F5344CB8AC3E}">
        <p14:creationId xmlns:p14="http://schemas.microsoft.com/office/powerpoint/2010/main" xmlns="" val="1104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Feet from Canaan’s border, </a:t>
            </a:r>
            <a:r>
              <a:rPr lang="en-US" sz="3600" dirty="0" smtClean="0"/>
              <a:t>Nu.21:4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219200"/>
            <a:ext cx="8291052" cy="495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Forced to take long way around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Discouraged.  </a:t>
            </a:r>
          </a:p>
          <a:p>
            <a:pPr marL="571500" lvl="2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3:14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As . . . So: </a:t>
            </a:r>
            <a:r>
              <a:rPr lang="en-US" altLang="en-US" sz="3400" dirty="0" smtClean="0">
                <a:latin typeface="Verdana" pitchFamily="34" charset="0"/>
              </a:rPr>
              <a:t>type-antitype parallel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Bronze serpent on pole (type)</a:t>
            </a:r>
          </a:p>
          <a:p>
            <a:pPr marL="920750" lvl="1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Crucified Savior on cross (antitype – ‘corresponding likeness’)</a:t>
            </a:r>
          </a:p>
          <a:p>
            <a:pPr marL="520700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Must</a:t>
            </a:r>
            <a:r>
              <a:rPr lang="en-US" altLang="en-US" sz="3200" dirty="0" smtClean="0">
                <a:latin typeface="Verdana" pitchFamily="34" charset="0"/>
              </a:rPr>
              <a:t> (as 3:7; 4:4): necessary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Lifted up </a:t>
            </a:r>
            <a:r>
              <a:rPr lang="en-US" altLang="en-US" dirty="0" smtClean="0">
                <a:latin typeface="Verdana" pitchFamily="34" charset="0"/>
              </a:rPr>
              <a:t>(cross, 12:32)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0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3:14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Jesus to Nicodemus:</a:t>
            </a:r>
            <a:endParaRPr lang="en-US" altLang="en-US" dirty="0" smtClean="0">
              <a:latin typeface="Verdana" pitchFamily="34" charset="0"/>
            </a:endParaRP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94852" y="2057400"/>
            <a:ext cx="7924800" cy="2590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3200" dirty="0" smtClean="0">
                <a:solidFill>
                  <a:schemeClr val="bg1"/>
                </a:solidFill>
              </a:rPr>
              <a:t>“You </a:t>
            </a:r>
            <a:r>
              <a:rPr lang="en-US" sz="3200" dirty="0">
                <a:solidFill>
                  <a:schemeClr val="bg1"/>
                </a:solidFill>
              </a:rPr>
              <a:t>expect to see </a:t>
            </a:r>
            <a:r>
              <a:rPr lang="en-US" sz="3200" dirty="0" smtClean="0">
                <a:solidFill>
                  <a:schemeClr val="bg1"/>
                </a:solidFill>
              </a:rPr>
              <a:t>the Messiah </a:t>
            </a:r>
            <a:r>
              <a:rPr lang="en-US" sz="3200" dirty="0">
                <a:solidFill>
                  <a:schemeClr val="bg1"/>
                </a:solidFill>
              </a:rPr>
              <a:t>raised on glorious throne, breaking the Roman yoke from Jewish nation and leading them on to conquer their </a:t>
            </a:r>
            <a:r>
              <a:rPr lang="en-US" sz="3200" dirty="0" smtClean="0">
                <a:solidFill>
                  <a:schemeClr val="bg1"/>
                </a:solidFill>
              </a:rPr>
              <a:t>enemies . . . Brace </a:t>
            </a:r>
            <a:r>
              <a:rPr lang="en-US" sz="3200" dirty="0">
                <a:solidFill>
                  <a:schemeClr val="bg1"/>
                </a:solidFill>
              </a:rPr>
              <a:t>yourself for a shock . . .”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3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Bronze serpent must go through fire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8915400" cy="43434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0988">
              <a:spcAft>
                <a:spcPts val="1200"/>
              </a:spcAft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For to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this you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were called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, because Christ also suffered for you, leaving you an example, so that you might follow in his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steps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– 1 Pt.2:21</a:t>
            </a:r>
            <a:endParaRPr lang="en-US" sz="2400" dirty="0"/>
          </a:p>
          <a:p>
            <a:pPr marL="280988"/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Beloved, do not think it strange concerning the fiery trial which is to try you, as though some strange thing happened to you; </a:t>
            </a:r>
            <a:r>
              <a:rPr lang="en-US" sz="2400" baseline="30000" dirty="0">
                <a:solidFill>
                  <a:schemeClr val="bg2">
                    <a:lumMod val="75000"/>
                  </a:schemeClr>
                </a:solidFill>
              </a:rPr>
              <a:t>13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 but rejoice to the extent that you partake of Christ’s sufferings, that when His glory is revealed, you may also be glad with exceeding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joy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– 1 Pt.4:12-13</a:t>
            </a:r>
            <a:r>
              <a:rPr lang="en-US" dirty="0" smtClean="0"/>
              <a:t>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24746" y="1879743"/>
            <a:ext cx="2931946" cy="461010"/>
          </a:xfrm>
          <a:prstGeom prst="rect">
            <a:avLst/>
          </a:prstGeom>
          <a:solidFill>
            <a:srgbClr val="800000">
              <a:alpha val="22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71800" y="2379408"/>
            <a:ext cx="3276600" cy="461010"/>
          </a:xfrm>
          <a:prstGeom prst="rect">
            <a:avLst/>
          </a:prstGeom>
          <a:solidFill>
            <a:srgbClr val="800000">
              <a:alpha val="22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484182"/>
            <a:ext cx="1676400" cy="461010"/>
          </a:xfrm>
          <a:prstGeom prst="rect">
            <a:avLst/>
          </a:prstGeom>
          <a:solidFill>
            <a:srgbClr val="800000">
              <a:alpha val="22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94168" y="4463844"/>
            <a:ext cx="4168632" cy="461010"/>
          </a:xfrm>
          <a:prstGeom prst="rect">
            <a:avLst/>
          </a:prstGeom>
          <a:solidFill>
            <a:srgbClr val="800000">
              <a:alpha val="22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9030" y="4953000"/>
            <a:ext cx="1956969" cy="461010"/>
          </a:xfrm>
          <a:prstGeom prst="rect">
            <a:avLst/>
          </a:prstGeom>
          <a:solidFill>
            <a:srgbClr val="800000">
              <a:alpha val="22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3:15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Whoever believes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No mere mental act would save from bite . . . or from sin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Jew sits under tree believing . . .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Lord’s parallel destroys ‘faith alone’ (vv.3, 5, 36)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36: 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28800" y="4862052"/>
            <a:ext cx="2362200" cy="533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believes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862052"/>
            <a:ext cx="4152900" cy="533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has eternal life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5638800"/>
            <a:ext cx="2362200" cy="533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not obey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419600" y="5638800"/>
            <a:ext cx="4152900" cy="5334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shall not see life</a:t>
            </a:r>
          </a:p>
        </p:txBody>
      </p:sp>
      <p:sp>
        <p:nvSpPr>
          <p:cNvPr id="3" name="Line Callout 1 2"/>
          <p:cNvSpPr/>
          <p:nvPr/>
        </p:nvSpPr>
        <p:spPr bwMode="auto">
          <a:xfrm>
            <a:off x="5363497" y="2649792"/>
            <a:ext cx="3291348" cy="1143000"/>
          </a:xfrm>
          <a:prstGeom prst="borderCallout1">
            <a:avLst>
              <a:gd name="adj1" fmla="val 91767"/>
              <a:gd name="adj2" fmla="val 38041"/>
              <a:gd name="adj3" fmla="val 210945"/>
              <a:gd name="adj4" fmla="val -2156"/>
            </a:avLst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Unconditional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u="sng" dirty="0" smtClean="0">
                <a:solidFill>
                  <a:schemeClr val="bg1"/>
                </a:solidFill>
              </a:rPr>
              <a:t>Unchangeable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6096000" y="3780504"/>
            <a:ext cx="533402" cy="2095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09456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John 3:16</a:t>
            </a:r>
            <a:endParaRPr lang="en-US" alt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God so loved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World (Jn.12:32)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Gave only Son (cf. 14)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Whoever believes (cf. 15)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Should not perish…everlasting life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5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solidFill>
                  <a:srgbClr val="FFFF00"/>
                </a:solidFill>
              </a:rPr>
              <a:t>Why compare deadly snake to Jesus, not </a:t>
            </a:r>
            <a:r>
              <a:rPr lang="en-US" sz="3800" dirty="0" err="1" smtClean="0">
                <a:solidFill>
                  <a:srgbClr val="FFFF00"/>
                </a:solidFill>
              </a:rPr>
              <a:t>satan</a:t>
            </a:r>
            <a:r>
              <a:rPr lang="en-US" sz="38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chemeClr val="bg1"/>
                </a:solidFill>
              </a:rPr>
              <a:t>(Gn.3; Rv.12)?  </a:t>
            </a:r>
            <a:r>
              <a:rPr lang="en-US" sz="2800" dirty="0" smtClean="0">
                <a:solidFill>
                  <a:schemeClr val="bg1"/>
                </a:solidFill>
              </a:rPr>
              <a:t>(1/3)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1. </a:t>
            </a:r>
            <a:r>
              <a:rPr lang="en-US" dirty="0" smtClean="0">
                <a:solidFill>
                  <a:schemeClr val="bg1"/>
                </a:solidFill>
              </a:rPr>
              <a:t>Snakes killed sinful Jews; sin kills sinful world.  Ro.3:23; 6:23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2. </a:t>
            </a:r>
            <a:r>
              <a:rPr lang="en-US" dirty="0" smtClean="0">
                <a:solidFill>
                  <a:schemeClr val="bg1"/>
                </a:solidFill>
              </a:rPr>
              <a:t>God provided remedy.  Is.52:13;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 Co.11:2-3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3. </a:t>
            </a:r>
            <a:r>
              <a:rPr lang="en-US" dirty="0" smtClean="0">
                <a:solidFill>
                  <a:schemeClr val="bg1"/>
                </a:solidFill>
              </a:rPr>
              <a:t>Good news had to spread.  Mk.16</a:t>
            </a:r>
          </a:p>
          <a:p>
            <a:pPr marL="339725" indent="-339725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4. </a:t>
            </a:r>
            <a:r>
              <a:rPr lang="en-US" dirty="0" smtClean="0">
                <a:solidFill>
                  <a:schemeClr val="bg1"/>
                </a:solidFill>
              </a:rPr>
              <a:t>Remedy visibly displayed: </a:t>
            </a:r>
            <a:r>
              <a:rPr lang="en-US" u="sng" dirty="0" smtClean="0">
                <a:solidFill>
                  <a:schemeClr val="bg1"/>
                </a:solidFill>
              </a:rPr>
              <a:t>lifted up</a:t>
            </a:r>
            <a:r>
              <a:rPr lang="en-US" dirty="0" smtClean="0">
                <a:solidFill>
                  <a:schemeClr val="bg1"/>
                </a:solidFill>
              </a:rPr>
              <a:t> on pole / cross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06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solidFill>
                  <a:srgbClr val="FFFF00"/>
                </a:solidFill>
              </a:rPr>
              <a:t>Why compare deadly snake to Jesus, not </a:t>
            </a:r>
            <a:r>
              <a:rPr lang="en-US" sz="3800" dirty="0" err="1" smtClean="0">
                <a:solidFill>
                  <a:srgbClr val="FFFF00"/>
                </a:solidFill>
              </a:rPr>
              <a:t>satan</a:t>
            </a:r>
            <a:r>
              <a:rPr lang="en-US" sz="38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chemeClr val="bg1"/>
                </a:solidFill>
              </a:rPr>
              <a:t>(Gn.3; Rv.12)?  </a:t>
            </a:r>
            <a:r>
              <a:rPr lang="en-US" sz="2800" dirty="0" smtClean="0">
                <a:solidFill>
                  <a:schemeClr val="bg1"/>
                </a:solidFill>
              </a:rPr>
              <a:t>(2/3)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5. </a:t>
            </a:r>
            <a:r>
              <a:rPr lang="en-US" dirty="0" smtClean="0">
                <a:solidFill>
                  <a:schemeClr val="bg1"/>
                </a:solidFill>
              </a:rPr>
              <a:t>Cure resembled disease.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Bitten by snake; healed by its likeness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By man came death; by Man, life, Ro.5; 8:3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6. </a:t>
            </a:r>
            <a:r>
              <a:rPr lang="en-US" dirty="0" smtClean="0">
                <a:solidFill>
                  <a:schemeClr val="bg1"/>
                </a:solidFill>
              </a:rPr>
              <a:t>Bronze snake: no venom; Jesus, no spot or blemish, 1 Pt.1:18-19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7. </a:t>
            </a:r>
            <a:r>
              <a:rPr lang="en-US" dirty="0" smtClean="0">
                <a:solidFill>
                  <a:schemeClr val="bg1"/>
                </a:solidFill>
              </a:rPr>
              <a:t>Israelite cured by looking; sinner, by faith</a:t>
            </a:r>
          </a:p>
          <a:p>
            <a:pPr marL="339725" indent="-339725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8. </a:t>
            </a:r>
            <a:r>
              <a:rPr lang="en-US" dirty="0" smtClean="0">
                <a:solidFill>
                  <a:schemeClr val="bg1"/>
                </a:solidFill>
              </a:rPr>
              <a:t>Stumbling-blocks to human reason, but not to faith.  1 Co.1:18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3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solidFill>
                  <a:srgbClr val="FFFF00"/>
                </a:solidFill>
              </a:rPr>
              <a:t>Why compare deadly snake to Jesus, not </a:t>
            </a:r>
            <a:r>
              <a:rPr lang="en-US" sz="3800" dirty="0" err="1" smtClean="0">
                <a:solidFill>
                  <a:srgbClr val="FFFF00"/>
                </a:solidFill>
              </a:rPr>
              <a:t>satan</a:t>
            </a:r>
            <a:r>
              <a:rPr lang="en-US" sz="3800" dirty="0" smtClean="0">
                <a:solidFill>
                  <a:srgbClr val="FFFF00"/>
                </a:solidFill>
              </a:rPr>
              <a:t> </a:t>
            </a:r>
            <a:r>
              <a:rPr lang="en-US" sz="3800" dirty="0" smtClean="0">
                <a:solidFill>
                  <a:schemeClr val="bg1"/>
                </a:solidFill>
              </a:rPr>
              <a:t>(Gn.3; Rv.12)?  </a:t>
            </a:r>
            <a:r>
              <a:rPr lang="en-US" sz="2800" dirty="0" smtClean="0">
                <a:solidFill>
                  <a:schemeClr val="bg1"/>
                </a:solidFill>
              </a:rPr>
              <a:t>(3/3)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rgbClr val="FFFF00"/>
                </a:solidFill>
              </a:rPr>
              <a:t>9. </a:t>
            </a:r>
            <a:r>
              <a:rPr lang="en-US" dirty="0" smtClean="0">
                <a:solidFill>
                  <a:schemeClr val="bg1"/>
                </a:solidFill>
              </a:rPr>
              <a:t>Both were effective: cured / saved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10. </a:t>
            </a:r>
            <a:r>
              <a:rPr lang="en-US" dirty="0" smtClean="0">
                <a:solidFill>
                  <a:schemeClr val="bg1"/>
                </a:solidFill>
              </a:rPr>
              <a:t>Only one serpent; one Savior, Ep.4:5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11. </a:t>
            </a:r>
            <a:r>
              <a:rPr lang="en-US" dirty="0" smtClean="0">
                <a:solidFill>
                  <a:schemeClr val="bg1"/>
                </a:solidFill>
              </a:rPr>
              <a:t>Both were only way to be saved, Jn.14:6</a:t>
            </a:r>
          </a:p>
          <a:p>
            <a:pPr marL="574675" indent="-574675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12. </a:t>
            </a:r>
            <a:r>
              <a:rPr lang="en-US" dirty="0" smtClean="0">
                <a:solidFill>
                  <a:schemeClr val="bg1"/>
                </a:solidFill>
              </a:rPr>
              <a:t>God did not remove snakes (v.7); Jesus did not remove </a:t>
            </a:r>
            <a:r>
              <a:rPr lang="en-US" dirty="0" err="1" smtClean="0">
                <a:solidFill>
                  <a:schemeClr val="bg1"/>
                </a:solidFill>
              </a:rPr>
              <a:t>satan</a:t>
            </a:r>
            <a:r>
              <a:rPr lang="en-US" dirty="0" smtClean="0">
                <a:solidFill>
                  <a:schemeClr val="bg1"/>
                </a:solidFill>
              </a:rPr>
              <a:t> (Gn.3:4; Rv.12:9).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5452" y="4692444"/>
            <a:ext cx="5943600" cy="1219200"/>
          </a:xfrm>
          <a:prstGeom prst="rect">
            <a:avLst/>
          </a:prstGeom>
          <a:solidFill>
            <a:srgbClr val="FFFFCC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We live in world of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snakes,</a:t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but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also in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the grace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of God.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33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Journey to Cana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-39505"/>
            <a:ext cx="4572000" cy="694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7230802">
            <a:off x="1682541" y="5067264"/>
            <a:ext cx="1754765" cy="486219"/>
          </a:xfrm>
          <a:prstGeom prst="rightArrow">
            <a:avLst/>
          </a:prstGeom>
          <a:solidFill>
            <a:srgbClr val="00B0F0">
              <a:alpha val="10000"/>
            </a:srgb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0"/>
            <a:ext cx="40386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Delayed by road block / detour (away from King’s Highway) </a:t>
            </a:r>
          </a:p>
          <a:p>
            <a:pPr marL="280988" lvl="2" indent="-280988"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Delayed 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by road block / </a:t>
            </a: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detour </a:t>
            </a:r>
            <a:r>
              <a:rPr lang="en-US" sz="31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(away from King’s Highway) </a:t>
            </a:r>
            <a:endParaRPr lang="en-US" sz="3100" kern="0" dirty="0" smtClean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0988" lvl="2" indent="-280988"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Nu.20:14-21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Dt.2:1-3…8</a:t>
            </a:r>
          </a:p>
          <a:p>
            <a:pPr marL="280988" lvl="2" indent="-280988"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Going toward Red </a:t>
            </a: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Sea. 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.in 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40</a:t>
            </a:r>
            <a:r>
              <a:rPr lang="en-US" sz="3200" kern="0" baseline="30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3200" kern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kern="0" dirty="0" smtClean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year  </a:t>
            </a:r>
            <a:endParaRPr lang="en-US" sz="3200" kern="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/>
              <a:t> </a:t>
            </a:r>
            <a:r>
              <a:rPr lang="en-US" dirty="0"/>
              <a:t>Dt.2:1-3…8</a:t>
            </a:r>
          </a:p>
          <a:p>
            <a:pPr algn="ctr"/>
            <a:r>
              <a:rPr lang="en-US" dirty="0"/>
              <a:t>Going toward Red Sea . . . In 40th year! </a:t>
            </a:r>
          </a:p>
        </p:txBody>
      </p:sp>
    </p:spTree>
    <p:extLst>
      <p:ext uri="{BB962C8B-B14F-4D97-AF65-F5344CB8AC3E}">
        <p14:creationId xmlns:p14="http://schemas.microsoft.com/office/powerpoint/2010/main" xmlns="" val="200820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Feet from Canaan’s border, </a:t>
            </a:r>
            <a:r>
              <a:rPr lang="en-US" sz="3600" dirty="0" smtClean="0"/>
              <a:t>Nu.21:4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6" y="1219200"/>
            <a:ext cx="8305800" cy="495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Forced to take long way around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Discouraged.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remember –</a:t>
            </a:r>
          </a:p>
          <a:p>
            <a:pPr marL="693738" lvl="2" indent="-354013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on the right way.</a:t>
            </a:r>
          </a:p>
          <a:p>
            <a:pPr marL="693738" lvl="2" indent="-354013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with them.</a:t>
            </a:r>
          </a:p>
          <a:p>
            <a:pPr marL="693738" lvl="2" indent="-354013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no other way to Canaan.</a:t>
            </a:r>
          </a:p>
          <a:p>
            <a:pPr marL="693738" lvl="2" indent="-354013">
              <a:spcBef>
                <a:spcPts val="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worth it.</a:t>
            </a:r>
          </a:p>
          <a:p>
            <a:pPr marL="693738" lvl="2" indent="-354013">
              <a:spcBef>
                <a:spcPts val="0"/>
              </a:spcBef>
              <a:spcAft>
                <a:spcPts val="100"/>
              </a:spcAft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tired and discouraged, you are more at risk.  Sin makes it worse</a:t>
            </a:r>
            <a:endParaRPr lang="en-US" sz="31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5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Final grumbling, Nu.21:5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339725" marR="0" indent="-339725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 against God 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Moses, (5)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bread or water – exaggeration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Despise God’s provisions</a:t>
            </a:r>
          </a:p>
          <a:p>
            <a:pPr marL="800100" lvl="2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Worthless: miserable, ‘good for nothing’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God sent fiery snakes; many died (6)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‘We sinned’; ‘take them away!’ (7)</a:t>
            </a:r>
          </a:p>
          <a:p>
            <a:pPr marL="339725" indent="-339725"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Moses prayed for the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32586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First aid for snake bite,</a:t>
            </a:r>
            <a:br>
              <a:rPr lang="en-US" sz="4000" dirty="0" smtClean="0"/>
            </a:br>
            <a:r>
              <a:rPr lang="en-US" sz="4000" dirty="0" smtClean="0"/>
              <a:t>Nu.21:8-9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Make fiery (bronze) serpent</a:t>
            </a: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it on pole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Whoever looks will live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0" y="3657600"/>
            <a:ext cx="3048000" cy="762000"/>
          </a:xfrm>
          <a:prstGeom prst="rect">
            <a:avLst/>
          </a:prstGeom>
          <a:solidFill>
            <a:srgbClr val="800000"/>
          </a:solidFill>
          <a:ln w="31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FFFF00"/>
                </a:solidFill>
              </a:rPr>
              <a:t>So What?</a:t>
            </a:r>
            <a:endParaRPr lang="en-US" sz="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68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</a:t>
            </a:r>
            <a:r>
              <a:rPr lang="en-US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An Instrument To Save, </a:t>
            </a: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Nu.21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The Usual Objections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90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piece of bronze cannot save; Lord does”</a:t>
            </a:r>
          </a:p>
          <a:p>
            <a:pPr marL="973138" lvl="1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Rabbis: God, not the snake, saved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Confuses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Savior with His own means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CHOICE</a:t>
            </a:r>
          </a:p>
          <a:p>
            <a:pPr marL="1887538" lvl="3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“Lord saves, not faith”??</a:t>
            </a:r>
          </a:p>
          <a:p>
            <a:pPr marL="1887538" lvl="3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“Blood saves, not faith”??</a:t>
            </a:r>
          </a:p>
          <a:p>
            <a:pPr marL="1430338" lvl="2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SAVES ONLY THOSE WHO LOOK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1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The Usual Objections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>
              <a:spcAft>
                <a:spcPts val="90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piece of bronze cannot save; Lord does”</a:t>
            </a:r>
          </a:p>
          <a:p>
            <a:pPr marL="176213">
              <a:spcAft>
                <a:spcPts val="900"/>
              </a:spcAft>
            </a:pP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 first aid book would recommend it”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aid book cannot explain, under-stand, or produce a miracle of healing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aid book cannot save from sin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way worked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9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3255</TotalTime>
  <Words>1137</Words>
  <Application>Microsoft Office PowerPoint</Application>
  <PresentationFormat>On-screen Show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Pixel</vt:lpstr>
      <vt:lpstr>1_Default Design</vt:lpstr>
      <vt:lpstr>A Bronze Thing In The Wilderness</vt:lpstr>
      <vt:lpstr>Feet from Canaan’s border, Nu.21:4</vt:lpstr>
      <vt:lpstr>Slide 3</vt:lpstr>
      <vt:lpstr>Feet from Canaan’s border, Nu.21:4</vt:lpstr>
      <vt:lpstr>Final grumbling, Nu.21:5</vt:lpstr>
      <vt:lpstr>First aid for snake bite, Nu.21:8-9</vt:lpstr>
      <vt:lpstr>I.  An Instrument To Save, Nu.21</vt:lpstr>
      <vt:lpstr>The Usual Objections</vt:lpstr>
      <vt:lpstr>The Usual Objections</vt:lpstr>
      <vt:lpstr>The Usual Objections</vt:lpstr>
      <vt:lpstr>The Usual Objections</vt:lpstr>
      <vt:lpstr>Truth vs Error</vt:lpstr>
      <vt:lpstr>Truth vs Error</vt:lpstr>
      <vt:lpstr>I.  An Instrument To Save, Nu.21 II. An Idol To Shatter, 2 K.18:4</vt:lpstr>
      <vt:lpstr>Fallen men make idols of almost every good thing: 2 K.18</vt:lpstr>
      <vt:lpstr>Fallen men make idols of almost every good thing: 2 K.18</vt:lpstr>
      <vt:lpstr>I.  An Instrument To Save, Nu.21 II. An Idol To Shatter, 2 K.18:4 III. An Illustration To Symbolize, Jn.3</vt:lpstr>
      <vt:lpstr>John 3:14</vt:lpstr>
      <vt:lpstr>John 3:14</vt:lpstr>
      <vt:lpstr>John 3:14</vt:lpstr>
      <vt:lpstr>John 3:14</vt:lpstr>
      <vt:lpstr>Bronze serpent must go through fire</vt:lpstr>
      <vt:lpstr>John 3:15</vt:lpstr>
      <vt:lpstr>John 3:16</vt:lpstr>
      <vt:lpstr>Why compare deadly snake to Jesus, not satan (Gn.3; Rv.12)?  (1/3)</vt:lpstr>
      <vt:lpstr>Why compare deadly snake to Jesus, not satan (Gn.3; Rv.12)?  (2/3)</vt:lpstr>
      <vt:lpstr>Why compare deadly snake to Jesus, not satan (Gn.3; Rv.12)?  (3/3)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414</cp:revision>
  <dcterms:created xsi:type="dcterms:W3CDTF">2007-07-13T04:29:51Z</dcterms:created>
  <dcterms:modified xsi:type="dcterms:W3CDTF">2016-01-19T05:51:56Z</dcterms:modified>
</cp:coreProperties>
</file>