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60" r:id="rId4"/>
    <p:sldId id="289" r:id="rId5"/>
    <p:sldId id="290" r:id="rId6"/>
    <p:sldId id="291" r:id="rId7"/>
    <p:sldId id="292" r:id="rId8"/>
    <p:sldId id="293" r:id="rId9"/>
    <p:sldId id="261" r:id="rId10"/>
    <p:sldId id="294" r:id="rId11"/>
    <p:sldId id="295" r:id="rId12"/>
    <p:sldId id="296" r:id="rId13"/>
    <p:sldId id="297" r:id="rId14"/>
    <p:sldId id="298" r:id="rId15"/>
    <p:sldId id="299" r:id="rId16"/>
    <p:sldId id="262" r:id="rId17"/>
    <p:sldId id="300" r:id="rId18"/>
    <p:sldId id="301" r:id="rId19"/>
    <p:sldId id="302" r:id="rId20"/>
    <p:sldId id="30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800000"/>
    <a:srgbClr val="FF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57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4999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8732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4121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890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2075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1/31/2016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47103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1/31/2016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92802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1/31/2016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6072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1/31/2016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31281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1/31/2016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87569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1/31/2016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21687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07763-14B1-4F96-BF8E-0A0C4F424A89}" type="datetimeFigureOut">
              <a:rPr lang="en-US" smtClean="0"/>
              <a:pPr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6663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Mark 6:1-6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4" name="Bevel 3"/>
          <p:cNvSpPr/>
          <p:nvPr/>
        </p:nvSpPr>
        <p:spPr>
          <a:xfrm>
            <a:off x="906828" y="1905000"/>
            <a:ext cx="7308024" cy="1575816"/>
          </a:xfrm>
          <a:prstGeom prst="bevel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127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Jesus: Hometown Zero</a:t>
            </a:r>
            <a:endParaRPr lang="en-US" sz="4800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69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2238"/>
            <a:ext cx="7772400" cy="792162"/>
          </a:xfrm>
          <a:solidFill>
            <a:srgbClr val="FFFFCC"/>
          </a:solidFill>
          <a:ln>
            <a:solidFill>
              <a:srgbClr val="000066"/>
            </a:solidFill>
          </a:ln>
        </p:spPr>
        <p:txBody>
          <a:bodyPr anchor="ctr" anchorCtr="0">
            <a:normAutofit/>
          </a:bodyPr>
          <a:lstStyle/>
          <a:p>
            <a:pPr algn="ctr"/>
            <a:r>
              <a:rPr lang="en-US" sz="36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This </a:t>
            </a: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 (2) – contemptuous </a:t>
            </a:r>
            <a:endParaRPr lang="en-US" sz="3600" i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772400" cy="5520816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sz="32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Think they know Jesus:</a:t>
            </a:r>
            <a:br>
              <a:rPr lang="en-US" sz="32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en-US" sz="32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there is nothing special about Him 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Carpenter, not savior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sz="32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Son of Mary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914400" y="3276600"/>
            <a:ext cx="7315200" cy="2438400"/>
          </a:xfrm>
          <a:prstGeom prst="roundRect">
            <a:avLst/>
          </a:prstGeom>
          <a:solidFill>
            <a:srgbClr val="800000"/>
          </a:solidFill>
          <a:ln w="31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Usually identified by father’s name... even if father is dead.</a:t>
            </a:r>
          </a:p>
          <a:p>
            <a:pPr algn="ctr"/>
            <a:r>
              <a:rPr lang="en-US" sz="3600" dirty="0" smtClean="0"/>
              <a:t>Have they heard about Mary?  </a:t>
            </a:r>
          </a:p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He is immorally inferior.   </a:t>
            </a:r>
            <a:r>
              <a:rPr lang="en-US" sz="3600" dirty="0" smtClean="0"/>
              <a:t>[Jn.8:46]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2068202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2238"/>
            <a:ext cx="7772400" cy="792162"/>
          </a:xfrm>
          <a:solidFill>
            <a:srgbClr val="FFFFCC"/>
          </a:solidFill>
          <a:ln>
            <a:solidFill>
              <a:srgbClr val="000066"/>
            </a:solidFill>
          </a:ln>
        </p:spPr>
        <p:txBody>
          <a:bodyPr anchor="ctr" anchorCtr="0">
            <a:normAutofit/>
          </a:bodyPr>
          <a:lstStyle/>
          <a:p>
            <a:pPr algn="ctr"/>
            <a:r>
              <a:rPr lang="en-US" sz="36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This </a:t>
            </a: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 (2) – contemptuous </a:t>
            </a:r>
            <a:endParaRPr lang="en-US" sz="3600" i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772400" cy="5520816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sz="32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Think they know Jesus:</a:t>
            </a:r>
            <a:br>
              <a:rPr lang="en-US" sz="32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en-US" sz="32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there is nothing special about Him 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Carpenter, not savior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Son of Mary</a:t>
            </a:r>
          </a:p>
          <a:p>
            <a:pPr marL="398463" indent="-398463">
              <a:spcAft>
                <a:spcPts val="600"/>
              </a:spcAft>
              <a:buNone/>
            </a:pPr>
            <a:r>
              <a:rPr lang="en-US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Family: lower class; not heavenly</a:t>
            </a:r>
            <a:endParaRPr lang="en-US" sz="3200" dirty="0" smtClean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899652" y="3886200"/>
            <a:ext cx="7315200" cy="1905000"/>
          </a:xfrm>
          <a:prstGeom prst="roundRect">
            <a:avLst/>
          </a:prstGeom>
          <a:solidFill>
            <a:srgbClr val="800000"/>
          </a:solidFill>
          <a:ln w="31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May know His siblings are unbelievers (3:21).</a:t>
            </a:r>
          </a:p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He is socially inferior.   </a:t>
            </a:r>
            <a:r>
              <a:rPr lang="en-US" sz="3600" dirty="0" smtClean="0"/>
              <a:t>[Jn.1:1-3]</a:t>
            </a:r>
          </a:p>
        </p:txBody>
      </p:sp>
    </p:spTree>
    <p:extLst>
      <p:ext uri="{BB962C8B-B14F-4D97-AF65-F5344CB8AC3E}">
        <p14:creationId xmlns:p14="http://schemas.microsoft.com/office/powerpoint/2010/main" xmlns="" val="4113260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2238"/>
            <a:ext cx="7772400" cy="792162"/>
          </a:xfrm>
          <a:solidFill>
            <a:srgbClr val="FFFFCC"/>
          </a:solidFill>
          <a:ln>
            <a:solidFill>
              <a:srgbClr val="000066"/>
            </a:solidFill>
          </a:ln>
        </p:spPr>
        <p:txBody>
          <a:bodyPr anchor="ctr" anchorCtr="0">
            <a:normAutofit/>
          </a:bodyPr>
          <a:lstStyle/>
          <a:p>
            <a:pPr algn="ctr"/>
            <a:r>
              <a:rPr lang="en-US" sz="36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This </a:t>
            </a: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 (2) – contemptuous </a:t>
            </a:r>
            <a:endParaRPr lang="en-US" sz="3600" i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772400" cy="5520816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sz="32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Think they know Jesus:</a:t>
            </a:r>
            <a:br>
              <a:rPr lang="en-US" sz="32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en-US" sz="32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there is nothing special about Him 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Carpenter, not savior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Son of Mary</a:t>
            </a:r>
          </a:p>
          <a:p>
            <a:pPr marL="574675" indent="-574675">
              <a:spcAft>
                <a:spcPts val="600"/>
              </a:spcAft>
              <a:buNone/>
            </a:pPr>
            <a: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Family: lower class; not heavenly</a:t>
            </a:r>
          </a:p>
          <a:p>
            <a:pPr marL="574675" indent="-574675">
              <a:spcAft>
                <a:spcPts val="600"/>
              </a:spcAft>
              <a:buNone/>
            </a:pPr>
            <a:r>
              <a:rPr lang="en-US" sz="32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Hometown: one of us; other side of tracks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899652" y="4800600"/>
            <a:ext cx="7315200" cy="1371600"/>
          </a:xfrm>
          <a:prstGeom prst="roundRect">
            <a:avLst/>
          </a:prstGeom>
          <a:solidFill>
            <a:srgbClr val="800000"/>
          </a:solidFill>
          <a:ln w="31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Nazarene, Jn.1:46</a:t>
            </a:r>
          </a:p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He is regionally inferior.   </a:t>
            </a:r>
            <a:r>
              <a:rPr lang="en-US" sz="3600" dirty="0" smtClean="0"/>
              <a:t>[Ph.2:6-8]</a:t>
            </a:r>
          </a:p>
        </p:txBody>
      </p:sp>
    </p:spTree>
    <p:extLst>
      <p:ext uri="{BB962C8B-B14F-4D97-AF65-F5344CB8AC3E}">
        <p14:creationId xmlns:p14="http://schemas.microsoft.com/office/powerpoint/2010/main" xmlns="" val="2068410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2238"/>
            <a:ext cx="7772400" cy="792162"/>
          </a:xfrm>
          <a:solidFill>
            <a:srgbClr val="FFFFCC"/>
          </a:solidFill>
          <a:ln>
            <a:solidFill>
              <a:srgbClr val="000066"/>
            </a:solidFill>
          </a:ln>
        </p:spPr>
        <p:txBody>
          <a:bodyPr anchor="ctr" anchorCtr="0">
            <a:normAutofit/>
          </a:bodyPr>
          <a:lstStyle/>
          <a:p>
            <a:pPr algn="ctr"/>
            <a:r>
              <a:rPr lang="en-US" sz="36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This </a:t>
            </a: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 (2) – contemptuous </a:t>
            </a:r>
            <a:endParaRPr lang="en-US" sz="3600" i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75852"/>
            <a:ext cx="7772400" cy="5520816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Jesus’ past triumphs may give</a:t>
            </a:r>
            <a:b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disciples false sense of security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Aft>
                <a:spcPts val="600"/>
              </a:spcAft>
              <a:buNone/>
            </a:pPr>
            <a:r>
              <a:rPr lang="en-US" sz="32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Everything yielded to Him</a:t>
            </a:r>
          </a:p>
          <a:p>
            <a:pPr>
              <a:spcAft>
                <a:spcPts val="600"/>
              </a:spcAft>
              <a:buBlip>
                <a:blip r:embed="rId2"/>
              </a:buBlip>
            </a:pPr>
            <a:r>
              <a:rPr 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Water </a:t>
            </a:r>
            <a:r>
              <a:rPr lang="en-US" dirty="0" smtClean="0">
                <a:solidFill>
                  <a:srgbClr val="000066"/>
                </a:solidFill>
                <a:latin typeface="Times New Roman"/>
                <a:ea typeface="Verdana" panose="020B0604030504040204" pitchFamily="34" charset="0"/>
                <a:cs typeface="Times New Roman"/>
              </a:rPr>
              <a:t>→ </a:t>
            </a:r>
            <a:r>
              <a:rPr 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fruit of vine</a:t>
            </a:r>
          </a:p>
          <a:p>
            <a:pPr>
              <a:spcAft>
                <a:spcPts val="600"/>
              </a:spcAft>
              <a:buBlip>
                <a:blip r:embed="rId2"/>
              </a:buBlip>
            </a:pPr>
            <a:r>
              <a:rPr 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Wind, waves </a:t>
            </a:r>
            <a:r>
              <a:rPr lang="en-US" dirty="0" smtClean="0">
                <a:solidFill>
                  <a:srgbClr val="000066"/>
                </a:solidFill>
                <a:latin typeface="Times New Roman"/>
                <a:ea typeface="Verdana" panose="020B0604030504040204" pitchFamily="34" charset="0"/>
                <a:cs typeface="Times New Roman"/>
              </a:rPr>
              <a:t>→ </a:t>
            </a:r>
            <a:r>
              <a:rPr 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cease</a:t>
            </a:r>
          </a:p>
          <a:p>
            <a:pPr>
              <a:spcAft>
                <a:spcPts val="600"/>
              </a:spcAft>
              <a:buBlip>
                <a:blip r:embed="rId2"/>
              </a:buBlip>
            </a:pPr>
            <a:r>
              <a:rPr 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Dead </a:t>
            </a:r>
            <a:r>
              <a:rPr lang="en-US" dirty="0">
                <a:solidFill>
                  <a:srgbClr val="000066"/>
                </a:solidFill>
                <a:latin typeface="Times New Roman"/>
                <a:ea typeface="Verdana" panose="020B0604030504040204" pitchFamily="34" charset="0"/>
                <a:cs typeface="Times New Roman"/>
              </a:rPr>
              <a:t>→ </a:t>
            </a:r>
            <a:r>
              <a:rPr 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rise</a:t>
            </a:r>
            <a:endParaRPr lang="en-US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  <a:buBlip>
                <a:blip r:embed="rId2"/>
              </a:buBlip>
            </a:pPr>
            <a:r>
              <a:rPr 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Disease </a:t>
            </a:r>
            <a:r>
              <a:rPr lang="en-US" dirty="0">
                <a:solidFill>
                  <a:srgbClr val="000066"/>
                </a:solidFill>
                <a:latin typeface="Times New Roman"/>
                <a:ea typeface="Verdana" panose="020B0604030504040204" pitchFamily="34" charset="0"/>
                <a:cs typeface="Times New Roman"/>
              </a:rPr>
              <a:t>→ </a:t>
            </a:r>
            <a:r>
              <a:rPr 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leaves</a:t>
            </a:r>
            <a:endParaRPr lang="en-US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  <a:buBlip>
                <a:blip r:embed="rId2"/>
              </a:buBlip>
            </a:pPr>
            <a:r>
              <a:rPr 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Demons </a:t>
            </a:r>
            <a:r>
              <a:rPr lang="en-US" dirty="0">
                <a:solidFill>
                  <a:srgbClr val="000066"/>
                </a:solidFill>
                <a:latin typeface="Times New Roman"/>
                <a:ea typeface="Verdana" panose="020B0604030504040204" pitchFamily="34" charset="0"/>
                <a:cs typeface="Times New Roman"/>
              </a:rPr>
              <a:t>→ </a:t>
            </a:r>
            <a:r>
              <a:rPr 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flee</a:t>
            </a:r>
            <a:endParaRPr lang="en-US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  <a:buBlip>
                <a:blip r:embed="rId2"/>
              </a:buBlip>
            </a:pPr>
            <a:endParaRPr lang="en-US" dirty="0" smtClean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Aft>
                <a:spcPts val="600"/>
              </a:spcAft>
              <a:buBlip>
                <a:blip r:embed="rId2"/>
              </a:buBlip>
            </a:pPr>
            <a:endParaRPr lang="en-US" sz="2800" dirty="0" smtClean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867400" y="2910348"/>
            <a:ext cx="2514600" cy="3048000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  <a:ln w="317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Only </a:t>
            </a:r>
            <a:r>
              <a:rPr lang="en-US" sz="3200" u="sng" dirty="0" smtClean="0">
                <a:solidFill>
                  <a:schemeClr val="tx1"/>
                </a:solidFill>
              </a:rPr>
              <a:t>people</a:t>
            </a:r>
            <a:r>
              <a:rPr lang="en-US" sz="3200" dirty="0" smtClean="0">
                <a:solidFill>
                  <a:schemeClr val="tx1"/>
                </a:solidFill>
              </a:rPr>
              <a:t> reject Him – especially His hometown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2257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2238"/>
            <a:ext cx="7772400" cy="792162"/>
          </a:xfrm>
          <a:solidFill>
            <a:srgbClr val="FFFFCC"/>
          </a:solidFill>
          <a:ln>
            <a:solidFill>
              <a:srgbClr val="000066"/>
            </a:solidFill>
          </a:ln>
        </p:spPr>
        <p:txBody>
          <a:bodyPr anchor="ctr" anchorCtr="0">
            <a:normAutofit/>
          </a:bodyPr>
          <a:lstStyle/>
          <a:p>
            <a:pPr algn="ctr"/>
            <a:r>
              <a:rPr lang="en-US" sz="36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This </a:t>
            </a: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 (2) – contemptuous </a:t>
            </a:r>
            <a:endParaRPr lang="en-US" sz="3600" i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75852"/>
            <a:ext cx="7772400" cy="5520816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10000"/>
              </a:lnSpc>
              <a:spcAft>
                <a:spcPts val="600"/>
              </a:spcAft>
              <a:buNone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Jesus’ past triumphs may give</a:t>
            </a:r>
            <a:b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disciples false sense of security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1200"/>
              </a:spcAft>
              <a:buBlip>
                <a:blip r:embed="rId2"/>
              </a:buBlip>
            </a:pPr>
            <a:r>
              <a:rPr 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Most like Him as baby in manger… but reject virgin birth, deity, miracles,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Jn.1:1, 14</a:t>
            </a:r>
          </a:p>
          <a:p>
            <a:pPr>
              <a:spcAft>
                <a:spcPts val="1200"/>
              </a:spcAft>
              <a:buBlip>
                <a:blip r:embed="rId2"/>
              </a:buBlip>
            </a:pPr>
            <a:r>
              <a:rPr 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Most desire His comforting words…</a:t>
            </a:r>
            <a:br>
              <a:rPr 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but reject His conditions. 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Mk.6:11; Mt.11:20-24</a:t>
            </a:r>
          </a:p>
          <a:p>
            <a:pPr>
              <a:spcAft>
                <a:spcPts val="600"/>
              </a:spcAft>
              <a:buBlip>
                <a:blip r:embed="rId2"/>
              </a:buBlip>
            </a:pPr>
            <a:r>
              <a:rPr 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 want Him as Savior…not Judge. 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Jn.12:48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  <a:buBlip>
                <a:blip r:embed="rId2"/>
              </a:buBlip>
            </a:pPr>
            <a:endParaRPr lang="en-US" dirty="0" smtClean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Aft>
                <a:spcPts val="600"/>
              </a:spcAft>
              <a:buBlip>
                <a:blip r:embed="rId2"/>
              </a:buBlip>
            </a:pPr>
            <a:endParaRPr lang="en-US" sz="2800" dirty="0" smtClean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0825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60556" y="685800"/>
            <a:ext cx="8610600" cy="6858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They Detest His Preaching</a:t>
            </a:r>
            <a:endParaRPr lang="en-US" sz="2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60556" y="2362200"/>
            <a:ext cx="8610600" cy="11430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They Decline His Power</a:t>
            </a:r>
            <a:endParaRPr lang="en-US" sz="38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60556" y="1524000"/>
            <a:ext cx="8610600" cy="6858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They Dishonor His Person</a:t>
            </a:r>
            <a:endParaRPr lang="en-US" sz="2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535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748"/>
            <a:ext cx="8382000" cy="1280652"/>
          </a:xfrm>
          <a:solidFill>
            <a:srgbClr val="000066"/>
          </a:solidFill>
          <a:ln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anchor="ctr" anchorCtr="0">
            <a:norm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Jesus analyzes their problem (4)</a:t>
            </a:r>
            <a:endParaRPr lang="en-US" sz="3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44564"/>
            <a:ext cx="8382000" cy="52086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‘Jesus could do no mighty work there’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(5)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Word play:</a:t>
            </a:r>
          </a:p>
          <a:p>
            <a:pPr>
              <a:spcAft>
                <a:spcPts val="600"/>
              </a:spcAft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2400"/>
              </a:spcBef>
              <a:spcAft>
                <a:spcPts val="600"/>
              </a:spcAft>
            </a:pPr>
            <a:r>
              <a:rPr 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Can refer to something impossible. 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Lk.1:20, 22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32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Can refer to hindrance; lack of opportunity.  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Mk.1:45; 6:19</a:t>
            </a:r>
          </a:p>
        </p:txBody>
      </p:sp>
      <p:sp>
        <p:nvSpPr>
          <p:cNvPr id="5" name="Rectangle 4"/>
          <p:cNvSpPr/>
          <p:nvPr/>
        </p:nvSpPr>
        <p:spPr>
          <a:xfrm>
            <a:off x="808704" y="3077496"/>
            <a:ext cx="7511844" cy="762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3175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‘He had no </a:t>
            </a:r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power</a:t>
            </a:r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do a work of </a:t>
            </a:r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power</a:t>
            </a:r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endParaRPr lang="en-US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5525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748"/>
            <a:ext cx="8382000" cy="1280652"/>
          </a:xfrm>
          <a:solidFill>
            <a:srgbClr val="000066"/>
          </a:solidFill>
          <a:ln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anchor="ctr" anchorCtr="0">
            <a:norm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Jesus analyzes their problem (4)</a:t>
            </a:r>
            <a:endParaRPr lang="en-US" sz="3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44564"/>
            <a:ext cx="8382000" cy="5208636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‘Jesus could do no mighty work there’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(5)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Can refer to hindrance; lack of </a:t>
            </a:r>
            <a:br>
              <a:rPr 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opportunity.  Mk.1:45; 6:19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Unbelievers give Him no opportunity; do not bring sick to Him.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32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Faith healer?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32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Beggar?</a:t>
            </a:r>
          </a:p>
        </p:txBody>
      </p:sp>
    </p:spTree>
    <p:extLst>
      <p:ext uri="{BB962C8B-B14F-4D97-AF65-F5344CB8AC3E}">
        <p14:creationId xmlns:p14="http://schemas.microsoft.com/office/powerpoint/2010/main" xmlns="" val="2982139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748"/>
            <a:ext cx="8382000" cy="1280652"/>
          </a:xfrm>
          <a:solidFill>
            <a:srgbClr val="000066"/>
          </a:solidFill>
          <a:ln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anchor="ctr" anchorCtr="0">
            <a:norm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Jesus analyzes their problem (4)</a:t>
            </a:r>
            <a:endParaRPr lang="en-US" sz="3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44564"/>
            <a:ext cx="8382000" cy="5208636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‘Jesus could do no mighty work there’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(5)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facts –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Jesus continued to work miracles, even in Nazareth, v.5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His disciples also, v.13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Mt.13:58 explains: ‘because of their unbelief’</a:t>
            </a:r>
          </a:p>
        </p:txBody>
      </p:sp>
    </p:spTree>
    <p:extLst>
      <p:ext uri="{BB962C8B-B14F-4D97-AF65-F5344CB8AC3E}">
        <p14:creationId xmlns:p14="http://schemas.microsoft.com/office/powerpoint/2010/main" xmlns="" val="3325889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748"/>
            <a:ext cx="8382000" cy="1280652"/>
          </a:xfrm>
          <a:solidFill>
            <a:srgbClr val="000066"/>
          </a:solidFill>
          <a:ln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anchor="ctr" anchorCtr="0">
            <a:norm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Jesus analyzes their problem (4)</a:t>
            </a:r>
            <a:endParaRPr lang="en-US" sz="3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44564"/>
            <a:ext cx="8382000" cy="5208636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‘Jesus could do no mighty work there’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(5)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lame could hav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 walked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. 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Now Jesus marvels (v.6; cf. v.2)</a:t>
            </a:r>
          </a:p>
        </p:txBody>
      </p:sp>
      <p:sp>
        <p:nvSpPr>
          <p:cNvPr id="4" name="Rectangle 3"/>
          <p:cNvSpPr/>
          <p:nvPr/>
        </p:nvSpPr>
        <p:spPr>
          <a:xfrm>
            <a:off x="720216" y="3886200"/>
            <a:ext cx="7696200" cy="1524000"/>
          </a:xfrm>
          <a:prstGeom prst="rect">
            <a:avLst/>
          </a:prstGeom>
          <a:solidFill>
            <a:srgbClr val="FFFFCC"/>
          </a:solidFill>
          <a:ln w="3175"/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66"/>
                </a:solidFill>
              </a:rPr>
              <a:t>“</a:t>
            </a:r>
            <a:r>
              <a:rPr lang="en-US" sz="3200" dirty="0">
                <a:solidFill>
                  <a:srgbClr val="000066"/>
                </a:solidFill>
              </a:rPr>
              <a:t>Every man will have to decide for himself whether or not he can afford the terrible luxury of </a:t>
            </a:r>
            <a:r>
              <a:rPr lang="en-US" sz="3200" dirty="0" smtClean="0">
                <a:solidFill>
                  <a:srgbClr val="000066"/>
                </a:solidFill>
              </a:rPr>
              <a:t>unbelief.”    </a:t>
            </a:r>
            <a:r>
              <a:rPr lang="en-US" sz="3200" dirty="0" smtClean="0">
                <a:solidFill>
                  <a:schemeClr val="tx1"/>
                </a:solidFill>
              </a:rPr>
              <a:t>Mt.23:37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4840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1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868362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Setting</a:t>
            </a:r>
            <a:endParaRPr lang="en-US" sz="4000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81600"/>
          </a:xfrm>
        </p:spPr>
        <p:txBody>
          <a:bodyPr>
            <a:normAutofit/>
          </a:bodyPr>
          <a:lstStyle/>
          <a:p>
            <a:pPr marL="0" indent="0" defTabSz="574675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 left Nazareth, a private individual</a:t>
            </a:r>
          </a:p>
          <a:p>
            <a:pPr marL="0" indent="0" defTabSz="574675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 returns, a famous Rabbi…  </a:t>
            </a:r>
          </a:p>
          <a:p>
            <a:pPr marL="0" indent="0" defTabSz="574675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Usually greeted as hero</a:t>
            </a:r>
          </a:p>
          <a:p>
            <a:pPr marL="0" indent="0" defTabSz="574675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In hometown, a zero</a:t>
            </a: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1992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748"/>
            <a:ext cx="8382000" cy="1280652"/>
          </a:xfrm>
          <a:solidFill>
            <a:schemeClr val="bg1"/>
          </a:solidFill>
          <a:ln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anchor="ctr" anchorCtr="0">
            <a:normAutofit/>
          </a:bodyPr>
          <a:lstStyle/>
          <a:p>
            <a:pPr algn="ctr"/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made Jesus marvel?</a:t>
            </a:r>
            <a:endParaRPr 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382000" cy="5029200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art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architecture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music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military power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nature</a:t>
            </a:r>
          </a:p>
        </p:txBody>
      </p:sp>
      <p:sp>
        <p:nvSpPr>
          <p:cNvPr id="5" name="Rectangle 4"/>
          <p:cNvSpPr/>
          <p:nvPr/>
        </p:nvSpPr>
        <p:spPr>
          <a:xfrm>
            <a:off x="4495800" y="1524000"/>
            <a:ext cx="4267200" cy="29718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marL="339725" indent="-339725">
              <a:spcAft>
                <a:spcPts val="1200"/>
              </a:spcAft>
            </a:pPr>
            <a:r>
              <a:rPr lang="en-US" sz="2400" b="1" dirty="0" smtClean="0">
                <a:solidFill>
                  <a:srgbClr val="800000"/>
                </a:solidFill>
              </a:rPr>
              <a:t>1. </a:t>
            </a:r>
            <a:r>
              <a:rPr lang="en-US" sz="4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Faith</a:t>
            </a:r>
            <a:r>
              <a:rPr lang="en-US" sz="4000" dirty="0" smtClean="0">
                <a:solidFill>
                  <a:srgbClr val="000066"/>
                </a:solidFill>
              </a:rPr>
              <a:t> in a Gentile centurion, </a:t>
            </a:r>
            <a:r>
              <a:rPr lang="en-US" sz="4000" dirty="0" smtClean="0">
                <a:solidFill>
                  <a:schemeClr val="tx1"/>
                </a:solidFill>
              </a:rPr>
              <a:t>Mt.8</a:t>
            </a:r>
            <a:endParaRPr lang="en-US" sz="3400" dirty="0" smtClean="0">
              <a:solidFill>
                <a:schemeClr val="tx1"/>
              </a:solidFill>
            </a:endParaRPr>
          </a:p>
          <a:p>
            <a:pPr marL="339725" indent="-339725"/>
            <a:r>
              <a:rPr lang="en-US" sz="2400" b="1" dirty="0" smtClean="0">
                <a:solidFill>
                  <a:srgbClr val="800000"/>
                </a:solidFill>
              </a:rPr>
              <a:t>2. </a:t>
            </a:r>
            <a:r>
              <a:rPr lang="en-US" sz="4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Unbelief</a:t>
            </a:r>
            <a:r>
              <a:rPr lang="en-US" sz="4000" dirty="0" smtClean="0">
                <a:solidFill>
                  <a:srgbClr val="000066"/>
                </a:solidFill>
              </a:rPr>
              <a:t> in His own people, </a:t>
            </a:r>
            <a:r>
              <a:rPr lang="en-US" sz="4000" dirty="0" smtClean="0">
                <a:solidFill>
                  <a:schemeClr val="tx1"/>
                </a:solidFill>
              </a:rPr>
              <a:t>Mk.6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0" y="4800600"/>
            <a:ext cx="76200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marL="339725" indent="-339725" algn="ctr"/>
            <a:r>
              <a:rPr lang="en-US" sz="36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would He say about my faith?</a:t>
            </a:r>
            <a:endParaRPr lang="en-US" sz="3600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2470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60556" y="685800"/>
            <a:ext cx="8610600" cy="11430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They Detest His Preaching</a:t>
            </a:r>
            <a:endParaRPr lang="en-US" sz="38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8687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868362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1-2: unique teaching</a:t>
            </a:r>
            <a:endParaRPr lang="en-US" sz="4000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816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mistakes</a:t>
            </a:r>
          </a:p>
          <a:p>
            <a:pPr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quotes from scribes</a:t>
            </a:r>
          </a:p>
          <a:p>
            <a:pPr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pauses to collect His thoughts</a:t>
            </a:r>
          </a:p>
          <a:p>
            <a:pPr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Never caught off guard or without proper response  (Mk.12)</a:t>
            </a: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5800" y="4191000"/>
            <a:ext cx="7772400" cy="1039091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Discussed loftiest concepts, but common people understood 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(Mk.12:37; Jn.7:46)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5361709"/>
            <a:ext cx="7772400" cy="1039091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 illustrations endure 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(Mt.5-7)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2663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8683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Nazarenes acknowledge power of His words (Mk.6; Lk.4)</a:t>
            </a:r>
            <a:endParaRPr lang="en-US" sz="4000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Amazed, Mk.6:2</a:t>
            </a:r>
          </a:p>
          <a:p>
            <a:pPr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Marvel, Lk.4:16…21-22</a:t>
            </a: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5800" y="1932709"/>
            <a:ext cx="7772400" cy="1039091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be so amazed as to be practically overwhelmed; to be greatly astounded </a:t>
            </a:r>
            <a:r>
              <a:rPr lang="en-US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(L-N)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800" y="3837709"/>
            <a:ext cx="7772400" cy="1039091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Yet leave His words where they find them; take Him to a cliff…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5800" y="5029200"/>
            <a:ext cx="7772400" cy="1039091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Mk.6:20 – Herod heard John </a:t>
            </a:r>
            <a:r>
              <a:rPr lang="en-US" sz="32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gladly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algn="ctr"/>
            <a:r>
              <a:rPr lang="en-US" sz="320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Ezk.33:32</a:t>
            </a:r>
            <a:endParaRPr lang="en-US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4411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8683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People continue to</a:t>
            </a:r>
            <a:b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detest His preaching </a:t>
            </a:r>
            <a:endParaRPr lang="en-US" sz="4000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  <a:buBlip>
                <a:blip r:embed="rId2"/>
              </a:buBlip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Mt.7:13-14, many lost</a:t>
            </a:r>
          </a:p>
          <a:p>
            <a:pPr>
              <a:spcBef>
                <a:spcPts val="600"/>
              </a:spcBef>
              <a:spcAft>
                <a:spcPts val="1200"/>
              </a:spcAft>
              <a:buBlip>
                <a:blip r:embed="rId2"/>
              </a:buBlip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Mt.19:9, MDR</a:t>
            </a:r>
          </a:p>
          <a:p>
            <a:pPr>
              <a:spcBef>
                <a:spcPts val="600"/>
              </a:spcBef>
              <a:spcAft>
                <a:spcPts val="1200"/>
              </a:spcAft>
              <a:buBlip>
                <a:blip r:embed="rId2"/>
              </a:buBlip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Mk.9:43, unquenchable fire</a:t>
            </a:r>
          </a:p>
          <a:p>
            <a:pPr>
              <a:spcBef>
                <a:spcPts val="600"/>
              </a:spcBef>
              <a:spcAft>
                <a:spcPts val="1200"/>
              </a:spcAft>
              <a:buBlip>
                <a:blip r:embed="rId2"/>
              </a:buBlip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Mk.16:16, baptism</a:t>
            </a:r>
          </a:p>
          <a:p>
            <a:pPr>
              <a:spcBef>
                <a:spcPts val="600"/>
              </a:spcBef>
              <a:spcAft>
                <a:spcPts val="1200"/>
              </a:spcAft>
              <a:buBlip>
                <a:blip r:embed="rId2"/>
              </a:buBlip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Jn.14:6, one way</a:t>
            </a:r>
          </a:p>
          <a:p>
            <a:pPr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Ep.4:4, one church (Mt.16:18; Ep.1)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8562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66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66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66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66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66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60556" y="685800"/>
            <a:ext cx="8610600" cy="6858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They Detest His Preaching</a:t>
            </a:r>
            <a:endParaRPr lang="en-US" sz="2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58096" y="1524000"/>
            <a:ext cx="8610600" cy="11430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They Dishonor His Person</a:t>
            </a:r>
            <a:endParaRPr lang="en-US" sz="38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515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2238"/>
            <a:ext cx="7772400" cy="792162"/>
          </a:xfrm>
          <a:solidFill>
            <a:srgbClr val="FFFFCC"/>
          </a:solidFill>
          <a:ln>
            <a:solidFill>
              <a:srgbClr val="000066"/>
            </a:solidFill>
          </a:ln>
        </p:spPr>
        <p:txBody>
          <a:bodyPr anchor="ctr" anchorCtr="0">
            <a:normAutofit/>
          </a:bodyPr>
          <a:lstStyle/>
          <a:p>
            <a:pPr algn="ctr"/>
            <a:r>
              <a:rPr lang="en-US" sz="36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This </a:t>
            </a: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 (2) – contemptuous </a:t>
            </a:r>
            <a:endParaRPr lang="en-US" sz="3600" i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772400" cy="5520816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sz="32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3: </a:t>
            </a:r>
            <a:r>
              <a:rPr lang="en-US" sz="33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offended at Him</a:t>
            </a:r>
          </a:p>
          <a:p>
            <a:pPr marL="0" indent="0">
              <a:spcAft>
                <a:spcPts val="600"/>
              </a:spcAft>
              <a:buNone/>
            </a:pPr>
            <a:endParaRPr lang="en-US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3200" dirty="0" smtClean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>
              <a:spcBef>
                <a:spcPts val="3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en-US" sz="32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‘He’s just a man like us; why listen?’</a:t>
            </a:r>
          </a:p>
          <a:p>
            <a:pPr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‘God’s Son from heaven?  He made my ox yoke…’   </a:t>
            </a:r>
            <a:endParaRPr lang="en-US" sz="3200" dirty="0" smtClean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>
              <a:spcBef>
                <a:spcPts val="3600"/>
              </a:spcBef>
              <a:spcAft>
                <a:spcPts val="600"/>
              </a:spcAft>
              <a:buBlip>
                <a:blip r:embed="rId2"/>
              </a:buBlip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33400" y="1676400"/>
            <a:ext cx="8077200" cy="2133600"/>
          </a:xfrm>
          <a:prstGeom prst="roundRect">
            <a:avLst/>
          </a:prstGeom>
          <a:solidFill>
            <a:srgbClr val="000066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make to stumble </a:t>
            </a:r>
            <a:r>
              <a:rPr lang="en-US" sz="1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(IGEL).</a:t>
            </a:r>
          </a:p>
          <a:p>
            <a:pPr algn="ctr"/>
            <a:r>
              <a:rPr lang="en-US" sz="3200" dirty="0" smtClean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‘To see in another what I disapprove of and what hinders me from acknowledging his authority’</a:t>
            </a:r>
            <a:r>
              <a:rPr lang="en-US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en-US" sz="1200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</a:t>
            </a:r>
            <a:r>
              <a:rPr lang="en-US" sz="1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).</a:t>
            </a:r>
            <a:endParaRPr lang="en-US" sz="1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7509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2238"/>
            <a:ext cx="7772400" cy="792162"/>
          </a:xfrm>
          <a:solidFill>
            <a:srgbClr val="FFFFCC"/>
          </a:solidFill>
          <a:ln>
            <a:solidFill>
              <a:srgbClr val="000066"/>
            </a:solidFill>
          </a:ln>
        </p:spPr>
        <p:txBody>
          <a:bodyPr anchor="ctr" anchorCtr="0">
            <a:normAutofit/>
          </a:bodyPr>
          <a:lstStyle/>
          <a:p>
            <a:pPr algn="ctr"/>
            <a:r>
              <a:rPr lang="en-US" sz="36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This </a:t>
            </a: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 (2) – contemptuous </a:t>
            </a:r>
            <a:endParaRPr lang="en-US" sz="3600" i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772400" cy="55208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They are blinded by natural knowledge</a:t>
            </a:r>
          </a:p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 Co.2:14</a:t>
            </a:r>
            <a:r>
              <a:rPr lang="en-US" sz="32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32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Carpenter, not savior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914400" y="2819400"/>
            <a:ext cx="7315200" cy="2667000"/>
          </a:xfrm>
          <a:prstGeom prst="roundRect">
            <a:avLst/>
          </a:prstGeom>
          <a:solidFill>
            <a:srgbClr val="800000"/>
          </a:solidFill>
          <a:ln w="31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This Carpenter </a:t>
            </a:r>
            <a:r>
              <a:rPr lang="en-US" sz="3600" dirty="0"/>
              <a:t>would build His church, </a:t>
            </a:r>
            <a:r>
              <a:rPr lang="en-US" sz="3600" dirty="0" smtClean="0"/>
              <a:t>Mt.16:18</a:t>
            </a:r>
          </a:p>
          <a:p>
            <a:pPr algn="ctr"/>
            <a:r>
              <a:rPr lang="en-US" sz="3600" dirty="0" smtClean="0"/>
              <a:t>…</a:t>
            </a:r>
            <a:r>
              <a:rPr lang="en-US" sz="3600" dirty="0"/>
              <a:t>and ladder to heaven, Jn.1:…51</a:t>
            </a:r>
            <a:r>
              <a:rPr lang="en-US" sz="3600" dirty="0" smtClean="0"/>
              <a:t>.</a:t>
            </a:r>
          </a:p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To them He </a:t>
            </a:r>
            <a:r>
              <a:rPr lang="en-US" sz="3600" dirty="0">
                <a:solidFill>
                  <a:srgbClr val="FFFF00"/>
                </a:solidFill>
              </a:rPr>
              <a:t>i</a:t>
            </a:r>
            <a:r>
              <a:rPr lang="en-US" sz="3600" dirty="0" smtClean="0">
                <a:solidFill>
                  <a:srgbClr val="FFFF00"/>
                </a:solidFill>
              </a:rPr>
              <a:t>s commonly inferior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3896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947</TotalTime>
  <Words>652</Words>
  <Application>Microsoft Office PowerPoint</Application>
  <PresentationFormat>On-screen Show (4:3)</PresentationFormat>
  <Paragraphs>136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The Setting</vt:lpstr>
      <vt:lpstr>Slide 3</vt:lpstr>
      <vt:lpstr>1-2: unique teaching</vt:lpstr>
      <vt:lpstr>Nazarenes acknowledge power of His words (Mk.6; Lk.4)</vt:lpstr>
      <vt:lpstr>People continue to detest His preaching </vt:lpstr>
      <vt:lpstr>Slide 7</vt:lpstr>
      <vt:lpstr>This man (2) – contemptuous </vt:lpstr>
      <vt:lpstr>This man (2) – contemptuous </vt:lpstr>
      <vt:lpstr>This man (2) – contemptuous </vt:lpstr>
      <vt:lpstr>This man (2) – contemptuous </vt:lpstr>
      <vt:lpstr>This man (2) – contemptuous </vt:lpstr>
      <vt:lpstr>This man (2) – contemptuous </vt:lpstr>
      <vt:lpstr>This man (2) – contemptuous </vt:lpstr>
      <vt:lpstr>Slide 15</vt:lpstr>
      <vt:lpstr>Jesus analyzes their problem (4)</vt:lpstr>
      <vt:lpstr>Jesus analyzes their problem (4)</vt:lpstr>
      <vt:lpstr>Jesus analyzes their problem (4)</vt:lpstr>
      <vt:lpstr>Jesus analyzes their problem (4)</vt:lpstr>
      <vt:lpstr>What made Jesus marvel?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Day That Changed Lives</dc:title>
  <dc:creator>Owner</dc:creator>
  <cp:lastModifiedBy>church of Christ</cp:lastModifiedBy>
  <cp:revision>115</cp:revision>
  <dcterms:created xsi:type="dcterms:W3CDTF">2015-11-27T18:49:23Z</dcterms:created>
  <dcterms:modified xsi:type="dcterms:W3CDTF">2016-01-31T16:48:22Z</dcterms:modified>
</cp:coreProperties>
</file>