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0" r:id="rId2"/>
    <p:sldId id="316" r:id="rId3"/>
    <p:sldId id="281" r:id="rId4"/>
    <p:sldId id="315" r:id="rId5"/>
    <p:sldId id="317" r:id="rId6"/>
    <p:sldId id="314" r:id="rId7"/>
    <p:sldId id="282" r:id="rId8"/>
    <p:sldId id="318" r:id="rId9"/>
    <p:sldId id="319" r:id="rId10"/>
    <p:sldId id="320" r:id="rId11"/>
    <p:sldId id="301" r:id="rId12"/>
    <p:sldId id="321" r:id="rId13"/>
    <p:sldId id="322" r:id="rId14"/>
    <p:sldId id="299" r:id="rId15"/>
    <p:sldId id="302" r:id="rId16"/>
    <p:sldId id="330" r:id="rId17"/>
    <p:sldId id="331" r:id="rId18"/>
    <p:sldId id="324" r:id="rId19"/>
    <p:sldId id="325" r:id="rId20"/>
    <p:sldId id="286" r:id="rId21"/>
    <p:sldId id="327" r:id="rId22"/>
    <p:sldId id="328" r:id="rId23"/>
    <p:sldId id="28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00"/>
    <a:srgbClr val="FFFFCC"/>
    <a:srgbClr val="000066"/>
    <a:srgbClr val="333333"/>
    <a:srgbClr val="FFFF99"/>
    <a:srgbClr val="292929"/>
    <a:srgbClr val="4D4D4D"/>
    <a:srgbClr val="CC00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Objects="1" showGuides="1">
      <p:cViewPr>
        <p:scale>
          <a:sx n="60" d="100"/>
          <a:sy n="60" d="100"/>
        </p:scale>
        <p:origin x="-696"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107495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89830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00648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818424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25754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61483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14492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49243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91313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40232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5570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xmlns="" val="12212551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00200"/>
            <a:ext cx="7772400" cy="2000251"/>
          </a:xfrm>
          <a:solidFill>
            <a:schemeClr val="accent2">
              <a:lumMod val="50000"/>
            </a:schemeClr>
          </a:solidFill>
        </p:spPr>
        <p:txBody>
          <a:bodyPr/>
          <a:lstStyle/>
          <a:p>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Do We Really</a:t>
            </a:r>
            <a:b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Need The Bible?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123164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99">
            <a:alpha val="23000"/>
          </a:srgbClr>
        </a:solidFill>
        <a:effectLst/>
      </p:bgPr>
    </p:bg>
    <p:spTree>
      <p:nvGrpSpPr>
        <p:cNvPr id="1" name=""/>
        <p:cNvGrpSpPr/>
        <p:nvPr/>
      </p:nvGrpSpPr>
      <p:grpSpPr>
        <a:xfrm>
          <a:off x="0" y="0"/>
          <a:ext cx="0" cy="0"/>
          <a:chOff x="0" y="0"/>
          <a:chExt cx="0" cy="0"/>
        </a:xfrm>
      </p:grpSpPr>
      <p:sp>
        <p:nvSpPr>
          <p:cNvPr id="2" name="Rounded Rectangle 1"/>
          <p:cNvSpPr/>
          <p:nvPr/>
        </p:nvSpPr>
        <p:spPr>
          <a:xfrm>
            <a:off x="457200" y="1066800"/>
            <a:ext cx="8229600" cy="6096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 Bible Is Not True</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457200" y="228600"/>
            <a:ext cx="8229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We Do Not Need The Bible If . . .</a:t>
            </a: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457200" y="1828800"/>
            <a:ext cx="8229600" cy="12192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 God Lets Us Believe</a:t>
            </a:r>
            <a:b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Anything We Want</a:t>
            </a:r>
            <a:endPar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886380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smtClean="0">
                <a:solidFill>
                  <a:schemeClr val="bg1"/>
                </a:solidFill>
              </a:rPr>
              <a:t>Who can believe it?</a:t>
            </a:r>
            <a:endParaRPr lang="en-US" sz="3600" dirty="0">
              <a:solidFill>
                <a:schemeClr val="bg1"/>
              </a:solidFill>
            </a:endParaRPr>
          </a:p>
        </p:txBody>
      </p:sp>
      <p:sp>
        <p:nvSpPr>
          <p:cNvPr id="3" name="Content Placeholder 2"/>
          <p:cNvSpPr>
            <a:spLocks noGrp="1"/>
          </p:cNvSpPr>
          <p:nvPr>
            <p:ph idx="1"/>
          </p:nvPr>
        </p:nvSpPr>
        <p:spPr>
          <a:xfrm>
            <a:off x="457200" y="1371600"/>
            <a:ext cx="8229600" cy="5105400"/>
          </a:xfrm>
        </p:spPr>
        <p:txBody>
          <a:bodyPr/>
          <a:lstStyle/>
          <a:p>
            <a:pPr marL="0" indent="0">
              <a:spcAft>
                <a:spcPts val="1200"/>
              </a:spcAft>
              <a:buFont typeface="Wingdings" pitchFamily="2" charset="2"/>
              <a:buNone/>
            </a:pPr>
            <a:endParaRPr lang="en-US" dirty="0"/>
          </a:p>
        </p:txBody>
      </p:sp>
      <p:sp>
        <p:nvSpPr>
          <p:cNvPr id="4" name="Rectangle 3"/>
          <p:cNvSpPr/>
          <p:nvPr/>
        </p:nvSpPr>
        <p:spPr>
          <a:xfrm>
            <a:off x="457200" y="1417638"/>
            <a:ext cx="8229600" cy="4906962"/>
          </a:xfrm>
          <a:prstGeom prst="rect">
            <a:avLst/>
          </a:prstGeom>
          <a:solidFill>
            <a:schemeClr val="bg1"/>
          </a:solidFill>
          <a:ln w="3175">
            <a:solidFill>
              <a:srgbClr val="000066"/>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3300" dirty="0">
                <a:solidFill>
                  <a:schemeClr val="tx1"/>
                </a:solidFill>
                <a:latin typeface="Calibri" panose="020F0502020204030204" pitchFamily="34" charset="0"/>
                <a:ea typeface="Verdana" panose="020B0604030504040204" pitchFamily="34" charset="0"/>
                <a:cs typeface="Verdana" panose="020B0604030504040204" pitchFamily="34" charset="0"/>
              </a:rPr>
              <a:t>“It does not make much difference what denomination you belong to.  I do not think God is so concerned </a:t>
            </a:r>
            <a:r>
              <a:rPr lang="en-US" sz="33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with </a:t>
            </a:r>
            <a:r>
              <a:rPr lang="en-US" sz="3300" dirty="0">
                <a:solidFill>
                  <a:schemeClr val="tx1"/>
                </a:solidFill>
                <a:latin typeface="Calibri" panose="020F0502020204030204" pitchFamily="34" charset="0"/>
                <a:ea typeface="Verdana" panose="020B0604030504040204" pitchFamily="34" charset="0"/>
                <a:cs typeface="Verdana" panose="020B0604030504040204" pitchFamily="34" charset="0"/>
              </a:rPr>
              <a:t>that.  He is just concerned w. His children that are in those </a:t>
            </a:r>
            <a:r>
              <a:rPr lang="en-US" sz="33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denominations </a:t>
            </a:r>
            <a:r>
              <a:rPr lang="en-US" sz="3300" dirty="0">
                <a:solidFill>
                  <a:schemeClr val="tx1"/>
                </a:solidFill>
                <a:latin typeface="Calibri" panose="020F0502020204030204" pitchFamily="34" charset="0"/>
                <a:ea typeface="Verdana" panose="020B0604030504040204" pitchFamily="34" charset="0"/>
                <a:cs typeface="Verdana" panose="020B0604030504040204" pitchFamily="34" charset="0"/>
              </a:rPr>
              <a:t>. . . So if any of you wonder what I am, I am still the same.  I am a Pentecostal Nazarene Baptist Lutheran Methodist Presbyterian.  I could belong to all of them </a:t>
            </a:r>
            <a:r>
              <a:rPr lang="en-US" sz="33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because </a:t>
            </a:r>
            <a:r>
              <a:rPr lang="en-US" sz="3300" dirty="0">
                <a:solidFill>
                  <a:schemeClr val="tx1"/>
                </a:solidFill>
                <a:latin typeface="Calibri" panose="020F0502020204030204" pitchFamily="34" charset="0"/>
                <a:ea typeface="Verdana" panose="020B0604030504040204" pitchFamily="34" charset="0"/>
                <a:cs typeface="Verdana" panose="020B0604030504040204" pitchFamily="34" charset="0"/>
              </a:rPr>
              <a:t>I belong to Christ” </a:t>
            </a:r>
            <a:r>
              <a:rPr lang="en-US" sz="1600" dirty="0">
                <a:solidFill>
                  <a:schemeClr val="tx1"/>
                </a:solidFill>
                <a:latin typeface="Calibri" panose="020F0502020204030204" pitchFamily="34" charset="0"/>
                <a:ea typeface="Verdana" panose="020B0604030504040204" pitchFamily="34" charset="0"/>
                <a:cs typeface="Verdana" panose="020B0604030504040204" pitchFamily="34" charset="0"/>
              </a:rPr>
              <a:t>– </a:t>
            </a:r>
            <a:r>
              <a:rPr lang="en-US" sz="16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Wm. Branham, </a:t>
            </a:r>
            <a:br>
              <a:rPr lang="en-US" sz="1600" dirty="0" smtClean="0">
                <a:solidFill>
                  <a:schemeClr val="tx1"/>
                </a:solidFill>
                <a:latin typeface="Calibri" panose="020F0502020204030204" pitchFamily="34" charset="0"/>
                <a:ea typeface="Verdana" panose="020B0604030504040204" pitchFamily="34" charset="0"/>
                <a:cs typeface="Verdana" panose="020B0604030504040204" pitchFamily="34" charset="0"/>
              </a:rPr>
            </a:br>
            <a:r>
              <a:rPr lang="en-US" sz="1600" i="1" dirty="0" smtClean="0">
                <a:solidFill>
                  <a:schemeClr val="tx1"/>
                </a:solidFill>
                <a:latin typeface="Calibri" panose="020F0502020204030204" pitchFamily="34" charset="0"/>
                <a:ea typeface="Verdana" panose="020B0604030504040204" pitchFamily="34" charset="0"/>
                <a:cs typeface="Verdana" panose="020B0604030504040204" pitchFamily="34" charset="0"/>
              </a:rPr>
              <a:t>A </a:t>
            </a:r>
            <a:r>
              <a:rPr lang="en-US" sz="1600" i="1" dirty="0">
                <a:solidFill>
                  <a:schemeClr val="tx1"/>
                </a:solidFill>
                <a:latin typeface="Calibri" panose="020F0502020204030204" pitchFamily="34" charset="0"/>
                <a:ea typeface="Verdana" panose="020B0604030504040204" pitchFamily="34" charset="0"/>
                <a:cs typeface="Verdana" panose="020B0604030504040204" pitchFamily="34" charset="0"/>
              </a:rPr>
              <a:t>Prophet Brings His Message</a:t>
            </a:r>
            <a:r>
              <a:rPr lang="en-US" sz="1600" dirty="0">
                <a:solidFill>
                  <a:schemeClr val="tx1"/>
                </a:solidFill>
                <a:latin typeface="Calibri" panose="020F0502020204030204" pitchFamily="34" charset="0"/>
                <a:ea typeface="Verdana" panose="020B0604030504040204" pitchFamily="34" charset="0"/>
                <a:cs typeface="Verdana" panose="020B0604030504040204" pitchFamily="34" charset="0"/>
              </a:rPr>
              <a:t>, p.13-14</a:t>
            </a:r>
            <a:r>
              <a:rPr lang="en-US" sz="16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a:t>
            </a:r>
            <a:endParaRPr lang="en-US" sz="1600" dirty="0">
              <a:solidFill>
                <a:schemeClr val="tx1"/>
              </a:solidFill>
              <a:latin typeface="Calibri" panose="020F050202020403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671052" y="1936956"/>
            <a:ext cx="58674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7" name="Rectangular Callout 6"/>
          <p:cNvSpPr/>
          <p:nvPr/>
        </p:nvSpPr>
        <p:spPr>
          <a:xfrm>
            <a:off x="3202860" y="17208"/>
            <a:ext cx="2743200" cy="1206658"/>
          </a:xfrm>
          <a:prstGeom prst="wedgeRectCallout">
            <a:avLst>
              <a:gd name="adj1" fmla="val -76747"/>
              <a:gd name="adj2" fmla="val 93468"/>
            </a:avLst>
          </a:prstGeom>
          <a:solidFill>
            <a:srgbClr val="800000"/>
          </a:solidFill>
          <a:ln>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PCA?</a:t>
            </a:r>
          </a:p>
          <a:p>
            <a:pPr algn="ctr"/>
            <a:r>
              <a:rPr lang="en-US" sz="3200" dirty="0" smtClean="0">
                <a:solidFill>
                  <a:srgbClr val="FFFF00"/>
                </a:solidFill>
              </a:rPr>
              <a:t>Jim Jones?</a:t>
            </a:r>
            <a:endParaRPr lang="en-US" sz="3200" dirty="0">
              <a:solidFill>
                <a:srgbClr val="FFFF00"/>
              </a:solidFill>
            </a:endParaRPr>
          </a:p>
        </p:txBody>
      </p:sp>
      <p:cxnSp>
        <p:nvCxnSpPr>
          <p:cNvPr id="8" name="Straight Connector 7"/>
          <p:cNvCxnSpPr/>
          <p:nvPr/>
        </p:nvCxnSpPr>
        <p:spPr>
          <a:xfrm>
            <a:off x="5623560" y="2438400"/>
            <a:ext cx="24384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10" name="Rectangular Callout 9"/>
          <p:cNvSpPr/>
          <p:nvPr/>
        </p:nvSpPr>
        <p:spPr>
          <a:xfrm>
            <a:off x="6019800" y="169608"/>
            <a:ext cx="2743200" cy="1206658"/>
          </a:xfrm>
          <a:prstGeom prst="wedgeRectCallout">
            <a:avLst>
              <a:gd name="adj1" fmla="val 1031"/>
              <a:gd name="adj2" fmla="val 122517"/>
            </a:avLst>
          </a:prstGeom>
          <a:solidFill>
            <a:srgbClr val="800000"/>
          </a:solidFill>
          <a:ln>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Jn.17?</a:t>
            </a:r>
          </a:p>
          <a:p>
            <a:pPr algn="ctr"/>
            <a:r>
              <a:rPr lang="en-US" sz="3200" dirty="0" smtClean="0">
                <a:solidFill>
                  <a:srgbClr val="FFFF00"/>
                </a:solidFill>
              </a:rPr>
              <a:t>1 Co.1?</a:t>
            </a:r>
            <a:endParaRPr lang="en-US" sz="3200" dirty="0">
              <a:solidFill>
                <a:srgbClr val="FFFF00"/>
              </a:solidFill>
            </a:endParaRPr>
          </a:p>
        </p:txBody>
      </p:sp>
      <p:sp>
        <p:nvSpPr>
          <p:cNvPr id="11" name="Oval 10"/>
          <p:cNvSpPr/>
          <p:nvPr/>
        </p:nvSpPr>
        <p:spPr>
          <a:xfrm>
            <a:off x="381000" y="3964860"/>
            <a:ext cx="8077200" cy="207818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ular Callout 11"/>
          <p:cNvSpPr/>
          <p:nvPr/>
        </p:nvSpPr>
        <p:spPr>
          <a:xfrm>
            <a:off x="2133600" y="2057400"/>
            <a:ext cx="4953000" cy="1206658"/>
          </a:xfrm>
          <a:prstGeom prst="wedgeRectCallout">
            <a:avLst>
              <a:gd name="adj1" fmla="val -3658"/>
              <a:gd name="adj2" fmla="val 164196"/>
            </a:avLst>
          </a:prstGeom>
          <a:solidFill>
            <a:srgbClr val="800000"/>
          </a:solidFill>
          <a:ln>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One person,</a:t>
            </a:r>
            <a:br>
              <a:rPr lang="en-US" sz="3200" dirty="0" smtClean="0">
                <a:solidFill>
                  <a:srgbClr val="FFFF00"/>
                </a:solidFill>
              </a:rPr>
            </a:br>
            <a:r>
              <a:rPr lang="en-US" sz="3200" dirty="0" smtClean="0">
                <a:solidFill>
                  <a:srgbClr val="FFFF00"/>
                </a:solidFill>
              </a:rPr>
              <a:t>conflicting doctrines?</a:t>
            </a:r>
            <a:endParaRPr lang="en-US" sz="3200" dirty="0">
              <a:solidFill>
                <a:srgbClr val="FFFF00"/>
              </a:solidFill>
            </a:endParaRPr>
          </a:p>
        </p:txBody>
      </p:sp>
    </p:spTree>
    <p:extLst>
      <p:ext uri="{BB962C8B-B14F-4D97-AF65-F5344CB8AC3E}">
        <p14:creationId xmlns:p14="http://schemas.microsoft.com/office/powerpoint/2010/main" xmlns="" val="110429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500"/>
                                        <p:tgtEl>
                                          <p:spTgt spid="11"/>
                                        </p:tgtEl>
                                      </p:cBhvr>
                                    </p:animEffec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smtClean="0">
                <a:solidFill>
                  <a:schemeClr val="bg1"/>
                </a:solidFill>
              </a:rPr>
              <a:t>God does not give us</a:t>
            </a:r>
            <a:br>
              <a:rPr lang="en-US" altLang="en-US" sz="3600" b="1" dirty="0" smtClean="0">
                <a:solidFill>
                  <a:schemeClr val="bg1"/>
                </a:solidFill>
              </a:rPr>
            </a:br>
            <a:r>
              <a:rPr lang="en-US" altLang="en-US" sz="3600" b="1" dirty="0" smtClean="0">
                <a:solidFill>
                  <a:schemeClr val="bg1"/>
                </a:solidFill>
              </a:rPr>
              <a:t>multiple choices</a:t>
            </a:r>
            <a:endParaRPr lang="en-US" sz="3600" dirty="0">
              <a:solidFill>
                <a:schemeClr val="bg1"/>
              </a:solidFill>
            </a:endParaRPr>
          </a:p>
        </p:txBody>
      </p:sp>
      <p:sp>
        <p:nvSpPr>
          <p:cNvPr id="3" name="Content Placeholder 2"/>
          <p:cNvSpPr>
            <a:spLocks noGrp="1"/>
          </p:cNvSpPr>
          <p:nvPr>
            <p:ph idx="1"/>
          </p:nvPr>
        </p:nvSpPr>
        <p:spPr>
          <a:xfrm>
            <a:off x="457200" y="1371600"/>
            <a:ext cx="8229600" cy="5105400"/>
          </a:xfrm>
        </p:spPr>
        <p:txBody>
          <a:bodyPr/>
          <a:lstStyle/>
          <a:p>
            <a:pPr marL="0" indent="0">
              <a:spcAft>
                <a:spcPts val="1200"/>
              </a:spcAft>
              <a:buFont typeface="Wingdings" pitchFamily="2" charset="2"/>
              <a:buNone/>
            </a:pPr>
            <a:endParaRPr lang="en-US" dirty="0"/>
          </a:p>
        </p:txBody>
      </p:sp>
      <p:sp>
        <p:nvSpPr>
          <p:cNvPr id="4" name="Rectangle 3"/>
          <p:cNvSpPr/>
          <p:nvPr/>
        </p:nvSpPr>
        <p:spPr>
          <a:xfrm>
            <a:off x="457200" y="1417638"/>
            <a:ext cx="8229600" cy="5059362"/>
          </a:xfrm>
          <a:prstGeom prst="rect">
            <a:avLst/>
          </a:prstGeom>
          <a:solidFill>
            <a:schemeClr val="bg1"/>
          </a:solidFill>
          <a:ln w="31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spcBef>
                <a:spcPts val="600"/>
              </a:spcBef>
              <a:spcAft>
                <a:spcPts val="600"/>
              </a:spcAft>
              <a:buFont typeface="Wingdings" panose="05000000000000000000" pitchFamily="2" charset="2"/>
              <a:buChar char="§"/>
            </a:pP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Gen.2-3, </a:t>
            </a:r>
            <a:r>
              <a:rPr lang="en-US" sz="3200" dirty="0" smtClean="0">
                <a:solidFill>
                  <a:schemeClr val="accent2">
                    <a:lumMod val="7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obedience</a:t>
            </a:r>
          </a:p>
          <a:p>
            <a:pPr marL="285750" indent="-285750">
              <a:spcBef>
                <a:spcPts val="600"/>
              </a:spcBef>
              <a:spcAft>
                <a:spcPts val="900"/>
              </a:spcAft>
              <a:buFont typeface="Wingdings" panose="05000000000000000000" pitchFamily="2" charset="2"/>
              <a:buChar char="§"/>
            </a:pP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Gn.4:1-7, </a:t>
            </a:r>
            <a:r>
              <a:rPr lang="en-US" sz="3200" dirty="0" smtClean="0">
                <a:solidFill>
                  <a:schemeClr val="accent2">
                    <a:lumMod val="7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worship  </a:t>
            </a: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[Hb.11:4; Ro.10:17]</a:t>
            </a:r>
          </a:p>
        </p:txBody>
      </p:sp>
      <p:sp>
        <p:nvSpPr>
          <p:cNvPr id="5" name="Rectangle 4"/>
          <p:cNvSpPr/>
          <p:nvPr/>
        </p:nvSpPr>
        <p:spPr>
          <a:xfrm>
            <a:off x="838200" y="3164870"/>
            <a:ext cx="7467600" cy="1108364"/>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Calibri" panose="020F0502020204030204" pitchFamily="34" charset="0"/>
              </a:rPr>
              <a:t>There </a:t>
            </a:r>
            <a:r>
              <a:rPr lang="en-US" sz="3200" dirty="0">
                <a:solidFill>
                  <a:srgbClr val="FFFF00"/>
                </a:solidFill>
                <a:latin typeface="Calibri" panose="020F0502020204030204" pitchFamily="34" charset="0"/>
              </a:rPr>
              <a:t>is a way that seems right to a man</a:t>
            </a:r>
            <a:r>
              <a:rPr lang="en-US" sz="3200" dirty="0" smtClean="0">
                <a:solidFill>
                  <a:srgbClr val="FFFF00"/>
                </a:solidFill>
                <a:latin typeface="Calibri" panose="020F0502020204030204" pitchFamily="34" charset="0"/>
              </a:rPr>
              <a:t>, But </a:t>
            </a:r>
            <a:r>
              <a:rPr lang="en-US" sz="3200" dirty="0">
                <a:solidFill>
                  <a:srgbClr val="FFFF00"/>
                </a:solidFill>
                <a:latin typeface="Calibri" panose="020F0502020204030204" pitchFamily="34" charset="0"/>
              </a:rPr>
              <a:t>its end is the way of </a:t>
            </a:r>
            <a:r>
              <a:rPr lang="en-US" sz="3200" dirty="0" smtClean="0">
                <a:solidFill>
                  <a:srgbClr val="FFFF00"/>
                </a:solidFill>
                <a:latin typeface="Calibri" panose="020F0502020204030204" pitchFamily="34" charset="0"/>
              </a:rPr>
              <a:t>death </a:t>
            </a:r>
            <a:r>
              <a:rPr lang="en-US" sz="2400" dirty="0" smtClean="0">
                <a:solidFill>
                  <a:schemeClr val="bg1"/>
                </a:solidFill>
                <a:latin typeface="Calibri" panose="020F0502020204030204" pitchFamily="34" charset="0"/>
              </a:rPr>
              <a:t>– Pr.14:12</a:t>
            </a:r>
            <a:endParaRPr lang="en-US" sz="3200" dirty="0">
              <a:solidFill>
                <a:schemeClr val="bg1"/>
              </a:solidFill>
            </a:endParaRPr>
          </a:p>
        </p:txBody>
      </p:sp>
      <p:sp>
        <p:nvSpPr>
          <p:cNvPr id="13" name="Rectangle 12"/>
          <p:cNvSpPr/>
          <p:nvPr/>
        </p:nvSpPr>
        <p:spPr>
          <a:xfrm>
            <a:off x="838200" y="4419600"/>
            <a:ext cx="7467600" cy="2013156"/>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Calibri" panose="020F0502020204030204" pitchFamily="34" charset="0"/>
              </a:rPr>
              <a:t>Whoever transgresses and does not abide in the doctrine of Christ does not have God. He who abides in the doctrine of Christ has both the Father and the </a:t>
            </a:r>
            <a:r>
              <a:rPr lang="en-US" sz="3200" dirty="0" smtClean="0">
                <a:solidFill>
                  <a:srgbClr val="FFFF00"/>
                </a:solidFill>
                <a:latin typeface="Calibri" panose="020F0502020204030204" pitchFamily="34" charset="0"/>
              </a:rPr>
              <a:t>Son </a:t>
            </a:r>
            <a:r>
              <a:rPr lang="en-US" sz="2400" dirty="0" smtClean="0">
                <a:solidFill>
                  <a:schemeClr val="bg1"/>
                </a:solidFill>
                <a:latin typeface="Calibri" panose="020F0502020204030204" pitchFamily="34" charset="0"/>
              </a:rPr>
              <a:t>–</a:t>
            </a:r>
            <a:r>
              <a:rPr lang="en-US" sz="2400" dirty="0" smtClean="0">
                <a:latin typeface="Calibri" panose="020F0502020204030204" pitchFamily="34" charset="0"/>
              </a:rPr>
              <a:t> 2 Jn.9</a:t>
            </a:r>
            <a:endParaRPr lang="en-US" sz="2400" dirty="0">
              <a:latin typeface="Calibri" panose="020F0502020204030204" pitchFamily="34" charset="0"/>
            </a:endParaRPr>
          </a:p>
        </p:txBody>
      </p:sp>
    </p:spTree>
    <p:extLst>
      <p:ext uri="{BB962C8B-B14F-4D97-AF65-F5344CB8AC3E}">
        <p14:creationId xmlns:p14="http://schemas.microsoft.com/office/powerpoint/2010/main" xmlns="" val="115762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99">
            <a:alpha val="23000"/>
          </a:srgbClr>
        </a:solidFill>
        <a:effectLst/>
      </p:bgPr>
    </p:bg>
    <p:spTree>
      <p:nvGrpSpPr>
        <p:cNvPr id="1" name=""/>
        <p:cNvGrpSpPr/>
        <p:nvPr/>
      </p:nvGrpSpPr>
      <p:grpSpPr>
        <a:xfrm>
          <a:off x="0" y="0"/>
          <a:ext cx="0" cy="0"/>
          <a:chOff x="0" y="0"/>
          <a:chExt cx="0" cy="0"/>
        </a:xfrm>
      </p:grpSpPr>
      <p:sp>
        <p:nvSpPr>
          <p:cNvPr id="2" name="Rounded Rectangle 1"/>
          <p:cNvSpPr/>
          <p:nvPr/>
        </p:nvSpPr>
        <p:spPr>
          <a:xfrm>
            <a:off x="457200" y="1066800"/>
            <a:ext cx="8229600" cy="6096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 Bible Is Not True</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457200" y="228600"/>
            <a:ext cx="8229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We Do Not Need The Bible If . . .</a:t>
            </a: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457200" y="2590800"/>
            <a:ext cx="8229600" cy="12192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III. We Are Saved By Direct Operation of Holy Spirit</a:t>
            </a:r>
            <a:endPar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4"/>
          <p:cNvSpPr/>
          <p:nvPr/>
        </p:nvSpPr>
        <p:spPr>
          <a:xfrm>
            <a:off x="457200" y="1828800"/>
            <a:ext cx="8229600" cy="6096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II. God Lets Us Believe Anything We Want</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945638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altLang="en-US" sz="3600" b="1" dirty="0" smtClean="0"/>
              <a:t>John Smith</a:t>
            </a:r>
            <a:endParaRPr lang="en-US" sz="3600" dirty="0"/>
          </a:p>
        </p:txBody>
      </p:sp>
      <p:sp>
        <p:nvSpPr>
          <p:cNvPr id="3" name="Content Placeholder 2"/>
          <p:cNvSpPr>
            <a:spLocks noGrp="1"/>
          </p:cNvSpPr>
          <p:nvPr>
            <p:ph idx="1"/>
          </p:nvPr>
        </p:nvSpPr>
        <p:spPr>
          <a:xfrm>
            <a:off x="442452" y="609600"/>
            <a:ext cx="8229600" cy="5715000"/>
          </a:xfrm>
        </p:spPr>
        <p:txBody>
          <a:bodyPr/>
          <a:lstStyle/>
          <a:p>
            <a:pPr marL="0" indent="0">
              <a:buNone/>
            </a:pPr>
            <a:endParaRPr lang="en-US" dirty="0"/>
          </a:p>
        </p:txBody>
      </p:sp>
      <p:sp>
        <p:nvSpPr>
          <p:cNvPr id="5" name="Rectangle 4"/>
          <p:cNvSpPr/>
          <p:nvPr/>
        </p:nvSpPr>
        <p:spPr>
          <a:xfrm>
            <a:off x="457200" y="733170"/>
            <a:ext cx="8214852" cy="5837238"/>
          </a:xfrm>
          <a:prstGeom prst="rect">
            <a:avLst/>
          </a:prstGeom>
          <a:solidFill>
            <a:schemeClr val="bg1"/>
          </a:solid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spcAft>
                <a:spcPts val="300"/>
              </a:spcAft>
            </a:pPr>
            <a:endParaRPr lang="en-US" sz="3200" dirty="0" smtClean="0">
              <a:solidFill>
                <a:srgbClr val="000066"/>
              </a:solidFill>
            </a:endParaRPr>
          </a:p>
          <a:p>
            <a:pPr marL="0" lvl="2">
              <a:spcAft>
                <a:spcPts val="500"/>
              </a:spcAft>
            </a:pPr>
            <a:r>
              <a:rPr lang="en-US" sz="3200" dirty="0" smtClean="0">
                <a:solidFill>
                  <a:srgbClr val="000066"/>
                </a:solidFill>
              </a:rPr>
              <a:t>Awaited </a:t>
            </a:r>
            <a:r>
              <a:rPr lang="en-US" sz="3200" dirty="0">
                <a:solidFill>
                  <a:srgbClr val="000066"/>
                </a:solidFill>
              </a:rPr>
              <a:t>mysterious call of </a:t>
            </a:r>
            <a:r>
              <a:rPr lang="en-US" sz="3200" dirty="0" smtClean="0">
                <a:solidFill>
                  <a:srgbClr val="000066"/>
                </a:solidFill>
              </a:rPr>
              <a:t>H.S</a:t>
            </a:r>
            <a:r>
              <a:rPr lang="en-US" sz="3200" dirty="0">
                <a:solidFill>
                  <a:srgbClr val="000066"/>
                </a:solidFill>
              </a:rPr>
              <a:t>. to save him.  </a:t>
            </a:r>
          </a:p>
          <a:p>
            <a:pPr marL="0" lvl="2">
              <a:spcAft>
                <a:spcPts val="500"/>
              </a:spcAft>
            </a:pPr>
            <a:r>
              <a:rPr lang="en-US" sz="3200" dirty="0">
                <a:solidFill>
                  <a:srgbClr val="000066"/>
                </a:solidFill>
              </a:rPr>
              <a:t>Believed he was totally depraved.</a:t>
            </a:r>
          </a:p>
          <a:p>
            <a:pPr marL="0" lvl="2">
              <a:spcAft>
                <a:spcPts val="500"/>
              </a:spcAft>
            </a:pPr>
            <a:r>
              <a:rPr lang="en-US" sz="3200" dirty="0" smtClean="0">
                <a:solidFill>
                  <a:srgbClr val="000066"/>
                </a:solidFill>
              </a:rPr>
              <a:t>Emotions finally subsided; was this the call?</a:t>
            </a:r>
          </a:p>
          <a:p>
            <a:pPr marL="0" lvl="2">
              <a:spcAft>
                <a:spcPts val="500"/>
              </a:spcAft>
            </a:pPr>
            <a:r>
              <a:rPr lang="en-US" sz="3200" dirty="0" smtClean="0">
                <a:solidFill>
                  <a:srgbClr val="000066"/>
                </a:solidFill>
              </a:rPr>
              <a:t>Preaching – urged sinners to repent, believe gospel.   Got confused </a:t>
            </a:r>
            <a:r>
              <a:rPr lang="en-US" sz="3600" dirty="0" smtClean="0">
                <a:solidFill>
                  <a:srgbClr val="000066"/>
                </a:solidFill>
              </a:rPr>
              <a:t>. . .</a:t>
            </a:r>
          </a:p>
          <a:p>
            <a:pPr marL="0" lvl="2" defTabSz="625475">
              <a:spcAft>
                <a:spcPts val="500"/>
              </a:spcAft>
            </a:pPr>
            <a:r>
              <a:rPr lang="en-US" sz="3200" dirty="0" smtClean="0">
                <a:solidFill>
                  <a:srgbClr val="000066"/>
                </a:solidFill>
              </a:rPr>
              <a:t>	</a:t>
            </a:r>
            <a:r>
              <a:rPr lang="en-US" sz="3200" dirty="0" smtClean="0">
                <a:solidFill>
                  <a:schemeClr val="tx1"/>
                </a:solidFill>
              </a:rPr>
              <a:t>If elect did not believe, saved?  </a:t>
            </a:r>
          </a:p>
          <a:p>
            <a:pPr marL="0" lvl="2" defTabSz="625475">
              <a:spcAft>
                <a:spcPts val="500"/>
              </a:spcAft>
            </a:pPr>
            <a:r>
              <a:rPr lang="en-US" sz="3200" dirty="0" smtClean="0">
                <a:solidFill>
                  <a:schemeClr val="tx1"/>
                </a:solidFill>
              </a:rPr>
              <a:t>	If non-elect did believe, saved?</a:t>
            </a:r>
          </a:p>
          <a:p>
            <a:pPr marL="0" lvl="2"/>
            <a:r>
              <a:rPr lang="en-US" sz="3200" dirty="0" smtClean="0">
                <a:solidFill>
                  <a:srgbClr val="000066"/>
                </a:solidFill>
              </a:rPr>
              <a:t>“Brethren, something is wrong – I am in the dark – we are all in the dark; but how to lead you to the light, or to find the way myself, before God, I know not.”</a:t>
            </a:r>
          </a:p>
          <a:p>
            <a:pPr marL="0" lvl="2"/>
            <a:endParaRPr lang="en-US" sz="2800" dirty="0">
              <a:solidFill>
                <a:schemeClr val="tx1"/>
              </a:solidFill>
            </a:endParaRPr>
          </a:p>
        </p:txBody>
      </p:sp>
    </p:spTree>
    <p:extLst>
      <p:ext uri="{BB962C8B-B14F-4D97-AF65-F5344CB8AC3E}">
        <p14:creationId xmlns:p14="http://schemas.microsoft.com/office/powerpoint/2010/main" xmlns="" val="24312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chemeClr val="tx1"/>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chemeClr val="tx1"/>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chemeClr val="tx1"/>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chemeClr val="tx1"/>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5" end="5"/>
                                            </p:txEl>
                                          </p:spTgt>
                                        </p:tgtEl>
                                        <p:attrNameLst>
                                          <p:attrName>ppt_c</p:attrName>
                                        </p:attrNameLst>
                                      </p:cBhvr>
                                      <p:to>
                                        <a:schemeClr val="tx1"/>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6" end="6"/>
                                            </p:txEl>
                                          </p:spTgt>
                                        </p:tgtEl>
                                        <p:attrNameLst>
                                          <p:attrName>ppt_c</p:attrName>
                                        </p:attrNameLst>
                                      </p:cBhvr>
                                      <p:to>
                                        <a:schemeClr val="tx1"/>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“But Holy Spirit saved</a:t>
            </a:r>
            <a:br>
              <a:rPr lang="en-US" sz="3600" dirty="0" smtClean="0"/>
            </a:br>
            <a:r>
              <a:rPr lang="en-US" sz="3600" dirty="0" smtClean="0"/>
              <a:t>Cornelius Before Baptism”</a:t>
            </a:r>
            <a:endParaRPr lang="en-US" sz="3600" dirty="0"/>
          </a:p>
        </p:txBody>
      </p:sp>
      <p:sp>
        <p:nvSpPr>
          <p:cNvPr id="3" name="Content Placeholder 2"/>
          <p:cNvSpPr>
            <a:spLocks noGrp="1"/>
          </p:cNvSpPr>
          <p:nvPr>
            <p:ph idx="1"/>
          </p:nvPr>
        </p:nvSpPr>
        <p:spPr>
          <a:xfrm>
            <a:off x="457200" y="1447800"/>
            <a:ext cx="8229600" cy="4800600"/>
          </a:xfrm>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Cornelius did not know it, Ac.11:14</a:t>
            </a:r>
          </a:p>
          <a:p>
            <a:r>
              <a:rPr lang="en-US" dirty="0" smtClean="0">
                <a:latin typeface="Verdana" panose="020B0604030504040204" pitchFamily="34" charset="0"/>
                <a:ea typeface="Verdana" panose="020B0604030504040204" pitchFamily="34" charset="0"/>
                <a:cs typeface="Verdana" panose="020B0604030504040204" pitchFamily="34" charset="0"/>
              </a:rPr>
              <a:t>Peter did not know it, Ac.11:15;  15</a:t>
            </a:r>
            <a:endParaRPr lang="en-US" sz="3000" dirty="0" smtClean="0">
              <a:latin typeface="Verdana" panose="020B0604030504040204" pitchFamily="34" charset="0"/>
              <a:ea typeface="Verdana" panose="020B0604030504040204" pitchFamily="34" charset="0"/>
              <a:cs typeface="Verdana" panose="020B0604030504040204" pitchFamily="34" charset="0"/>
            </a:endParaRPr>
          </a:p>
          <a:p>
            <a:r>
              <a:rPr lang="en-US" dirty="0" smtClean="0">
                <a:latin typeface="Verdana" panose="020B0604030504040204" pitchFamily="34" charset="0"/>
                <a:ea typeface="Verdana" panose="020B0604030504040204" pitchFamily="34" charset="0"/>
                <a:cs typeface="Verdana" panose="020B0604030504040204" pitchFamily="34" charset="0"/>
              </a:rPr>
              <a:t>Spirit did not know it, Ro.8:2</a:t>
            </a:r>
          </a:p>
          <a:p>
            <a:r>
              <a:rPr lang="en-US" dirty="0" smtClean="0">
                <a:latin typeface="Verdana" panose="020B0604030504040204" pitchFamily="34" charset="0"/>
                <a:ea typeface="Verdana" panose="020B0604030504040204" pitchFamily="34" charset="0"/>
                <a:cs typeface="Verdana" panose="020B0604030504040204" pitchFamily="34" charset="0"/>
              </a:rPr>
              <a:t>Lord did not know it, Lk.8:15</a:t>
            </a:r>
          </a:p>
          <a:p>
            <a:r>
              <a:rPr lang="en-US" dirty="0" smtClean="0">
                <a:latin typeface="Verdana" panose="020B0604030504040204" pitchFamily="34" charset="0"/>
                <a:ea typeface="Verdana" panose="020B0604030504040204" pitchFamily="34" charset="0"/>
                <a:cs typeface="Verdana" panose="020B0604030504040204" pitchFamily="34" charset="0"/>
              </a:rPr>
              <a:t>Luke did not know it, Ac.2:38</a:t>
            </a:r>
          </a:p>
          <a:p>
            <a:r>
              <a:rPr lang="en-US" dirty="0" smtClean="0">
                <a:latin typeface="Verdana" panose="020B0604030504040204" pitchFamily="34" charset="0"/>
                <a:ea typeface="Verdana" panose="020B0604030504040204" pitchFamily="34" charset="0"/>
                <a:cs typeface="Verdana" panose="020B0604030504040204" pitchFamily="34" charset="0"/>
              </a:rPr>
              <a:t>Why command water baptism…?</a:t>
            </a: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427704" y="5029200"/>
            <a:ext cx="4085304" cy="1177636"/>
          </a:xfrm>
          <a:prstGeom prst="rect">
            <a:avLst/>
          </a:prstGeom>
          <a:solidFill>
            <a:schemeClr val="accent2">
              <a:lumMod val="50000"/>
            </a:schemeClr>
          </a:solidFill>
          <a:ln w="3175">
            <a:solidFill>
              <a:schemeClr val="accent2">
                <a:lumMod val="50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rPr>
              <a:t>Ac.10: 47-48, </a:t>
            </a:r>
            <a:r>
              <a:rPr lang="en-US" sz="3200" i="1" dirty="0" smtClean="0">
                <a:solidFill>
                  <a:schemeClr val="bg1"/>
                </a:solidFill>
              </a:rPr>
              <a:t>in name of Jesus Christ</a:t>
            </a:r>
            <a:endParaRPr lang="en-US" sz="3200" i="1" dirty="0">
              <a:solidFill>
                <a:schemeClr val="bg1"/>
              </a:solidFill>
            </a:endParaRPr>
          </a:p>
        </p:txBody>
      </p:sp>
      <p:sp>
        <p:nvSpPr>
          <p:cNvPr id="6" name="Rectangle 5"/>
          <p:cNvSpPr/>
          <p:nvPr/>
        </p:nvSpPr>
        <p:spPr>
          <a:xfrm>
            <a:off x="4618704" y="5029200"/>
            <a:ext cx="4085304" cy="1177636"/>
          </a:xfrm>
          <a:prstGeom prst="rect">
            <a:avLst/>
          </a:prstGeom>
          <a:solidFill>
            <a:schemeClr val="accent2">
              <a:lumMod val="50000"/>
            </a:schemeClr>
          </a:solidFill>
          <a:ln w="3175">
            <a:solidFill>
              <a:schemeClr val="accent2">
                <a:lumMod val="50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rPr>
              <a:t>Ac.2:38, </a:t>
            </a:r>
            <a:r>
              <a:rPr lang="en-US" sz="3200" i="1" dirty="0" smtClean="0">
                <a:solidFill>
                  <a:schemeClr val="bg1"/>
                </a:solidFill>
              </a:rPr>
              <a:t>for forgiveness of sins</a:t>
            </a:r>
            <a:endParaRPr lang="en-US" sz="3200" i="1" dirty="0">
              <a:solidFill>
                <a:schemeClr val="bg1"/>
              </a:solidFill>
            </a:endParaRPr>
          </a:p>
        </p:txBody>
      </p:sp>
    </p:spTree>
    <p:extLst>
      <p:ext uri="{BB962C8B-B14F-4D97-AF65-F5344CB8AC3E}">
        <p14:creationId xmlns:p14="http://schemas.microsoft.com/office/powerpoint/2010/main" xmlns="" val="52909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9003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9003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90033"/>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90033"/>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990033"/>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500" dirty="0" smtClean="0"/>
              <a:t>If Holy Spirit Baptism</a:t>
            </a:r>
            <a:r>
              <a:rPr lang="en-US" sz="3500" dirty="0"/>
              <a:t> </a:t>
            </a:r>
            <a:r>
              <a:rPr lang="en-US" sz="3500" dirty="0" smtClean="0"/>
              <a:t>saves without gospel, why are there unbelievers?   </a:t>
            </a:r>
            <a:endParaRPr lang="en-US" sz="3500" dirty="0"/>
          </a:p>
        </p:txBody>
      </p:sp>
      <p:sp>
        <p:nvSpPr>
          <p:cNvPr id="3" name="Content Placeholder 2"/>
          <p:cNvSpPr>
            <a:spLocks noGrp="1"/>
          </p:cNvSpPr>
          <p:nvPr>
            <p:ph idx="1"/>
          </p:nvPr>
        </p:nvSpPr>
        <p:spPr>
          <a:xfrm>
            <a:off x="442452" y="1371600"/>
            <a:ext cx="8229600" cy="4525963"/>
          </a:xfrm>
        </p:spPr>
        <p:txBody>
          <a:bodyPr/>
          <a:lstStyle/>
          <a:p>
            <a:pPr marL="0" indent="0" algn="ctr">
              <a:buNone/>
            </a:pPr>
            <a:r>
              <a:rPr lang="en-US" dirty="0"/>
              <a:t>Why Mk.16:15?</a:t>
            </a:r>
          </a:p>
          <a:p>
            <a:pPr marL="0" indent="0">
              <a:buNone/>
            </a:pPr>
            <a:endParaRPr lang="en-US" dirty="0"/>
          </a:p>
        </p:txBody>
      </p:sp>
    </p:spTree>
    <p:extLst>
      <p:ext uri="{BB962C8B-B14F-4D97-AF65-F5344CB8AC3E}">
        <p14:creationId xmlns:p14="http://schemas.microsoft.com/office/powerpoint/2010/main" xmlns="" val="86210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500" dirty="0" smtClean="0"/>
              <a:t>If Holy Spirit Baptism</a:t>
            </a:r>
            <a:r>
              <a:rPr lang="en-US" sz="3500" dirty="0"/>
              <a:t> </a:t>
            </a:r>
            <a:r>
              <a:rPr lang="en-US" sz="3500" dirty="0" smtClean="0"/>
              <a:t>saves without gospel, why are there unbelievers?</a:t>
            </a:r>
            <a:endParaRPr lang="en-US" sz="3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67212254"/>
              </p:ext>
            </p:extLst>
          </p:nvPr>
        </p:nvGraphicFramePr>
        <p:xfrm>
          <a:off x="149940" y="1219200"/>
          <a:ext cx="8763000" cy="3688080"/>
        </p:xfrm>
        <a:graphic>
          <a:graphicData uri="http://schemas.openxmlformats.org/drawingml/2006/table">
            <a:tbl>
              <a:tblPr firstRow="1" bandRow="1">
                <a:tableStyleId>{ED083AE6-46FA-4A59-8FB0-9F97EB10719F}</a:tableStyleId>
              </a:tblPr>
              <a:tblGrid>
                <a:gridCol w="1752600"/>
                <a:gridCol w="1752600"/>
                <a:gridCol w="1752600"/>
                <a:gridCol w="1752600"/>
                <a:gridCol w="1752600"/>
              </a:tblGrid>
              <a:tr h="917549">
                <a:tc>
                  <a:txBody>
                    <a:bodyPr/>
                    <a:lstStyle/>
                    <a:p>
                      <a:pPr algn="ctr"/>
                      <a:r>
                        <a:rPr lang="en-US" sz="2800" b="0" dirty="0" smtClean="0">
                          <a:solidFill>
                            <a:schemeClr val="accent2">
                              <a:lumMod val="75000"/>
                            </a:schemeClr>
                          </a:solidFill>
                          <a:effectLst>
                            <a:outerShdw blurRad="38100" dist="38100" dir="2700000" algn="tl">
                              <a:srgbClr val="000000">
                                <a:alpha val="43137"/>
                              </a:srgbClr>
                            </a:outerShdw>
                          </a:effectLst>
                        </a:rPr>
                        <a:t>Apostles</a:t>
                      </a:r>
                      <a:endParaRPr lang="en-US" sz="2800" b="0" dirty="0">
                        <a:solidFill>
                          <a:schemeClr val="accent2">
                            <a:lumMod val="75000"/>
                          </a:schemeClr>
                        </a:solidFill>
                        <a:effectLst>
                          <a:outerShdw blurRad="38100" dist="38100" dir="2700000" algn="tl">
                            <a:srgbClr val="000000">
                              <a:alpha val="43137"/>
                            </a:srgbClr>
                          </a:outerShdw>
                        </a:effectLst>
                      </a:endParaRPr>
                    </a:p>
                  </a:txBody>
                  <a:tcPr anchor="ctr"/>
                </a:tc>
                <a:tc>
                  <a:txBody>
                    <a:bodyPr/>
                    <a:lstStyle/>
                    <a:p>
                      <a:pPr algn="ctr"/>
                      <a:r>
                        <a:rPr lang="en-US" sz="2800" b="0" dirty="0" smtClean="0">
                          <a:solidFill>
                            <a:schemeClr val="accent2">
                              <a:lumMod val="75000"/>
                            </a:schemeClr>
                          </a:solidFill>
                          <a:effectLst>
                            <a:outerShdw blurRad="38100" dist="38100" dir="2700000" algn="tl">
                              <a:srgbClr val="000000">
                                <a:alpha val="43137"/>
                              </a:srgbClr>
                            </a:outerShdw>
                          </a:effectLst>
                        </a:rPr>
                        <a:t>Apostles</a:t>
                      </a:r>
                      <a:endParaRPr lang="en-US" sz="2800" b="0" dirty="0">
                        <a:solidFill>
                          <a:schemeClr val="accent2">
                            <a:lumMod val="75000"/>
                          </a:schemeClr>
                        </a:solidFill>
                        <a:effectLst>
                          <a:outerShdw blurRad="38100" dist="38100" dir="2700000" algn="tl">
                            <a:srgbClr val="000000">
                              <a:alpha val="43137"/>
                            </a:srgbClr>
                          </a:outerShdw>
                        </a:effectLst>
                      </a:endParaRPr>
                    </a:p>
                  </a:txBody>
                  <a:tcPr anchor="ctr"/>
                </a:tc>
                <a:tc>
                  <a:txBody>
                    <a:bodyPr/>
                    <a:lstStyle/>
                    <a:p>
                      <a:pPr algn="ctr"/>
                      <a:r>
                        <a:rPr lang="en-US" sz="2800" b="0" dirty="0" smtClean="0">
                          <a:solidFill>
                            <a:srgbClr val="800000"/>
                          </a:solidFill>
                          <a:effectLst>
                            <a:outerShdw blurRad="38100" dist="38100" dir="2700000" algn="tl">
                              <a:srgbClr val="000000">
                                <a:alpha val="43137"/>
                              </a:srgbClr>
                            </a:outerShdw>
                          </a:effectLst>
                        </a:rPr>
                        <a:t>H.S. baptism</a:t>
                      </a:r>
                      <a:endParaRPr lang="en-US" sz="2800" b="0" dirty="0">
                        <a:solidFill>
                          <a:srgbClr val="800000"/>
                        </a:solidFill>
                        <a:effectLst>
                          <a:outerShdw blurRad="38100" dist="38100" dir="2700000" algn="tl">
                            <a:srgbClr val="000000">
                              <a:alpha val="43137"/>
                            </a:srgbClr>
                          </a:outerShdw>
                        </a:effectLst>
                      </a:endParaRPr>
                    </a:p>
                  </a:txBody>
                  <a:tcPr anchor="ctr"/>
                </a:tc>
                <a:tc>
                  <a:txBody>
                    <a:bodyPr/>
                    <a:lstStyle/>
                    <a:p>
                      <a:pPr algn="ctr"/>
                      <a:r>
                        <a:rPr lang="en-US" sz="2800" b="0" dirty="0" smtClean="0">
                          <a:solidFill>
                            <a:srgbClr val="003300"/>
                          </a:solidFill>
                          <a:effectLst>
                            <a:outerShdw blurRad="38100" dist="38100" dir="2700000" algn="tl">
                              <a:srgbClr val="000000">
                                <a:alpha val="43137"/>
                              </a:srgbClr>
                            </a:outerShdw>
                          </a:effectLst>
                        </a:rPr>
                        <a:t>Cornelius</a:t>
                      </a:r>
                      <a:endParaRPr lang="en-US" sz="2800" b="0" dirty="0">
                        <a:solidFill>
                          <a:srgbClr val="003300"/>
                        </a:solidFill>
                        <a:effectLst>
                          <a:outerShdw blurRad="38100" dist="38100" dir="2700000" algn="tl">
                            <a:srgbClr val="000000">
                              <a:alpha val="43137"/>
                            </a:srgbClr>
                          </a:outerShdw>
                        </a:effectLst>
                      </a:endParaRPr>
                    </a:p>
                  </a:txBody>
                  <a:tcPr anchor="ctr"/>
                </a:tc>
                <a:tc>
                  <a:txBody>
                    <a:bodyPr/>
                    <a:lstStyle/>
                    <a:p>
                      <a:pPr algn="ctr"/>
                      <a:r>
                        <a:rPr lang="en-US" sz="2800" b="0" dirty="0" smtClean="0">
                          <a:solidFill>
                            <a:srgbClr val="003300"/>
                          </a:solidFill>
                          <a:effectLst>
                            <a:outerShdw blurRad="38100" dist="38100" dir="2700000" algn="tl">
                              <a:srgbClr val="000000">
                                <a:alpha val="43137"/>
                              </a:srgbClr>
                            </a:outerShdw>
                          </a:effectLst>
                        </a:rPr>
                        <a:t>Cornelius</a:t>
                      </a:r>
                      <a:endParaRPr lang="en-US" sz="2800" b="0" dirty="0">
                        <a:solidFill>
                          <a:srgbClr val="003300"/>
                        </a:solidFill>
                        <a:effectLst>
                          <a:outerShdw blurRad="38100" dist="38100" dir="2700000" algn="tl">
                            <a:srgbClr val="000000">
                              <a:alpha val="43137"/>
                            </a:srgbClr>
                          </a:outerShdw>
                        </a:effectLst>
                      </a:endParaRPr>
                    </a:p>
                  </a:txBody>
                  <a:tcPr anchor="ctr"/>
                </a:tc>
              </a:tr>
              <a:tr h="917549">
                <a:tc>
                  <a:txBody>
                    <a:bodyPr/>
                    <a:lstStyle/>
                    <a:p>
                      <a:pPr algn="ctr"/>
                      <a:r>
                        <a:rPr lang="en-US" sz="2800" dirty="0" smtClean="0"/>
                        <a:t>Ac.1:8</a:t>
                      </a:r>
                      <a:endParaRPr lang="en-US" sz="2800" dirty="0"/>
                    </a:p>
                  </a:txBody>
                  <a:tcPr anchor="ctr"/>
                </a:tc>
                <a:tc>
                  <a:txBody>
                    <a:bodyPr/>
                    <a:lstStyle/>
                    <a:p>
                      <a:pPr algn="ctr"/>
                      <a:r>
                        <a:rPr lang="en-US" sz="2800" dirty="0" smtClean="0"/>
                        <a:t>Ac.2:1-11, 32</a:t>
                      </a:r>
                      <a:endParaRPr lang="en-US" sz="2800" dirty="0"/>
                    </a:p>
                  </a:txBody>
                  <a:tcPr anchor="ctr"/>
                </a:tc>
                <a:tc>
                  <a:txBody>
                    <a:bodyPr/>
                    <a:lstStyle/>
                    <a:p>
                      <a:pPr algn="ctr"/>
                      <a:r>
                        <a:rPr lang="en-US" sz="2800" dirty="0" smtClean="0"/>
                        <a:t>X</a:t>
                      </a:r>
                      <a:endParaRPr lang="en-US" sz="2800" dirty="0"/>
                    </a:p>
                  </a:txBody>
                  <a:tcPr anchor="ctr"/>
                </a:tc>
                <a:tc>
                  <a:txBody>
                    <a:bodyPr/>
                    <a:lstStyle/>
                    <a:p>
                      <a:pPr algn="ctr"/>
                      <a:r>
                        <a:rPr lang="en-US" sz="2800" dirty="0" smtClean="0"/>
                        <a:t>Ac.11:15-18</a:t>
                      </a:r>
                      <a:endParaRPr lang="en-US" sz="2800" dirty="0"/>
                    </a:p>
                  </a:txBody>
                  <a:tcPr anchor="ctr"/>
                </a:tc>
                <a:tc>
                  <a:txBody>
                    <a:bodyPr/>
                    <a:lstStyle/>
                    <a:p>
                      <a:pPr algn="ctr"/>
                      <a:r>
                        <a:rPr lang="en-US" sz="2800" dirty="0" smtClean="0"/>
                        <a:t>Ac.10:44-48</a:t>
                      </a:r>
                      <a:endParaRPr lang="en-US" sz="2800" dirty="0"/>
                    </a:p>
                  </a:txBody>
                  <a:tcPr anchor="ctr"/>
                </a:tc>
              </a:tr>
              <a:tr h="1746302">
                <a:tc>
                  <a:txBody>
                    <a:bodyPr/>
                    <a:lstStyle/>
                    <a:p>
                      <a:pPr algn="ctr"/>
                      <a:r>
                        <a:rPr lang="en-US" sz="2800" dirty="0" smtClean="0">
                          <a:solidFill>
                            <a:schemeClr val="accent2">
                              <a:lumMod val="75000"/>
                            </a:schemeClr>
                          </a:solidFill>
                        </a:rPr>
                        <a:t>Purpose: witnesses</a:t>
                      </a:r>
                      <a:endParaRPr lang="en-US" sz="2800" dirty="0">
                        <a:solidFill>
                          <a:schemeClr val="accent2">
                            <a:lumMod val="75000"/>
                          </a:schemeClr>
                        </a:solidFill>
                      </a:endParaRPr>
                    </a:p>
                  </a:txBody>
                  <a:tcPr anchor="ctr"/>
                </a:tc>
                <a:tc>
                  <a:txBody>
                    <a:bodyPr/>
                    <a:lstStyle/>
                    <a:p>
                      <a:pPr algn="ctr"/>
                      <a:r>
                        <a:rPr lang="en-US" sz="2800" dirty="0" smtClean="0">
                          <a:solidFill>
                            <a:schemeClr val="accent2">
                              <a:lumMod val="75000"/>
                            </a:schemeClr>
                          </a:solidFill>
                        </a:rPr>
                        <a:t>Effect:  water baptism</a:t>
                      </a:r>
                      <a:endParaRPr lang="en-US" sz="2800" dirty="0">
                        <a:solidFill>
                          <a:schemeClr val="accent2">
                            <a:lumMod val="75000"/>
                          </a:schemeClr>
                        </a:solidFill>
                      </a:endParaRPr>
                    </a:p>
                  </a:txBody>
                  <a:tcPr anchor="ctr"/>
                </a:tc>
                <a:tc>
                  <a:txBody>
                    <a:bodyPr/>
                    <a:lstStyle/>
                    <a:p>
                      <a:pPr algn="ctr"/>
                      <a:r>
                        <a:rPr lang="en-US" sz="2800" dirty="0" smtClean="0"/>
                        <a:t>X</a:t>
                      </a:r>
                      <a:endParaRPr lang="en-US" sz="2800" dirty="0"/>
                    </a:p>
                  </a:txBody>
                  <a:tcPr anchor="ctr"/>
                </a:tc>
                <a:tc>
                  <a:txBody>
                    <a:bodyPr/>
                    <a:lstStyle/>
                    <a:p>
                      <a:pPr algn="ctr"/>
                      <a:r>
                        <a:rPr lang="en-US" sz="2800" dirty="0" smtClean="0">
                          <a:solidFill>
                            <a:srgbClr val="003300"/>
                          </a:solidFill>
                        </a:rPr>
                        <a:t>Purpose: Gentiles can be</a:t>
                      </a:r>
                      <a:r>
                        <a:rPr lang="en-US" sz="2800" baseline="0" dirty="0" smtClean="0">
                          <a:solidFill>
                            <a:srgbClr val="003300"/>
                          </a:solidFill>
                        </a:rPr>
                        <a:t> saved</a:t>
                      </a:r>
                      <a:endParaRPr lang="en-US" sz="2800" dirty="0">
                        <a:solidFill>
                          <a:srgbClr val="003300"/>
                        </a:solidFill>
                      </a:endParaRPr>
                    </a:p>
                  </a:txBody>
                  <a:tcPr anchor="ctr"/>
                </a:tc>
                <a:tc>
                  <a:txBody>
                    <a:bodyPr/>
                    <a:lstStyle/>
                    <a:p>
                      <a:pPr algn="ctr"/>
                      <a:r>
                        <a:rPr lang="en-US" sz="2800" dirty="0" smtClean="0">
                          <a:solidFill>
                            <a:srgbClr val="003300"/>
                          </a:solidFill>
                        </a:rPr>
                        <a:t>Effect: water baptism</a:t>
                      </a:r>
                      <a:endParaRPr lang="en-US" sz="2800" dirty="0">
                        <a:solidFill>
                          <a:srgbClr val="003300"/>
                        </a:solidFill>
                      </a:endParaRPr>
                    </a:p>
                  </a:txBody>
                  <a:tcPr anchor="ctr"/>
                </a:tc>
              </a:tr>
            </a:tbl>
          </a:graphicData>
        </a:graphic>
      </p:graphicFrame>
      <p:sp>
        <p:nvSpPr>
          <p:cNvPr id="5" name="Rectangle 4"/>
          <p:cNvSpPr/>
          <p:nvPr/>
        </p:nvSpPr>
        <p:spPr>
          <a:xfrm>
            <a:off x="548258" y="4908756"/>
            <a:ext cx="7966364" cy="1046912"/>
          </a:xfrm>
          <a:prstGeom prst="rect">
            <a:avLst/>
          </a:prstGeom>
          <a:solidFill>
            <a:schemeClr val="accent2">
              <a:lumMod val="50000"/>
            </a:schemeClr>
          </a:solidFill>
          <a:ln w="3175">
            <a:solidFill>
              <a:schemeClr val="accent2">
                <a:lumMod val="50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rPr>
              <a:t>Ac.10: water baptism is point of contention: last step in salvation</a:t>
            </a:r>
            <a:endParaRPr lang="en-US" sz="3200" dirty="0">
              <a:solidFill>
                <a:schemeClr val="bg1"/>
              </a:solidFill>
            </a:endParaRPr>
          </a:p>
        </p:txBody>
      </p:sp>
      <p:sp>
        <p:nvSpPr>
          <p:cNvPr id="7" name="Rectangle 6"/>
          <p:cNvSpPr/>
          <p:nvPr/>
        </p:nvSpPr>
        <p:spPr>
          <a:xfrm>
            <a:off x="548148" y="5990304"/>
            <a:ext cx="7966364" cy="533400"/>
          </a:xfrm>
          <a:prstGeom prst="rect">
            <a:avLst/>
          </a:prstGeom>
          <a:solidFill>
            <a:schemeClr val="accent2">
              <a:lumMod val="50000"/>
            </a:schemeClr>
          </a:solidFill>
          <a:ln w="3175">
            <a:solidFill>
              <a:schemeClr val="accent2">
                <a:lumMod val="50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rPr>
              <a:t>Ep.4:5, one baptism; 1 Pt.3, it is water</a:t>
            </a:r>
            <a:endParaRPr lang="en-US" sz="3200" dirty="0">
              <a:solidFill>
                <a:schemeClr val="bg1"/>
              </a:solidFill>
            </a:endParaRPr>
          </a:p>
        </p:txBody>
      </p:sp>
    </p:spTree>
    <p:extLst>
      <p:ext uri="{BB962C8B-B14F-4D97-AF65-F5344CB8AC3E}">
        <p14:creationId xmlns:p14="http://schemas.microsoft.com/office/powerpoint/2010/main" xmlns="" val="286941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99">
            <a:alpha val="23000"/>
          </a:srgbClr>
        </a:solidFill>
        <a:effectLst/>
      </p:bgPr>
    </p:bg>
    <p:spTree>
      <p:nvGrpSpPr>
        <p:cNvPr id="1" name=""/>
        <p:cNvGrpSpPr/>
        <p:nvPr/>
      </p:nvGrpSpPr>
      <p:grpSpPr>
        <a:xfrm>
          <a:off x="0" y="0"/>
          <a:ext cx="0" cy="0"/>
          <a:chOff x="0" y="0"/>
          <a:chExt cx="0" cy="0"/>
        </a:xfrm>
      </p:grpSpPr>
      <p:sp>
        <p:nvSpPr>
          <p:cNvPr id="2" name="Rounded Rectangle 1"/>
          <p:cNvSpPr/>
          <p:nvPr/>
        </p:nvSpPr>
        <p:spPr>
          <a:xfrm>
            <a:off x="457200" y="1066800"/>
            <a:ext cx="8229600" cy="6096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 Bible Is Not True</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457200" y="228600"/>
            <a:ext cx="8229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We Do Not Need The Bible If . . .</a:t>
            </a: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457200" y="3352800"/>
            <a:ext cx="8229600" cy="12192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IV. Once Saved, Cannot Be Lost</a:t>
            </a:r>
            <a:endPar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4"/>
          <p:cNvSpPr/>
          <p:nvPr/>
        </p:nvSpPr>
        <p:spPr>
          <a:xfrm>
            <a:off x="457200" y="1828800"/>
            <a:ext cx="8229600" cy="6096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II. God Lets Us Believe Anything We Want</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ounded Rectangle 5"/>
          <p:cNvSpPr/>
          <p:nvPr/>
        </p:nvSpPr>
        <p:spPr>
          <a:xfrm>
            <a:off x="457200" y="2590800"/>
            <a:ext cx="8229600" cy="6096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III. God Lets Us Believe Anything We Want</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299828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4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smtClean="0"/>
              <a:t>We have free will,</a:t>
            </a:r>
            <a:br>
              <a:rPr lang="en-US" altLang="en-US" sz="3600" b="1" dirty="0" smtClean="0"/>
            </a:br>
            <a:r>
              <a:rPr lang="en-US" altLang="en-US" sz="3600" b="1" dirty="0" smtClean="0"/>
              <a:t>before and after conversion</a:t>
            </a:r>
            <a:endParaRPr lang="en-US" sz="3600" dirty="0"/>
          </a:p>
        </p:txBody>
      </p:sp>
      <p:sp>
        <p:nvSpPr>
          <p:cNvPr id="3" name="Content Placeholder 2"/>
          <p:cNvSpPr>
            <a:spLocks noGrp="1"/>
          </p:cNvSpPr>
          <p:nvPr>
            <p:ph idx="1"/>
          </p:nvPr>
        </p:nvSpPr>
        <p:spPr>
          <a:xfrm>
            <a:off x="442452" y="1417637"/>
            <a:ext cx="8229600" cy="4525963"/>
          </a:xfrm>
        </p:spPr>
        <p:txBody>
          <a:bodyPr/>
          <a:lstStyle/>
          <a:p>
            <a:pPr marL="0" indent="0" algn="ctr">
              <a:spcAft>
                <a:spcPts val="600"/>
              </a:spcAft>
              <a:buNone/>
            </a:pPr>
            <a:r>
              <a:rPr 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No one learned impossibility of apostasy from Scripture</a:t>
            </a:r>
            <a:endParaRPr lang="en-US" sz="3400" dirty="0" smtClean="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r>
              <a:rPr lang="en-US" sz="2400" b="1" dirty="0" smtClean="0">
                <a:latin typeface="Verdana" panose="020B0604030504040204" pitchFamily="34" charset="0"/>
                <a:ea typeface="Verdana" panose="020B0604030504040204" pitchFamily="34" charset="0"/>
                <a:cs typeface="Verdana" panose="020B0604030504040204" pitchFamily="34" charset="0"/>
              </a:rPr>
              <a:t>1) </a:t>
            </a:r>
            <a:r>
              <a:rPr lang="en-US" sz="34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First advocate: </a:t>
            </a:r>
            <a:r>
              <a:rPr lang="en-US" sz="3400" dirty="0" smtClean="0">
                <a:latin typeface="Verdana" panose="020B0604030504040204" pitchFamily="34" charset="0"/>
                <a:ea typeface="Verdana" panose="020B0604030504040204" pitchFamily="34" charset="0"/>
                <a:cs typeface="Verdana" panose="020B0604030504040204" pitchFamily="34" charset="0"/>
              </a:rPr>
              <a:t>Gn.3:4</a:t>
            </a:r>
          </a:p>
          <a:p>
            <a:pPr marL="0" indent="0">
              <a:spcAft>
                <a:spcPts val="600"/>
              </a:spcAft>
              <a:buNone/>
            </a:pPr>
            <a:r>
              <a:rPr lang="en-US" sz="2400" b="1" dirty="0" smtClean="0">
                <a:latin typeface="Verdana" panose="020B0604030504040204" pitchFamily="34" charset="0"/>
                <a:ea typeface="Verdana" panose="020B0604030504040204" pitchFamily="34" charset="0"/>
                <a:cs typeface="Verdana" panose="020B0604030504040204" pitchFamily="34" charset="0"/>
              </a:rPr>
              <a:t>2) </a:t>
            </a:r>
            <a:r>
              <a:rPr lang="en-US" sz="34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First followers: </a:t>
            </a:r>
            <a:r>
              <a:rPr lang="en-US" sz="3400" dirty="0" smtClean="0">
                <a:latin typeface="Verdana" panose="020B0604030504040204" pitchFamily="34" charset="0"/>
                <a:ea typeface="Verdana" panose="020B0604030504040204" pitchFamily="34" charset="0"/>
                <a:cs typeface="Verdana" panose="020B0604030504040204" pitchFamily="34" charset="0"/>
              </a:rPr>
              <a:t>Gn.3:6-19</a:t>
            </a: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a:p>
            <a:pPr marL="0" indent="0" algn="ctr">
              <a:spcBef>
                <a:spcPts val="1800"/>
              </a:spcBef>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18921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The downhill slide</a:t>
            </a:r>
            <a:endParaRPr lang="en-US" dirty="0"/>
          </a:p>
        </p:txBody>
      </p:sp>
      <p:sp>
        <p:nvSpPr>
          <p:cNvPr id="3" name="Content Placeholder 2"/>
          <p:cNvSpPr>
            <a:spLocks noGrp="1"/>
          </p:cNvSpPr>
          <p:nvPr>
            <p:ph idx="1"/>
          </p:nvPr>
        </p:nvSpPr>
        <p:spPr>
          <a:xfrm>
            <a:off x="442452" y="1219200"/>
            <a:ext cx="8229600" cy="5029200"/>
          </a:xfrm>
        </p:spPr>
        <p:txBody>
          <a:bodyPr/>
          <a:lstStyle/>
          <a:p>
            <a:r>
              <a:rPr lang="en-US" dirty="0" smtClean="0"/>
              <a:t>John Shelby </a:t>
            </a:r>
            <a:r>
              <a:rPr lang="en-US" dirty="0" err="1" smtClean="0"/>
              <a:t>Spong</a:t>
            </a:r>
            <a:endParaRPr lang="en-US" dirty="0" smtClean="0"/>
          </a:p>
          <a:p>
            <a:pPr lvl="1"/>
            <a:r>
              <a:rPr lang="en-US" sz="3200" dirty="0" smtClean="0"/>
              <a:t>People had already abandoned Bible</a:t>
            </a:r>
          </a:p>
          <a:p>
            <a:pPr lvl="1">
              <a:spcAft>
                <a:spcPts val="600"/>
              </a:spcAft>
            </a:pPr>
            <a:r>
              <a:rPr lang="en-US" sz="3200" dirty="0" smtClean="0"/>
              <a:t>Churches more concerned for number and feelings than Scripture</a:t>
            </a:r>
          </a:p>
          <a:p>
            <a:r>
              <a:rPr lang="en-US" dirty="0" smtClean="0"/>
              <a:t>“Some of </a:t>
            </a:r>
            <a:r>
              <a:rPr lang="en-US" dirty="0"/>
              <a:t>the dire predictions you </a:t>
            </a:r>
            <a:r>
              <a:rPr lang="en-US" dirty="0" smtClean="0"/>
              <a:t>brethren </a:t>
            </a:r>
            <a:r>
              <a:rPr lang="en-US" dirty="0"/>
              <a:t>made a few </a:t>
            </a:r>
            <a:r>
              <a:rPr lang="en-US" dirty="0" smtClean="0"/>
              <a:t>years </a:t>
            </a:r>
            <a:r>
              <a:rPr lang="en-US" dirty="0"/>
              <a:t>ago that I was confident would never come to pass, alas, I must say I see them present in so many places”</a:t>
            </a:r>
          </a:p>
        </p:txBody>
      </p:sp>
    </p:spTree>
    <p:extLst>
      <p:ext uri="{BB962C8B-B14F-4D97-AF65-F5344CB8AC3E}">
        <p14:creationId xmlns:p14="http://schemas.microsoft.com/office/powerpoint/2010/main" xmlns="" val="292192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4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smtClean="0"/>
              <a:t>Galatians 5:4</a:t>
            </a:r>
            <a:endParaRPr lang="en-US" sz="3600" dirty="0"/>
          </a:p>
        </p:txBody>
      </p:sp>
      <p:sp>
        <p:nvSpPr>
          <p:cNvPr id="3" name="Content Placeholder 2"/>
          <p:cNvSpPr>
            <a:spLocks noGrp="1"/>
          </p:cNvSpPr>
          <p:nvPr>
            <p:ph idx="1"/>
          </p:nvPr>
        </p:nvSpPr>
        <p:spPr>
          <a:xfrm>
            <a:off x="442452" y="1371600"/>
            <a:ext cx="8229600" cy="4525963"/>
          </a:xfrm>
        </p:spPr>
        <p:txBody>
          <a:bodyPr/>
          <a:lstStyle/>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a:p>
            <a:pPr marL="0" indent="0" algn="ctr">
              <a:spcBef>
                <a:spcPts val="1800"/>
              </a:spcBef>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791496" y="2667000"/>
            <a:ext cx="7590504" cy="1676400"/>
          </a:xfrm>
          <a:prstGeom prst="rect">
            <a:avLst/>
          </a:prstGeom>
          <a:solidFill>
            <a:srgbClr val="FFFFCC"/>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accent2">
                    <a:lumMod val="50000"/>
                  </a:schemeClr>
                </a:solidFill>
              </a:rPr>
              <a:t>You have become estranged from Christ, you who attempt to be justified by </a:t>
            </a:r>
            <a:r>
              <a:rPr lang="en-US" sz="3200" dirty="0" smtClean="0">
                <a:solidFill>
                  <a:schemeClr val="accent2">
                    <a:lumMod val="50000"/>
                  </a:schemeClr>
                </a:solidFill>
              </a:rPr>
              <a:t>law;</a:t>
            </a:r>
            <a:br>
              <a:rPr lang="en-US" sz="3200" dirty="0" smtClean="0">
                <a:solidFill>
                  <a:schemeClr val="accent2">
                    <a:lumMod val="50000"/>
                  </a:schemeClr>
                </a:solidFill>
              </a:rPr>
            </a:br>
            <a:r>
              <a:rPr lang="en-US" sz="3200" dirty="0" smtClean="0">
                <a:solidFill>
                  <a:schemeClr val="accent2">
                    <a:lumMod val="50000"/>
                  </a:schemeClr>
                </a:solidFill>
              </a:rPr>
              <a:t>you </a:t>
            </a:r>
            <a:r>
              <a:rPr lang="en-US" sz="3200" dirty="0">
                <a:solidFill>
                  <a:schemeClr val="accent2">
                    <a:lumMod val="50000"/>
                  </a:schemeClr>
                </a:solidFill>
              </a:rPr>
              <a:t>have fallen from </a:t>
            </a:r>
            <a:r>
              <a:rPr lang="en-US" sz="3200" dirty="0" smtClean="0">
                <a:solidFill>
                  <a:schemeClr val="accent2">
                    <a:lumMod val="50000"/>
                  </a:schemeClr>
                </a:solidFill>
              </a:rPr>
              <a:t>grace </a:t>
            </a:r>
            <a:r>
              <a:rPr lang="en-US" sz="2000" dirty="0" smtClean="0">
                <a:solidFill>
                  <a:schemeClr val="tx1"/>
                </a:solidFill>
              </a:rPr>
              <a:t>– Ga.5:4</a:t>
            </a:r>
            <a:endParaRPr lang="en-US" dirty="0">
              <a:solidFill>
                <a:schemeClr val="tx1"/>
              </a:solidFill>
            </a:endParaRPr>
          </a:p>
        </p:txBody>
      </p:sp>
      <p:sp>
        <p:nvSpPr>
          <p:cNvPr id="5" name="Rectangle 4"/>
          <p:cNvSpPr/>
          <p:nvPr/>
        </p:nvSpPr>
        <p:spPr>
          <a:xfrm>
            <a:off x="839676" y="2789904"/>
            <a:ext cx="7391400" cy="554182"/>
          </a:xfrm>
          <a:prstGeom prst="rect">
            <a:avLst/>
          </a:prstGeom>
          <a:solidFill>
            <a:schemeClr val="accent1">
              <a:alpha val="40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5"/>
          <p:cNvSpPr/>
          <p:nvPr/>
        </p:nvSpPr>
        <p:spPr>
          <a:xfrm>
            <a:off x="793956" y="274638"/>
            <a:ext cx="7588044" cy="2163762"/>
          </a:xfrm>
          <a:prstGeom prst="borderCallout1">
            <a:avLst>
              <a:gd name="adj1" fmla="val 88491"/>
              <a:gd name="adj2" fmla="val 96520"/>
              <a:gd name="adj3" fmla="val 120010"/>
              <a:gd name="adj4" fmla="val 67260"/>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‘of persons…to </a:t>
            </a:r>
            <a:r>
              <a:rPr lang="en-US" sz="3200" dirty="0"/>
              <a:t>be severed from, separated from, discharged from, loosed from, any one; to terminate all intercourse with </a:t>
            </a:r>
            <a:r>
              <a:rPr lang="en-US" sz="3200" dirty="0" smtClean="0"/>
              <a:t>one’</a:t>
            </a:r>
            <a:r>
              <a:rPr lang="en-US" dirty="0" smtClean="0"/>
              <a:t> </a:t>
            </a:r>
            <a:r>
              <a:rPr lang="en-US" sz="1200" dirty="0" smtClean="0"/>
              <a:t>–Th.</a:t>
            </a:r>
            <a:endParaRPr lang="en-US" sz="1400" dirty="0"/>
          </a:p>
        </p:txBody>
      </p:sp>
      <p:sp>
        <p:nvSpPr>
          <p:cNvPr id="7" name="Line Callout 1 6"/>
          <p:cNvSpPr/>
          <p:nvPr/>
        </p:nvSpPr>
        <p:spPr>
          <a:xfrm>
            <a:off x="793956" y="4541838"/>
            <a:ext cx="7588044" cy="2163762"/>
          </a:xfrm>
          <a:prstGeom prst="borderCallout1">
            <a:avLst>
              <a:gd name="adj1" fmla="val 13492"/>
              <a:gd name="adj2" fmla="val 3668"/>
              <a:gd name="adj3" fmla="val -19038"/>
              <a:gd name="adj4" fmla="val 35332"/>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to no longer experience a state or condition—‘to be outside of, to experience no </a:t>
            </a:r>
            <a:r>
              <a:rPr lang="en-US" sz="3200" dirty="0" smtClean="0"/>
              <a:t>longer’ …‘</a:t>
            </a:r>
            <a:r>
              <a:rPr lang="en-US" sz="3200" dirty="0"/>
              <a:t>you no longer experienced (God’s) grace’ Ga </a:t>
            </a:r>
            <a:r>
              <a:rPr lang="en-US" sz="3200" dirty="0" smtClean="0"/>
              <a:t>5:4 </a:t>
            </a:r>
            <a:r>
              <a:rPr lang="en-US" sz="1600" dirty="0" smtClean="0"/>
              <a:t> </a:t>
            </a:r>
            <a:r>
              <a:rPr lang="en-US" sz="1200" dirty="0" smtClean="0"/>
              <a:t>– L-N</a:t>
            </a:r>
            <a:endParaRPr lang="en-US" sz="1200" dirty="0"/>
          </a:p>
        </p:txBody>
      </p:sp>
      <p:sp>
        <p:nvSpPr>
          <p:cNvPr id="8" name="Rectangle 7"/>
          <p:cNvSpPr/>
          <p:nvPr/>
        </p:nvSpPr>
        <p:spPr>
          <a:xfrm>
            <a:off x="839676" y="3713018"/>
            <a:ext cx="7391400" cy="554182"/>
          </a:xfrm>
          <a:prstGeom prst="rect">
            <a:avLst/>
          </a:prstGeom>
          <a:solidFill>
            <a:schemeClr val="accent1">
              <a:alpha val="40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47699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4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b="1" dirty="0" smtClean="0"/>
              <a:t>2 Peter 2, three declarations</a:t>
            </a:r>
            <a:endParaRPr lang="en-US" sz="3600" dirty="0"/>
          </a:p>
        </p:txBody>
      </p:sp>
      <p:sp>
        <p:nvSpPr>
          <p:cNvPr id="3" name="Content Placeholder 2"/>
          <p:cNvSpPr>
            <a:spLocks noGrp="1"/>
          </p:cNvSpPr>
          <p:nvPr>
            <p:ph idx="1"/>
          </p:nvPr>
        </p:nvSpPr>
        <p:spPr>
          <a:xfrm>
            <a:off x="442452" y="1417637"/>
            <a:ext cx="8229600" cy="4906963"/>
          </a:xfrm>
        </p:spPr>
        <p:txBody>
          <a:bodyPr/>
          <a:lstStyle/>
          <a:p>
            <a:pPr marL="457200" indent="-457200">
              <a:spcAft>
                <a:spcPts val="600"/>
              </a:spcAft>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a:p>
            <a:pPr marL="0" indent="0" algn="ctr">
              <a:spcBef>
                <a:spcPts val="1800"/>
              </a:spcBef>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129791245"/>
              </p:ext>
            </p:extLst>
          </p:nvPr>
        </p:nvGraphicFramePr>
        <p:xfrm>
          <a:off x="228600" y="762000"/>
          <a:ext cx="8610600" cy="5212080"/>
        </p:xfrm>
        <a:graphic>
          <a:graphicData uri="http://schemas.openxmlformats.org/drawingml/2006/table">
            <a:tbl>
              <a:tblPr firstRow="1" bandRow="1">
                <a:tableStyleId>{1E171933-4619-4E11-9A3F-F7608DF75F80}</a:tableStyleId>
              </a:tblPr>
              <a:tblGrid>
                <a:gridCol w="2870200"/>
                <a:gridCol w="2729316"/>
                <a:gridCol w="3011084"/>
              </a:tblGrid>
              <a:tr h="370840">
                <a:tc>
                  <a:txBody>
                    <a:bodyPr/>
                    <a:lstStyle/>
                    <a:p>
                      <a:pPr algn="ctr"/>
                      <a:r>
                        <a:rPr lang="en-US" sz="3200" dirty="0" smtClean="0">
                          <a:latin typeface="Calibri" panose="020F0502020204030204" pitchFamily="34" charset="0"/>
                        </a:rPr>
                        <a:t>Pardon</a:t>
                      </a:r>
                      <a:endParaRPr lang="en-US" sz="3200" dirty="0">
                        <a:latin typeface="Calibri" panose="020F0502020204030204" pitchFamily="34" charset="0"/>
                      </a:endParaRPr>
                    </a:p>
                  </a:txBody>
                  <a:tcPr/>
                </a:tc>
                <a:tc>
                  <a:txBody>
                    <a:bodyPr/>
                    <a:lstStyle/>
                    <a:p>
                      <a:pPr algn="ctr"/>
                      <a:r>
                        <a:rPr lang="en-US" sz="3200" dirty="0" smtClean="0">
                          <a:latin typeface="Calibri" panose="020F0502020204030204" pitchFamily="34" charset="0"/>
                        </a:rPr>
                        <a:t>Passion</a:t>
                      </a:r>
                      <a:endParaRPr lang="en-US" dirty="0">
                        <a:latin typeface="Calibri" panose="020F0502020204030204" pitchFamily="34" charset="0"/>
                      </a:endParaRPr>
                    </a:p>
                  </a:txBody>
                  <a:tcPr/>
                </a:tc>
                <a:tc>
                  <a:txBody>
                    <a:bodyPr/>
                    <a:lstStyle/>
                    <a:p>
                      <a:pPr algn="ctr"/>
                      <a:r>
                        <a:rPr lang="en-US" sz="3200" dirty="0" smtClean="0">
                          <a:latin typeface="Calibri" panose="020F0502020204030204" pitchFamily="34" charset="0"/>
                        </a:rPr>
                        <a:t>Punishment</a:t>
                      </a:r>
                      <a:endParaRPr lang="en-US" dirty="0">
                        <a:latin typeface="Calibri" panose="020F050202020403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solidFill>
                            <a:schemeClr val="accent2">
                              <a:lumMod val="75000"/>
                            </a:schemeClr>
                          </a:solidFill>
                          <a:latin typeface="Calibri" panose="020F0502020204030204" pitchFamily="34" charset="0"/>
                        </a:rPr>
                        <a:t>Bought, 1</a:t>
                      </a:r>
                      <a:endParaRPr lang="en-US" sz="3200" dirty="0">
                        <a:solidFill>
                          <a:schemeClr val="accent2">
                            <a:lumMod val="75000"/>
                          </a:schemeClr>
                        </a:solidFill>
                        <a:latin typeface="Calibri" panose="020F0502020204030204" pitchFamily="34" charset="0"/>
                      </a:endParaRPr>
                    </a:p>
                  </a:txBody>
                  <a:tcPr/>
                </a:tc>
                <a:tc>
                  <a:txBody>
                    <a:bodyPr/>
                    <a:lstStyle/>
                    <a:p>
                      <a:pPr algn="ctr"/>
                      <a:r>
                        <a:rPr lang="en-US" sz="3200" dirty="0" smtClean="0">
                          <a:solidFill>
                            <a:schemeClr val="tx1"/>
                          </a:solidFill>
                          <a:latin typeface="Calibri" panose="020F0502020204030204" pitchFamily="34" charset="0"/>
                        </a:rPr>
                        <a:t>Deny, 1</a:t>
                      </a:r>
                      <a:endParaRPr lang="en-US" sz="3200" dirty="0">
                        <a:solidFill>
                          <a:schemeClr val="tx1"/>
                        </a:solidFill>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solidFill>
                            <a:srgbClr val="800000"/>
                          </a:solidFill>
                          <a:latin typeface="Calibri" panose="020F0502020204030204" pitchFamily="34" charset="0"/>
                        </a:rPr>
                        <a:t>Destruction, 1,3</a:t>
                      </a:r>
                      <a:endParaRPr lang="en-US" sz="3200" dirty="0">
                        <a:solidFill>
                          <a:srgbClr val="800000"/>
                        </a:solidFill>
                        <a:latin typeface="Calibri" panose="020F0502020204030204" pitchFamily="34" charset="0"/>
                      </a:endParaRPr>
                    </a:p>
                  </a:txBody>
                  <a:tcPr/>
                </a:tc>
              </a:tr>
              <a:tr h="370840">
                <a:tc>
                  <a:txBody>
                    <a:bodyPr/>
                    <a:lstStyle/>
                    <a:p>
                      <a:pPr algn="ctr"/>
                      <a:r>
                        <a:rPr lang="en-US" sz="3200" dirty="0" smtClean="0">
                          <a:solidFill>
                            <a:schemeClr val="accent2">
                              <a:lumMod val="75000"/>
                            </a:schemeClr>
                          </a:solidFill>
                          <a:latin typeface="Calibri" panose="020F0502020204030204" pitchFamily="34" charset="0"/>
                        </a:rPr>
                        <a:t>Forsake, 15</a:t>
                      </a:r>
                    </a:p>
                  </a:txBody>
                  <a:tcPr/>
                </a:tc>
                <a:tc>
                  <a:txBody>
                    <a:bodyPr/>
                    <a:lstStyle/>
                    <a:p>
                      <a:pPr algn="ctr"/>
                      <a:r>
                        <a:rPr lang="en-US" sz="3200" dirty="0" smtClean="0">
                          <a:solidFill>
                            <a:schemeClr val="tx1"/>
                          </a:solidFill>
                          <a:latin typeface="Calibri" panose="020F0502020204030204" pitchFamily="34" charset="0"/>
                        </a:rPr>
                        <a:t>Sensual, 2,7</a:t>
                      </a:r>
                      <a:endParaRPr lang="en-US" sz="3200" dirty="0">
                        <a:solidFill>
                          <a:schemeClr val="tx1"/>
                        </a:solidFill>
                        <a:latin typeface="Calibri" panose="020F0502020204030204" pitchFamily="34" charset="0"/>
                      </a:endParaRPr>
                    </a:p>
                  </a:txBody>
                  <a:tcPr/>
                </a:tc>
                <a:tc>
                  <a:txBody>
                    <a:bodyPr/>
                    <a:lstStyle/>
                    <a:p>
                      <a:pPr algn="ctr"/>
                      <a:r>
                        <a:rPr lang="en-US" sz="3200" dirty="0" smtClean="0">
                          <a:solidFill>
                            <a:srgbClr val="800000"/>
                          </a:solidFill>
                          <a:latin typeface="Calibri" panose="020F0502020204030204" pitchFamily="34" charset="0"/>
                        </a:rPr>
                        <a:t>Judgment, 3</a:t>
                      </a:r>
                      <a:endParaRPr lang="en-US" sz="3200" dirty="0">
                        <a:solidFill>
                          <a:srgbClr val="800000"/>
                        </a:solidFill>
                        <a:latin typeface="Calibri" panose="020F0502020204030204" pitchFamily="34" charset="0"/>
                      </a:endParaRPr>
                    </a:p>
                  </a:txBody>
                  <a:tcPr/>
                </a:tc>
              </a:tr>
              <a:tr h="370840">
                <a:tc>
                  <a:txBody>
                    <a:bodyPr/>
                    <a:lstStyle/>
                    <a:p>
                      <a:pPr algn="ctr"/>
                      <a:r>
                        <a:rPr lang="en-US" sz="3200" dirty="0" smtClean="0">
                          <a:solidFill>
                            <a:schemeClr val="accent2">
                              <a:lumMod val="75000"/>
                            </a:schemeClr>
                          </a:solidFill>
                          <a:latin typeface="Calibri" panose="020F0502020204030204" pitchFamily="34" charset="0"/>
                        </a:rPr>
                        <a:t>Escaped, 20</a:t>
                      </a:r>
                      <a:endParaRPr lang="en-US" sz="3200" dirty="0">
                        <a:solidFill>
                          <a:schemeClr val="accent2">
                            <a:lumMod val="75000"/>
                          </a:schemeClr>
                        </a:solidFill>
                        <a:latin typeface="Calibri" panose="020F0502020204030204" pitchFamily="34" charset="0"/>
                      </a:endParaRPr>
                    </a:p>
                  </a:txBody>
                  <a:tcPr/>
                </a:tc>
                <a:tc>
                  <a:txBody>
                    <a:bodyPr/>
                    <a:lstStyle/>
                    <a:p>
                      <a:pPr algn="ctr"/>
                      <a:r>
                        <a:rPr lang="en-US" sz="3200" dirty="0" smtClean="0">
                          <a:solidFill>
                            <a:schemeClr val="tx1"/>
                          </a:solidFill>
                          <a:latin typeface="Calibri" panose="020F0502020204030204" pitchFamily="34" charset="0"/>
                        </a:rPr>
                        <a:t>Covet, 3,14</a:t>
                      </a:r>
                      <a:endParaRPr lang="en-US" sz="3200" dirty="0">
                        <a:solidFill>
                          <a:schemeClr val="tx1"/>
                        </a:solidFill>
                        <a:latin typeface="Calibri" panose="020F0502020204030204" pitchFamily="34" charset="0"/>
                      </a:endParaRPr>
                    </a:p>
                  </a:txBody>
                  <a:tcPr/>
                </a:tc>
                <a:tc>
                  <a:txBody>
                    <a:bodyPr/>
                    <a:lstStyle/>
                    <a:p>
                      <a:pPr algn="ctr"/>
                      <a:r>
                        <a:rPr lang="en-US" sz="3200" dirty="0" smtClean="0">
                          <a:solidFill>
                            <a:srgbClr val="800000"/>
                          </a:solidFill>
                          <a:latin typeface="Calibri" panose="020F0502020204030204" pitchFamily="34" charset="0"/>
                        </a:rPr>
                        <a:t>Punish., 12-14</a:t>
                      </a:r>
                      <a:endParaRPr lang="en-US" sz="3200" dirty="0">
                        <a:solidFill>
                          <a:srgbClr val="800000"/>
                        </a:solidFill>
                        <a:latin typeface="Calibri" panose="020F0502020204030204" pitchFamily="34" charset="0"/>
                      </a:endParaRPr>
                    </a:p>
                  </a:txBody>
                  <a:tcPr/>
                </a:tc>
              </a:tr>
              <a:tr h="370840">
                <a:tc>
                  <a:txBody>
                    <a:bodyPr/>
                    <a:lstStyle/>
                    <a:p>
                      <a:pPr algn="ctr"/>
                      <a:r>
                        <a:rPr lang="en-US" sz="3200" dirty="0" smtClean="0">
                          <a:solidFill>
                            <a:schemeClr val="accent2">
                              <a:lumMod val="75000"/>
                            </a:schemeClr>
                          </a:solidFill>
                          <a:latin typeface="Calibri" panose="020F0502020204030204" pitchFamily="34" charset="0"/>
                        </a:rPr>
                        <a:t>Known, 21</a:t>
                      </a:r>
                      <a:endParaRPr lang="en-US" sz="3200" dirty="0">
                        <a:solidFill>
                          <a:schemeClr val="accent2">
                            <a:lumMod val="75000"/>
                          </a:schemeClr>
                        </a:solidFill>
                        <a:latin typeface="Calibri" panose="020F0502020204030204" pitchFamily="34" charset="0"/>
                      </a:endParaRPr>
                    </a:p>
                  </a:txBody>
                  <a:tcPr/>
                </a:tc>
                <a:tc>
                  <a:txBody>
                    <a:bodyPr/>
                    <a:lstStyle/>
                    <a:p>
                      <a:pPr algn="ctr"/>
                      <a:r>
                        <a:rPr lang="en-US" sz="3200" dirty="0" smtClean="0">
                          <a:solidFill>
                            <a:schemeClr val="tx1"/>
                          </a:solidFill>
                          <a:latin typeface="Calibri" panose="020F0502020204030204" pitchFamily="34" charset="0"/>
                        </a:rPr>
                        <a:t>Flesh, 10</a:t>
                      </a:r>
                      <a:endParaRPr lang="en-US" sz="3200" dirty="0">
                        <a:solidFill>
                          <a:schemeClr val="tx1"/>
                        </a:solidFill>
                        <a:latin typeface="Calibri" panose="020F0502020204030204" pitchFamily="34" charset="0"/>
                      </a:endParaRPr>
                    </a:p>
                  </a:txBody>
                  <a:tcPr/>
                </a:tc>
                <a:tc>
                  <a:txBody>
                    <a:bodyPr/>
                    <a:lstStyle/>
                    <a:p>
                      <a:pPr algn="ctr"/>
                      <a:r>
                        <a:rPr lang="en-US" sz="3200" dirty="0" smtClean="0">
                          <a:solidFill>
                            <a:srgbClr val="800000"/>
                          </a:solidFill>
                          <a:latin typeface="Calibri" panose="020F0502020204030204" pitchFamily="34" charset="0"/>
                        </a:rPr>
                        <a:t>Perish, 20-21</a:t>
                      </a:r>
                      <a:endParaRPr lang="en-US" sz="3200" dirty="0">
                        <a:solidFill>
                          <a:srgbClr val="800000"/>
                        </a:solidFill>
                        <a:latin typeface="Calibri" panose="020F0502020204030204" pitchFamily="34" charset="0"/>
                      </a:endParaRPr>
                    </a:p>
                  </a:txBody>
                  <a:tcPr/>
                </a:tc>
              </a:tr>
              <a:tr h="370840">
                <a:tc>
                  <a:txBody>
                    <a:bodyPr/>
                    <a:lstStyle/>
                    <a:p>
                      <a:endParaRPr lang="en-US" sz="3000" dirty="0">
                        <a:latin typeface="Calibri" panose="020F0502020204030204" pitchFamily="34" charset="0"/>
                      </a:endParaRPr>
                    </a:p>
                  </a:txBody>
                  <a:tcPr/>
                </a:tc>
                <a:tc>
                  <a:txBody>
                    <a:bodyPr/>
                    <a:lstStyle/>
                    <a:p>
                      <a:pPr algn="ctr"/>
                      <a:r>
                        <a:rPr lang="en-US" sz="3200" dirty="0" smtClean="0">
                          <a:solidFill>
                            <a:schemeClr val="tx1"/>
                          </a:solidFill>
                          <a:latin typeface="Calibri" panose="020F0502020204030204" pitchFamily="34" charset="0"/>
                        </a:rPr>
                        <a:t>Adultery, 14</a:t>
                      </a:r>
                      <a:endParaRPr lang="en-US" sz="3200" dirty="0">
                        <a:solidFill>
                          <a:schemeClr val="tx1"/>
                        </a:solidFill>
                        <a:latin typeface="Calibri" panose="020F0502020204030204" pitchFamily="34" charset="0"/>
                      </a:endParaRPr>
                    </a:p>
                  </a:txBody>
                  <a:tcPr/>
                </a:tc>
                <a:tc>
                  <a:txBody>
                    <a:bodyPr/>
                    <a:lstStyle/>
                    <a:p>
                      <a:pPr algn="ctr"/>
                      <a:r>
                        <a:rPr lang="en-US" sz="3200" dirty="0" smtClean="0">
                          <a:solidFill>
                            <a:srgbClr val="800000"/>
                          </a:solidFill>
                          <a:latin typeface="Calibri" panose="020F0502020204030204" pitchFamily="34" charset="0"/>
                        </a:rPr>
                        <a:t>Worse </a:t>
                      </a:r>
                      <a:r>
                        <a:rPr lang="en-US" sz="3200" dirty="0" err="1" smtClean="0">
                          <a:solidFill>
                            <a:srgbClr val="800000"/>
                          </a:solidFill>
                          <a:latin typeface="Calibri" panose="020F0502020204030204" pitchFamily="34" charset="0"/>
                        </a:rPr>
                        <a:t>jdgt</a:t>
                      </a:r>
                      <a:r>
                        <a:rPr lang="en-US" sz="3200" dirty="0" smtClean="0">
                          <a:solidFill>
                            <a:srgbClr val="800000"/>
                          </a:solidFill>
                          <a:latin typeface="Calibri" panose="020F0502020204030204" pitchFamily="34" charset="0"/>
                        </a:rPr>
                        <a:t>., 20f.</a:t>
                      </a:r>
                      <a:endParaRPr lang="en-US" sz="3200" dirty="0">
                        <a:solidFill>
                          <a:srgbClr val="800000"/>
                        </a:solidFill>
                        <a:latin typeface="Calibri" panose="020F0502020204030204" pitchFamily="34" charset="0"/>
                      </a:endParaRPr>
                    </a:p>
                  </a:txBody>
                  <a:tcPr/>
                </a:tc>
              </a:tr>
              <a:tr h="370840">
                <a:tc>
                  <a:txBody>
                    <a:bodyPr/>
                    <a:lstStyle/>
                    <a:p>
                      <a:endParaRPr lang="en-US" sz="3000" dirty="0">
                        <a:latin typeface="Calibri" panose="020F0502020204030204" pitchFamily="34" charset="0"/>
                      </a:endParaRPr>
                    </a:p>
                  </a:txBody>
                  <a:tcPr/>
                </a:tc>
                <a:tc>
                  <a:txBody>
                    <a:bodyPr/>
                    <a:lstStyle/>
                    <a:p>
                      <a:pPr algn="ctr"/>
                      <a:r>
                        <a:rPr lang="en-US" sz="3200" dirty="0" smtClean="0">
                          <a:solidFill>
                            <a:schemeClr val="tx1"/>
                          </a:solidFill>
                          <a:latin typeface="Calibri" panose="020F0502020204030204" pitchFamily="34" charset="0"/>
                        </a:rPr>
                        <a:t>Astray, 15</a:t>
                      </a:r>
                      <a:endParaRPr lang="en-US" sz="3200" dirty="0">
                        <a:solidFill>
                          <a:schemeClr val="tx1"/>
                        </a:solidFill>
                        <a:latin typeface="Calibri" panose="020F0502020204030204" pitchFamily="34" charset="0"/>
                      </a:endParaRPr>
                    </a:p>
                  </a:txBody>
                  <a:tcPr/>
                </a:tc>
                <a:tc>
                  <a:txBody>
                    <a:bodyPr/>
                    <a:lstStyle/>
                    <a:p>
                      <a:endParaRPr lang="en-US" sz="3000" dirty="0">
                        <a:latin typeface="Calibri" panose="020F0502020204030204" pitchFamily="34" charset="0"/>
                      </a:endParaRPr>
                    </a:p>
                  </a:txBody>
                  <a:tcPr/>
                </a:tc>
              </a:tr>
              <a:tr h="370840">
                <a:tc>
                  <a:txBody>
                    <a:bodyPr/>
                    <a:lstStyle/>
                    <a:p>
                      <a:endParaRPr lang="en-US" sz="3000" dirty="0">
                        <a:latin typeface="Calibri" panose="020F0502020204030204" pitchFamily="34" charset="0"/>
                      </a:endParaRPr>
                    </a:p>
                  </a:txBody>
                  <a:tcPr/>
                </a:tc>
                <a:tc>
                  <a:txBody>
                    <a:bodyPr/>
                    <a:lstStyle/>
                    <a:p>
                      <a:pPr algn="ctr"/>
                      <a:r>
                        <a:rPr lang="en-US" sz="3200" dirty="0" smtClean="0">
                          <a:solidFill>
                            <a:schemeClr val="tx1"/>
                          </a:solidFill>
                          <a:latin typeface="Calibri" panose="020F0502020204030204" pitchFamily="34" charset="0"/>
                        </a:rPr>
                        <a:t>Again, 21</a:t>
                      </a:r>
                      <a:endParaRPr lang="en-US" sz="3200" dirty="0">
                        <a:solidFill>
                          <a:schemeClr val="tx1"/>
                        </a:solidFill>
                        <a:latin typeface="Calibri" panose="020F0502020204030204" pitchFamily="34" charset="0"/>
                      </a:endParaRPr>
                    </a:p>
                  </a:txBody>
                  <a:tcPr/>
                </a:tc>
                <a:tc>
                  <a:txBody>
                    <a:bodyPr/>
                    <a:lstStyle/>
                    <a:p>
                      <a:endParaRPr lang="en-US" sz="3000" dirty="0">
                        <a:latin typeface="Calibri" panose="020F0502020204030204" pitchFamily="34" charset="0"/>
                      </a:endParaRPr>
                    </a:p>
                  </a:txBody>
                  <a:tcPr/>
                </a:tc>
              </a:tr>
              <a:tr h="370840">
                <a:tc>
                  <a:txBody>
                    <a:bodyPr/>
                    <a:lstStyle/>
                    <a:p>
                      <a:endParaRPr lang="en-US" sz="3000" dirty="0">
                        <a:latin typeface="Calibri" panose="020F0502020204030204" pitchFamily="34" charset="0"/>
                      </a:endParaRPr>
                    </a:p>
                  </a:txBody>
                  <a:tcPr/>
                </a:tc>
                <a:tc>
                  <a:txBody>
                    <a:bodyPr/>
                    <a:lstStyle/>
                    <a:p>
                      <a:pPr algn="ctr"/>
                      <a:r>
                        <a:rPr lang="en-US" sz="3200" dirty="0" smtClean="0">
                          <a:solidFill>
                            <a:schemeClr val="tx1"/>
                          </a:solidFill>
                          <a:latin typeface="Calibri" panose="020F0502020204030204" pitchFamily="34" charset="0"/>
                        </a:rPr>
                        <a:t>Turn from, 21</a:t>
                      </a:r>
                      <a:endParaRPr lang="en-US" sz="3200" dirty="0">
                        <a:solidFill>
                          <a:schemeClr val="tx1"/>
                        </a:solidFill>
                        <a:latin typeface="Calibri" panose="020F0502020204030204" pitchFamily="34" charset="0"/>
                      </a:endParaRPr>
                    </a:p>
                  </a:txBody>
                  <a:tcPr/>
                </a:tc>
                <a:tc>
                  <a:txBody>
                    <a:bodyPr/>
                    <a:lstStyle/>
                    <a:p>
                      <a:endParaRPr lang="en-US" sz="300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xmlns="" val="3790237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99">
            <a:alpha val="23000"/>
          </a:srgbClr>
        </a:solidFill>
        <a:effectLst/>
      </p:bgPr>
    </p:bg>
    <p:spTree>
      <p:nvGrpSpPr>
        <p:cNvPr id="1" name=""/>
        <p:cNvGrpSpPr/>
        <p:nvPr/>
      </p:nvGrpSpPr>
      <p:grpSpPr>
        <a:xfrm>
          <a:off x="0" y="0"/>
          <a:ext cx="0" cy="0"/>
          <a:chOff x="0" y="0"/>
          <a:chExt cx="0" cy="0"/>
        </a:xfrm>
      </p:grpSpPr>
      <p:sp>
        <p:nvSpPr>
          <p:cNvPr id="2" name="Rounded Rectangle 1"/>
          <p:cNvSpPr/>
          <p:nvPr/>
        </p:nvSpPr>
        <p:spPr>
          <a:xfrm>
            <a:off x="457200" y="1066800"/>
            <a:ext cx="8229600" cy="6096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 Bible Is Not True</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457200" y="228600"/>
            <a:ext cx="8229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We Do Not Need The Bible If . . .</a:t>
            </a: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457200" y="4114800"/>
            <a:ext cx="8229600" cy="12192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 We Do Not Obey It</a:t>
            </a:r>
            <a:endPar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4"/>
          <p:cNvSpPr/>
          <p:nvPr/>
        </p:nvSpPr>
        <p:spPr>
          <a:xfrm>
            <a:off x="457200" y="1828800"/>
            <a:ext cx="8229600" cy="6096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II. God Lets Us Believe Anything We Want</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ounded Rectangle 5"/>
          <p:cNvSpPr/>
          <p:nvPr/>
        </p:nvSpPr>
        <p:spPr>
          <a:xfrm>
            <a:off x="457200" y="2590800"/>
            <a:ext cx="8229600" cy="6096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III. God Lets Us Believe Anything We Want</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ounded Rectangle 6"/>
          <p:cNvSpPr/>
          <p:nvPr/>
        </p:nvSpPr>
        <p:spPr>
          <a:xfrm>
            <a:off x="457200" y="3352800"/>
            <a:ext cx="8229600" cy="6096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IV. Once Saved, Cannot Be Lost</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1468686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35000">
              <a:srgbClr val="D1C39F"/>
            </a:gs>
            <a:gs pos="74000">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2452" y="152400"/>
            <a:ext cx="8229600" cy="1143000"/>
          </a:xfrm>
        </p:spPr>
        <p:txBody>
          <a:bodyPr/>
          <a:lstStyle/>
          <a:p>
            <a:r>
              <a:rPr lang="en-US" altLang="en-US" sz="3600" b="1" dirty="0" smtClean="0"/>
              <a:t>Nothing profits from non-use</a:t>
            </a:r>
            <a:endParaRPr lang="en-US" sz="3600" dirty="0">
              <a:solidFill>
                <a:srgbClr val="000066"/>
              </a:solidFill>
            </a:endParaRPr>
          </a:p>
        </p:txBody>
      </p:sp>
      <p:sp>
        <p:nvSpPr>
          <p:cNvPr id="3" name="Content Placeholder 2"/>
          <p:cNvSpPr>
            <a:spLocks noGrp="1"/>
          </p:cNvSpPr>
          <p:nvPr>
            <p:ph idx="1"/>
          </p:nvPr>
        </p:nvSpPr>
        <p:spPr>
          <a:xfrm>
            <a:off x="457200" y="1371600"/>
            <a:ext cx="8229600" cy="5105400"/>
          </a:xfrm>
        </p:spPr>
        <p:txBody>
          <a:bodyPr/>
          <a:lstStyle/>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457200" y="1371600"/>
            <a:ext cx="8229600" cy="3657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175">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Moreover</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brethren, I declare to you the gospel which I preached to you, which also you received and in which you stand, </a:t>
            </a:r>
            <a:r>
              <a:rPr lang="en-US" sz="3200" b="1" baseline="30000" dirty="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by which also you are saved, if you hold fast that word which I preached to you—unless you believed in </a:t>
            </a: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vain </a:t>
            </a: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1 Cor.15:1-2</a:t>
            </a:r>
            <a:endParaRPr lang="en-US" dirty="0"/>
          </a:p>
        </p:txBody>
      </p:sp>
      <p:sp>
        <p:nvSpPr>
          <p:cNvPr id="5" name="Oval 4"/>
          <p:cNvSpPr/>
          <p:nvPr/>
        </p:nvSpPr>
        <p:spPr>
          <a:xfrm>
            <a:off x="1873564" y="3424753"/>
            <a:ext cx="566777" cy="55418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68923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alpha val="23000"/>
          </a:srgbClr>
        </a:solidFill>
        <a:effectLst/>
      </p:bgPr>
    </p:bg>
    <p:spTree>
      <p:nvGrpSpPr>
        <p:cNvPr id="1" name=""/>
        <p:cNvGrpSpPr/>
        <p:nvPr/>
      </p:nvGrpSpPr>
      <p:grpSpPr>
        <a:xfrm>
          <a:off x="0" y="0"/>
          <a:ext cx="0" cy="0"/>
          <a:chOff x="0" y="0"/>
          <a:chExt cx="0" cy="0"/>
        </a:xfrm>
      </p:grpSpPr>
      <p:sp>
        <p:nvSpPr>
          <p:cNvPr id="2" name="Rounded Rectangle 1"/>
          <p:cNvSpPr/>
          <p:nvPr/>
        </p:nvSpPr>
        <p:spPr>
          <a:xfrm>
            <a:off x="457200" y="1066800"/>
            <a:ext cx="8229600" cy="12192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 Bible Is Not True</a:t>
            </a:r>
            <a:endPar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457200" y="228600"/>
            <a:ext cx="8229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We Do Not Need The Bible If . . .</a:t>
            </a: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885258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smtClean="0"/>
              <a:t>Fulfilled prophecy</a:t>
            </a:r>
            <a:endParaRPr lang="en-US" sz="3600" dirty="0"/>
          </a:p>
        </p:txBody>
      </p:sp>
      <p:sp>
        <p:nvSpPr>
          <p:cNvPr id="3" name="Content Placeholder 2"/>
          <p:cNvSpPr>
            <a:spLocks noGrp="1"/>
          </p:cNvSpPr>
          <p:nvPr>
            <p:ph idx="1"/>
          </p:nvPr>
        </p:nvSpPr>
        <p:spPr>
          <a:xfrm>
            <a:off x="457200" y="1371600"/>
            <a:ext cx="8229600" cy="4525963"/>
          </a:xfrm>
        </p:spPr>
        <p:txBody>
          <a:bodyPr/>
          <a:lstStyle/>
          <a:p>
            <a:pPr marL="519113" indent="-519113">
              <a:spcAft>
                <a:spcPts val="1200"/>
              </a:spcAft>
              <a:buBlip>
                <a:blip r:embed="rId2"/>
              </a:buBlip>
            </a:pPr>
            <a:r>
              <a:rPr lang="en-US" altLang="en-US" sz="3600" dirty="0" err="1" smtClean="0">
                <a:solidFill>
                  <a:srgbClr val="000066"/>
                </a:solidFill>
                <a:latin typeface="Verdana" panose="020B0604030504040204" pitchFamily="34" charset="0"/>
                <a:ea typeface="Verdana" panose="020B0604030504040204" pitchFamily="34" charset="0"/>
                <a:cs typeface="Verdana" panose="020B0604030504040204" pitchFamily="34" charset="0"/>
              </a:rPr>
              <a:t>Tyre</a:t>
            </a:r>
            <a:endParaRPr lang="en-US" alt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519113" indent="-519113">
              <a:spcAft>
                <a:spcPts val="1200"/>
              </a:spcAft>
              <a:buBlip>
                <a:blip r:embed="rId2"/>
              </a:buBlip>
            </a:pPr>
            <a:r>
              <a:rPr 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Nineveh</a:t>
            </a:r>
          </a:p>
          <a:p>
            <a:pPr marL="519113" indent="-519113">
              <a:spcAft>
                <a:spcPts val="1200"/>
              </a:spcAft>
              <a:buBlip>
                <a:blip r:embed="rId2"/>
              </a:buBlip>
            </a:pPr>
            <a:r>
              <a:rPr 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Babylon</a:t>
            </a:r>
          </a:p>
          <a:p>
            <a:pPr marL="519113" indent="-519113">
              <a:spcAft>
                <a:spcPts val="1200"/>
              </a:spcAft>
              <a:buBlip>
                <a:blip r:embed="rId2"/>
              </a:buBlip>
            </a:pPr>
            <a:r>
              <a:rPr 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Messiah</a:t>
            </a:r>
            <a:endParaRPr lang="en-US" dirty="0"/>
          </a:p>
        </p:txBody>
      </p:sp>
    </p:spTree>
    <p:extLst>
      <p:ext uri="{BB962C8B-B14F-4D97-AF65-F5344CB8AC3E}">
        <p14:creationId xmlns:p14="http://schemas.microsoft.com/office/powerpoint/2010/main" xmlns="" val="106111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smtClean="0"/>
              <a:t>Fulfilled prophecy</a:t>
            </a:r>
            <a:br>
              <a:rPr lang="en-US" altLang="en-US" sz="2400" dirty="0" smtClean="0"/>
            </a:br>
            <a:r>
              <a:rPr lang="en-US" altLang="en-US" sz="3600" b="1" dirty="0" smtClean="0"/>
              <a:t>Archaeology</a:t>
            </a:r>
            <a:endParaRPr lang="en-US" sz="3600" dirty="0"/>
          </a:p>
        </p:txBody>
      </p:sp>
      <p:sp>
        <p:nvSpPr>
          <p:cNvPr id="3" name="Content Placeholder 2"/>
          <p:cNvSpPr>
            <a:spLocks noGrp="1"/>
          </p:cNvSpPr>
          <p:nvPr>
            <p:ph idx="1"/>
          </p:nvPr>
        </p:nvSpPr>
        <p:spPr>
          <a:xfrm>
            <a:off x="457200" y="1371600"/>
            <a:ext cx="8229600" cy="4525963"/>
          </a:xfrm>
        </p:spPr>
        <p:txBody>
          <a:bodyPr/>
          <a:lstStyle/>
          <a:p>
            <a:pPr marL="0" indent="0">
              <a:spcAft>
                <a:spcPts val="1200"/>
              </a:spcAft>
              <a:buNone/>
            </a:pPr>
            <a:endParaRPr lang="en-US" dirty="0"/>
          </a:p>
        </p:txBody>
      </p:sp>
    </p:spTree>
    <p:extLst>
      <p:ext uri="{BB962C8B-B14F-4D97-AF65-F5344CB8AC3E}">
        <p14:creationId xmlns:p14="http://schemas.microsoft.com/office/powerpoint/2010/main" xmlns="" val="103941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7208"/>
            <a:ext cx="8229600" cy="762000"/>
          </a:xfrm>
        </p:spPr>
        <p:txBody>
          <a:bodyPr/>
          <a:lstStyle/>
          <a:p>
            <a:r>
              <a:rPr lang="en-US" sz="3600" dirty="0" smtClean="0"/>
              <a:t>Gates of Gath</a:t>
            </a:r>
            <a:endParaRPr lang="en-US" sz="3600" dirty="0"/>
          </a:p>
        </p:txBody>
      </p:sp>
      <p:pic>
        <p:nvPicPr>
          <p:cNvPr id="2050" name="Picture 2" descr="http://cdn.biblicalarchaeology.org/wp-content/uploads/gath-wall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75056" y="762000"/>
            <a:ext cx="5143500" cy="38576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447372" y="4619625"/>
            <a:ext cx="8229600" cy="2162175"/>
          </a:xfrm>
          <a:prstGeom prst="rect">
            <a:avLst/>
          </a:prstGeom>
          <a:solidFill>
            <a:schemeClr val="accent1">
              <a:alpha val="45000"/>
            </a:schemeClr>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rPr>
              <a:t>…then </a:t>
            </a:r>
            <a:r>
              <a:rPr lang="en-US" sz="2800" dirty="0">
                <a:solidFill>
                  <a:schemeClr val="tx1"/>
                </a:solidFill>
              </a:rPr>
              <a:t>he arose at midnight, took hold of the doors of the gate of the city and the two gateposts, pulled them up, bar and all, put them on his shoulders, and carried them to the top of the hill that faces </a:t>
            </a:r>
            <a:r>
              <a:rPr lang="en-US" sz="2800" dirty="0" smtClean="0">
                <a:solidFill>
                  <a:schemeClr val="tx1"/>
                </a:solidFill>
              </a:rPr>
              <a:t>Hebron</a:t>
            </a:r>
            <a:r>
              <a:rPr lang="en-US" dirty="0">
                <a:solidFill>
                  <a:schemeClr val="tx1"/>
                </a:solidFill>
              </a:rPr>
              <a:t> </a:t>
            </a:r>
            <a:r>
              <a:rPr lang="en-US" dirty="0" smtClean="0">
                <a:solidFill>
                  <a:schemeClr val="tx1"/>
                </a:solidFill>
              </a:rPr>
              <a:t>– Jg.16:3</a:t>
            </a:r>
            <a:endParaRPr lang="en-US" dirty="0">
              <a:solidFill>
                <a:schemeClr val="tx1"/>
              </a:solidFill>
            </a:endParaRPr>
          </a:p>
        </p:txBody>
      </p:sp>
    </p:spTree>
    <p:extLst>
      <p:ext uri="{BB962C8B-B14F-4D97-AF65-F5344CB8AC3E}">
        <p14:creationId xmlns:p14="http://schemas.microsoft.com/office/powerpoint/2010/main" xmlns="" val="158448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14563" y="749712"/>
            <a:ext cx="4714875" cy="42195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Title 5"/>
          <p:cNvSpPr>
            <a:spLocks noGrp="1"/>
          </p:cNvSpPr>
          <p:nvPr>
            <p:ph type="title"/>
          </p:nvPr>
        </p:nvSpPr>
        <p:spPr>
          <a:xfrm>
            <a:off x="457200" y="17208"/>
            <a:ext cx="8229600" cy="762000"/>
          </a:xfrm>
        </p:spPr>
        <p:txBody>
          <a:bodyPr/>
          <a:lstStyle/>
          <a:p>
            <a:r>
              <a:rPr lang="en-US" sz="3600" dirty="0" smtClean="0"/>
              <a:t>Hezekiah seal</a:t>
            </a:r>
            <a:endParaRPr lang="en-US" sz="3600" dirty="0"/>
          </a:p>
        </p:txBody>
      </p:sp>
      <p:sp>
        <p:nvSpPr>
          <p:cNvPr id="7" name="Rectangle 6"/>
          <p:cNvSpPr/>
          <p:nvPr/>
        </p:nvSpPr>
        <p:spPr>
          <a:xfrm>
            <a:off x="1020096" y="5002164"/>
            <a:ext cx="7086600" cy="1524000"/>
          </a:xfrm>
          <a:prstGeom prst="rect">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3200" dirty="0">
                <a:solidFill>
                  <a:schemeClr val="tx1"/>
                </a:solidFill>
              </a:rPr>
              <a:t>"לחזקיהו [בן] אחז מלך יהדה"</a:t>
            </a:r>
          </a:p>
          <a:p>
            <a:pPr algn="ctr"/>
            <a:r>
              <a:rPr lang="he-IL" sz="3200" dirty="0">
                <a:solidFill>
                  <a:schemeClr val="tx1"/>
                </a:solidFill>
              </a:rPr>
              <a:t>"</a:t>
            </a:r>
            <a:r>
              <a:rPr lang="en-US" sz="3200" dirty="0">
                <a:solidFill>
                  <a:schemeClr val="tx1"/>
                </a:solidFill>
              </a:rPr>
              <a:t>Belonging to Hezekiah [son </a:t>
            </a:r>
            <a:r>
              <a:rPr lang="en-US" sz="3200" dirty="0" smtClean="0">
                <a:solidFill>
                  <a:schemeClr val="tx1"/>
                </a:solidFill>
              </a:rPr>
              <a:t>of]</a:t>
            </a:r>
            <a:br>
              <a:rPr lang="en-US" sz="3200" dirty="0" smtClean="0">
                <a:solidFill>
                  <a:schemeClr val="tx1"/>
                </a:solidFill>
              </a:rPr>
            </a:br>
            <a:r>
              <a:rPr lang="en-US" sz="3200" dirty="0" smtClean="0">
                <a:solidFill>
                  <a:schemeClr val="tx1"/>
                </a:solidFill>
              </a:rPr>
              <a:t>Ahaz </a:t>
            </a:r>
            <a:r>
              <a:rPr lang="en-US" sz="3200" dirty="0">
                <a:solidFill>
                  <a:schemeClr val="tx1"/>
                </a:solidFill>
              </a:rPr>
              <a:t>king of Judah"</a:t>
            </a:r>
          </a:p>
        </p:txBody>
      </p:sp>
    </p:spTree>
    <p:extLst>
      <p:ext uri="{BB962C8B-B14F-4D97-AF65-F5344CB8AC3E}">
        <p14:creationId xmlns:p14="http://schemas.microsoft.com/office/powerpoint/2010/main" xmlns="" val="259669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smtClean="0"/>
              <a:t>Fulfilled prophecy</a:t>
            </a:r>
            <a:br>
              <a:rPr lang="en-US" altLang="en-US" sz="2400" dirty="0" smtClean="0"/>
            </a:br>
            <a:r>
              <a:rPr lang="en-US" altLang="en-US" sz="3600" b="1" dirty="0" smtClean="0"/>
              <a:t>Archaeology</a:t>
            </a:r>
            <a:endParaRPr lang="en-US" sz="3600" dirty="0"/>
          </a:p>
        </p:txBody>
      </p:sp>
      <p:sp>
        <p:nvSpPr>
          <p:cNvPr id="3" name="Content Placeholder 2"/>
          <p:cNvSpPr>
            <a:spLocks noGrp="1"/>
          </p:cNvSpPr>
          <p:nvPr>
            <p:ph idx="1"/>
          </p:nvPr>
        </p:nvSpPr>
        <p:spPr>
          <a:xfrm>
            <a:off x="304800" y="1447800"/>
            <a:ext cx="8534400" cy="5029200"/>
          </a:xfrm>
          <a:solidFill>
            <a:srgbClr val="FFFFCC"/>
          </a:solidFill>
          <a:ln>
            <a:solidFill>
              <a:schemeClr val="accent2">
                <a:lumMod val="75000"/>
              </a:schemeClr>
            </a:solidFill>
          </a:ln>
          <a:scene3d>
            <a:camera prst="orthographicFront"/>
            <a:lightRig rig="threePt" dir="t"/>
          </a:scene3d>
          <a:sp3d>
            <a:bevelT prst="angle"/>
          </a:sp3d>
        </p:spPr>
        <p:txBody>
          <a:bodyPr/>
          <a:lstStyle/>
          <a:p>
            <a:pPr marL="0" indent="0">
              <a:spcAft>
                <a:spcPts val="1200"/>
              </a:spcAft>
              <a:buNone/>
            </a:pPr>
            <a:r>
              <a:rPr lang="en-US" dirty="0">
                <a:solidFill>
                  <a:srgbClr val="000000"/>
                </a:solidFill>
                <a:latin typeface="Calibri" panose="020F0502020204030204" pitchFamily="34" charset="0"/>
                <a:ea typeface="Times New Roman"/>
              </a:rPr>
              <a:t>"It may be stated categorically that no </a:t>
            </a:r>
            <a:r>
              <a:rPr lang="en-US" dirty="0" err="1" smtClean="0">
                <a:solidFill>
                  <a:srgbClr val="000000"/>
                </a:solidFill>
                <a:latin typeface="Calibri" panose="020F0502020204030204" pitchFamily="34" charset="0"/>
                <a:ea typeface="Times New Roman"/>
              </a:rPr>
              <a:t>archaeo</a:t>
            </a:r>
            <a:r>
              <a:rPr lang="en-US" dirty="0" smtClean="0">
                <a:solidFill>
                  <a:srgbClr val="000000"/>
                </a:solidFill>
                <a:latin typeface="Calibri" panose="020F0502020204030204" pitchFamily="34" charset="0"/>
                <a:ea typeface="Times New Roman"/>
              </a:rPr>
              <a:t>-logical </a:t>
            </a:r>
            <a:r>
              <a:rPr lang="en-US" dirty="0">
                <a:solidFill>
                  <a:srgbClr val="000000"/>
                </a:solidFill>
                <a:latin typeface="Calibri" panose="020F0502020204030204" pitchFamily="34" charset="0"/>
                <a:ea typeface="Times New Roman"/>
              </a:rPr>
              <a:t>discovery has ever controverted a Biblical reference.  </a:t>
            </a:r>
            <a:r>
              <a:rPr lang="en-US" dirty="0" smtClean="0">
                <a:solidFill>
                  <a:srgbClr val="000000"/>
                </a:solidFill>
                <a:latin typeface="Calibri" panose="020F0502020204030204" pitchFamily="34" charset="0"/>
                <a:ea typeface="Times New Roman"/>
              </a:rPr>
              <a:t> Scores </a:t>
            </a:r>
            <a:r>
              <a:rPr lang="en-US" dirty="0">
                <a:solidFill>
                  <a:srgbClr val="000000"/>
                </a:solidFill>
                <a:latin typeface="Calibri" panose="020F0502020204030204" pitchFamily="34" charset="0"/>
                <a:ea typeface="Times New Roman"/>
              </a:rPr>
              <a:t>of archaeological findings have been made which confirm in clear outline or in exact detail historical statements in the Bible.  And by the same token, proper evaluation of Biblical descriptions has often led to amazing discoveries. They form tesserae in the vast mosaic of the Bible's almost incredibly correct historical memory" </a:t>
            </a:r>
            <a:r>
              <a:rPr lang="en-US" sz="2000" dirty="0">
                <a:solidFill>
                  <a:srgbClr val="000000"/>
                </a:solidFill>
                <a:latin typeface="Calibri" panose="020F0502020204030204" pitchFamily="34" charset="0"/>
                <a:ea typeface="Times New Roman"/>
              </a:rPr>
              <a:t>– Nelson </a:t>
            </a:r>
            <a:r>
              <a:rPr lang="en-US" sz="2000" dirty="0" err="1">
                <a:solidFill>
                  <a:srgbClr val="000000"/>
                </a:solidFill>
                <a:latin typeface="Calibri" panose="020F0502020204030204" pitchFamily="34" charset="0"/>
                <a:ea typeface="Times New Roman"/>
              </a:rPr>
              <a:t>Gleuck</a:t>
            </a:r>
            <a:r>
              <a:rPr lang="en-US" sz="2000" dirty="0">
                <a:solidFill>
                  <a:srgbClr val="000000"/>
                </a:solidFill>
                <a:latin typeface="Calibri" panose="020F0502020204030204" pitchFamily="34" charset="0"/>
                <a:ea typeface="Times New Roman"/>
              </a:rPr>
              <a:t>, </a:t>
            </a:r>
            <a:r>
              <a:rPr lang="en-US" sz="2000" i="1" dirty="0">
                <a:solidFill>
                  <a:srgbClr val="000000"/>
                </a:solidFill>
                <a:latin typeface="Calibri" panose="020F0502020204030204" pitchFamily="34" charset="0"/>
                <a:ea typeface="Times New Roman"/>
              </a:rPr>
              <a:t>Rivers in the Desert</a:t>
            </a:r>
            <a:r>
              <a:rPr lang="en-US" sz="2000" dirty="0">
                <a:solidFill>
                  <a:srgbClr val="000000"/>
                </a:solidFill>
                <a:latin typeface="Calibri" panose="020F0502020204030204" pitchFamily="34" charset="0"/>
                <a:ea typeface="Times New Roman"/>
              </a:rPr>
              <a:t>, p.31.</a:t>
            </a:r>
            <a:endParaRPr lang="en-US" dirty="0">
              <a:latin typeface="Calibri" panose="020F0502020204030204" pitchFamily="34" charset="0"/>
              <a:ea typeface="Times New Roman"/>
            </a:endParaRPr>
          </a:p>
          <a:p>
            <a:pPr marL="519113" indent="-519113">
              <a:spcAft>
                <a:spcPts val="1200"/>
              </a:spcAft>
              <a:buBlip>
                <a:blip r:embed="rId2"/>
              </a:buBlip>
            </a:pPr>
            <a:endParaRPr lang="en-US" dirty="0"/>
          </a:p>
        </p:txBody>
      </p:sp>
    </p:spTree>
    <p:extLst>
      <p:ext uri="{BB962C8B-B14F-4D97-AF65-F5344CB8AC3E}">
        <p14:creationId xmlns:p14="http://schemas.microsoft.com/office/powerpoint/2010/main" xmlns="" val="1981641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smtClean="0"/>
              <a:t>Fulfilled prophecy</a:t>
            </a:r>
            <a:br>
              <a:rPr lang="en-US" altLang="en-US" sz="2400" dirty="0" smtClean="0"/>
            </a:br>
            <a:r>
              <a:rPr lang="en-US" altLang="en-US" sz="2400" dirty="0" smtClean="0"/>
              <a:t>Archaeology</a:t>
            </a:r>
            <a:r>
              <a:rPr lang="en-US" altLang="en-US" sz="3600" b="1" dirty="0" smtClean="0"/>
              <a:t/>
            </a:r>
            <a:br>
              <a:rPr lang="en-US" altLang="en-US" sz="3600" b="1" dirty="0" smtClean="0"/>
            </a:br>
            <a:r>
              <a:rPr lang="en-US" altLang="en-US" sz="3600" b="1" dirty="0" smtClean="0"/>
              <a:t>Resurrection of Christ</a:t>
            </a:r>
            <a:endParaRPr lang="en-US" sz="3600" dirty="0"/>
          </a:p>
        </p:txBody>
      </p:sp>
      <p:sp>
        <p:nvSpPr>
          <p:cNvPr id="3" name="Content Placeholder 2"/>
          <p:cNvSpPr>
            <a:spLocks noGrp="1"/>
          </p:cNvSpPr>
          <p:nvPr>
            <p:ph idx="1"/>
          </p:nvPr>
        </p:nvSpPr>
        <p:spPr>
          <a:xfrm>
            <a:off x="457200" y="1676400"/>
            <a:ext cx="8229600" cy="3886200"/>
          </a:xfrm>
          <a:blipFill>
            <a:blip r:embed="rId2" cstate="print"/>
            <a:tile tx="0" ty="0" sx="100000" sy="100000" flip="none" algn="tl"/>
          </a:blipFill>
          <a:ln>
            <a:solidFill>
              <a:schemeClr val="accent2">
                <a:lumMod val="75000"/>
              </a:schemeClr>
            </a:solidFill>
          </a:ln>
          <a:scene3d>
            <a:camera prst="orthographicFront"/>
            <a:lightRig rig="threePt" dir="t"/>
          </a:scene3d>
          <a:sp3d>
            <a:bevelT prst="angle"/>
          </a:sp3d>
        </p:spPr>
        <p:txBody>
          <a:bodyPr/>
          <a:lstStyle/>
          <a:p>
            <a:pPr marL="0" indent="0" algn="ctr">
              <a:lnSpc>
                <a:spcPct val="150000"/>
              </a:lnSpc>
              <a:spcAft>
                <a:spcPts val="1200"/>
              </a:spcAft>
              <a:buNone/>
            </a:pPr>
            <a:r>
              <a:rPr lang="en-US" dirty="0">
                <a:latin typeface="Verdana" panose="020B0604030504040204" pitchFamily="34" charset="0"/>
                <a:ea typeface="Verdana" panose="020B0604030504040204" pitchFamily="34" charset="0"/>
                <a:cs typeface="Verdana" panose="020B0604030504040204" pitchFamily="34" charset="0"/>
              </a:rPr>
              <a:t>“The force of human testimony depends on three things: </a:t>
            </a:r>
            <a:r>
              <a:rPr lang="en-US"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first</a:t>
            </a:r>
            <a:r>
              <a:rPr lang="en-US" dirty="0">
                <a:latin typeface="Verdana" panose="020B0604030504040204" pitchFamily="34" charset="0"/>
                <a:ea typeface="Verdana" panose="020B0604030504040204" pitchFamily="34" charset="0"/>
                <a:cs typeface="Verdana" panose="020B0604030504040204" pitchFamily="34" charset="0"/>
              </a:rPr>
              <a:t>, the honesty of the witnesses; </a:t>
            </a:r>
            <a:r>
              <a:rPr lang="en-US"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second</a:t>
            </a:r>
            <a:r>
              <a:rPr lang="en-US" dirty="0">
                <a:latin typeface="Verdana" panose="020B0604030504040204" pitchFamily="34" charset="0"/>
                <a:ea typeface="Verdana" panose="020B0604030504040204" pitchFamily="34" charset="0"/>
                <a:cs typeface="Verdana" panose="020B0604030504040204" pitchFamily="34" charset="0"/>
              </a:rPr>
              <a:t>, their competency; and </a:t>
            </a:r>
            <a:r>
              <a:rPr lang="en-US"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third</a:t>
            </a:r>
            <a:r>
              <a:rPr lang="en-US" dirty="0">
                <a:latin typeface="Verdana" panose="020B0604030504040204" pitchFamily="34" charset="0"/>
                <a:ea typeface="Verdana" panose="020B0604030504040204" pitchFamily="34" charset="0"/>
                <a:cs typeface="Verdana" panose="020B0604030504040204" pitchFamily="34" charset="0"/>
              </a:rPr>
              <a:t>, their number” </a:t>
            </a:r>
            <a:r>
              <a:rPr lang="en-US" sz="2400" dirty="0"/>
              <a:t>– </a:t>
            </a:r>
            <a:r>
              <a:rPr lang="en-US" sz="2400" dirty="0" err="1"/>
              <a:t>McGarvey</a:t>
            </a:r>
            <a:endParaRPr lang="en-US" sz="2400" dirty="0"/>
          </a:p>
        </p:txBody>
      </p:sp>
    </p:spTree>
    <p:extLst>
      <p:ext uri="{BB962C8B-B14F-4D97-AF65-F5344CB8AC3E}">
        <p14:creationId xmlns:p14="http://schemas.microsoft.com/office/powerpoint/2010/main" xmlns="" val="195263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1245</TotalTime>
  <Words>979</Words>
  <Application>Microsoft Office PowerPoint</Application>
  <PresentationFormat>On-screen Show (4:3)</PresentationFormat>
  <Paragraphs>122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1_Default Design</vt:lpstr>
      <vt:lpstr>Do We Really Need The Bible?</vt:lpstr>
      <vt:lpstr>The downhill slide</vt:lpstr>
      <vt:lpstr>Slide 3</vt:lpstr>
      <vt:lpstr>Fulfilled prophecy</vt:lpstr>
      <vt:lpstr>Fulfilled prophecy Archaeology</vt:lpstr>
      <vt:lpstr>Gates of Gath</vt:lpstr>
      <vt:lpstr>Hezekiah seal</vt:lpstr>
      <vt:lpstr>Fulfilled prophecy Archaeology</vt:lpstr>
      <vt:lpstr>Fulfilled prophecy Archaeology Resurrection of Christ</vt:lpstr>
      <vt:lpstr>Slide 10</vt:lpstr>
      <vt:lpstr>Who can believe it?</vt:lpstr>
      <vt:lpstr>God does not give us multiple choices</vt:lpstr>
      <vt:lpstr>Slide 13</vt:lpstr>
      <vt:lpstr>John Smith</vt:lpstr>
      <vt:lpstr>“But Holy Spirit saved Cornelius Before Baptism”</vt:lpstr>
      <vt:lpstr>If Holy Spirit Baptism saves without gospel, why are there unbelievers?   </vt:lpstr>
      <vt:lpstr>If Holy Spirit Baptism saves without gospel, why are there unbelievers?</vt:lpstr>
      <vt:lpstr>Slide 18</vt:lpstr>
      <vt:lpstr>We have free will, before and after conversion</vt:lpstr>
      <vt:lpstr>Galatians 5:4</vt:lpstr>
      <vt:lpstr>2 Peter 2, three declarations</vt:lpstr>
      <vt:lpstr>Slide 22</vt:lpstr>
      <vt:lpstr>Nothing profits from non-use</vt:lpstr>
    </vt:vector>
  </TitlesOfParts>
  <Company>Catspaw Enterprises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Lee M. Tosti</dc:creator>
  <cp:lastModifiedBy>church of Christ</cp:lastModifiedBy>
  <cp:revision>153</cp:revision>
  <dcterms:created xsi:type="dcterms:W3CDTF">2009-11-19T19:19:29Z</dcterms:created>
  <dcterms:modified xsi:type="dcterms:W3CDTF">2016-02-08T00:51:58Z</dcterms:modified>
</cp:coreProperties>
</file>