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24"/>
  </p:notesMasterIdLst>
  <p:sldIdLst>
    <p:sldId id="298" r:id="rId3"/>
    <p:sldId id="393" r:id="rId4"/>
    <p:sldId id="394" r:id="rId5"/>
    <p:sldId id="418" r:id="rId6"/>
    <p:sldId id="419" r:id="rId7"/>
    <p:sldId id="260" r:id="rId8"/>
    <p:sldId id="365" r:id="rId9"/>
    <p:sldId id="420" r:id="rId10"/>
    <p:sldId id="421" r:id="rId11"/>
    <p:sldId id="422" r:id="rId12"/>
    <p:sldId id="423" r:id="rId13"/>
    <p:sldId id="424" r:id="rId14"/>
    <p:sldId id="402" r:id="rId15"/>
    <p:sldId id="425" r:id="rId16"/>
    <p:sldId id="306" r:id="rId17"/>
    <p:sldId id="426" r:id="rId18"/>
    <p:sldId id="427" r:id="rId19"/>
    <p:sldId id="410" r:id="rId20"/>
    <p:sldId id="428" r:id="rId21"/>
    <p:sldId id="429" r:id="rId22"/>
    <p:sldId id="389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CCECFF"/>
    <a:srgbClr val="FFFF00"/>
    <a:srgbClr val="4D4D4D"/>
    <a:srgbClr val="CC6600"/>
    <a:srgbClr val="000066"/>
    <a:srgbClr val="FFFF66"/>
    <a:srgbClr val="00FF00"/>
    <a:srgbClr val="E1856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F3938-6E58-47D1-ADA4-CED2D9D4D0E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562310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37637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8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26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5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833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425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809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446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5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7238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605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929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86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10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Israel’s Worst Enemy In The Wilderness</a:t>
            </a:r>
            <a:endParaRPr lang="en-US" alt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Numbers 25</a:t>
            </a:r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>
                <a:solidFill>
                  <a:schemeClr val="bg1"/>
                </a:solidFill>
                <a:latin typeface="Verdana" pitchFamily="34" charset="0"/>
              </a:rPr>
              <a:t>4</a:t>
            </a:r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. </a:t>
            </a: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Phinehas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25:7-8, stopped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plague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31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11, turned back God’s wrath; satisfied law’s demands </a:t>
            </a:r>
            <a:r>
              <a:rPr lang="en-US" sz="3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regard to the L</a:t>
            </a:r>
            <a:r>
              <a:rPr lang="en-US" sz="2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430338" lvl="2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Made atonement: sinners paid for own sins</a:t>
            </a: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Macc.2:26-28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635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5. </a:t>
            </a:r>
            <a:r>
              <a:rPr lang="en-US" altLang="en-US" sz="3700" dirty="0" err="1" smtClean="0">
                <a:solidFill>
                  <a:srgbClr val="FFFF00"/>
                </a:solidFill>
                <a:latin typeface="Verdana" pitchFamily="34" charset="0"/>
              </a:rPr>
              <a:t>Zimri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25:14, leader in Simeon</a:t>
            </a:r>
          </a:p>
          <a:p>
            <a:pPr marL="9731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overlook sins of powerful people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Cozbi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daughter of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Zur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31:8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987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Each Person Confirms Wages Of Sin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600" dirty="0" smtClean="0">
                <a:solidFill>
                  <a:srgbClr val="CCECFF"/>
                </a:solidFill>
                <a:latin typeface="Verdana" pitchFamily="34" charset="0"/>
              </a:rPr>
              <a:t>II. Each Generation Fights Same Sins</a:t>
            </a:r>
            <a:endParaRPr lang="en-US" altLang="en-US" sz="3600" dirty="0">
              <a:solidFill>
                <a:srgbClr val="CCECFF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1">
              <a:alpha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509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Sin always invites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Immorality and idolatry, 1-2.</a:t>
            </a:r>
          </a:p>
          <a:p>
            <a:pPr marL="914400" lvl="1" indent="-280988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Co.6:9; 10:7-8; 2 Co.6:14-16; Rv.2</a:t>
            </a:r>
          </a:p>
          <a:p>
            <a:pPr marL="515938" indent="-3397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Idleness, 2.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515938" indent="-33972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2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Ingratitude, 3.   L</a:t>
            </a:r>
            <a:r>
              <a:rPr lang="en-US" sz="28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</a:t>
            </a:r>
            <a:r>
              <a:rPr lang="en-US" sz="320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’s nose…</a:t>
            </a:r>
          </a:p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Insensitive, indiscreet lust, 6.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897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Each Person Confirms Wages Of Sin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II. Each Generation Fights Same Sins</a:t>
            </a:r>
            <a:r>
              <a:rPr lang="en-US" altLang="en-US" sz="3600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altLang="en-US" sz="36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600" dirty="0" smtClean="0">
                <a:solidFill>
                  <a:srgbClr val="CCECFF"/>
                </a:solidFill>
                <a:latin typeface="Verdana" pitchFamily="34" charset="0"/>
              </a:rPr>
              <a:t>III. Sin Grows Worse And Worse</a:t>
            </a:r>
            <a:endParaRPr lang="en-US" altLang="en-US" sz="3600" dirty="0">
              <a:solidFill>
                <a:srgbClr val="CCECFF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1">
              <a:alpha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005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rgbClr val="FFFF00"/>
                </a:solidFill>
                <a:latin typeface="Verdana" pitchFamily="34" charset="0"/>
              </a:rPr>
              <a:t>Sin progresses</a:t>
            </a:r>
            <a:endParaRPr lang="en-US" altLang="en-US" sz="36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12608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398463" indent="-334963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First: </a:t>
            </a:r>
            <a:r>
              <a:rPr lang="en-US" altLang="en-US" sz="34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Israel enters Moab, sins</a:t>
            </a:r>
          </a:p>
          <a:p>
            <a:pPr marL="398463" indent="-334963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Second: </a:t>
            </a:r>
            <a:r>
              <a:rPr lang="en-US" altLang="en-US" sz="34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Israel grows brazen – brings Moabites into Israel . . .</a:t>
            </a:r>
          </a:p>
          <a:p>
            <a:pPr marL="920750" lvl="1" indent="-457200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200" dirty="0" smtClean="0">
                <a:latin typeface="Verdana" pitchFamily="34" charset="0"/>
              </a:rPr>
              <a:t>2 Tim.2:17</a:t>
            </a:r>
          </a:p>
          <a:p>
            <a:pPr marL="1320800" lvl="2" indent="-457200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000" dirty="0" smtClean="0">
                <a:latin typeface="Verdana" pitchFamily="34" charset="0"/>
              </a:rPr>
              <a:t>Our ‘</a:t>
            </a:r>
            <a:r>
              <a:rPr lang="en-US" altLang="en-US" sz="30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gangrene</a:t>
            </a:r>
            <a:r>
              <a:rPr lang="en-US" altLang="en-US" sz="3000" dirty="0" smtClean="0">
                <a:latin typeface="Verdana" pitchFamily="34" charset="0"/>
              </a:rPr>
              <a:t>’ (to gnaw): of spreading ulcers (Hippocrates)</a:t>
            </a:r>
          </a:p>
          <a:p>
            <a:pPr marL="1320800" lvl="2" indent="-457200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000" dirty="0" smtClean="0">
                <a:latin typeface="Verdana" pitchFamily="34" charset="0"/>
              </a:rPr>
              <a:t>Pasturage (sheep devour grass): in medicine, </a:t>
            </a:r>
            <a:r>
              <a:rPr lang="en-US" altLang="en-US" sz="30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spreading</a:t>
            </a:r>
            <a:r>
              <a:rPr lang="en-US" altLang="en-US" sz="3000" dirty="0" smtClean="0">
                <a:latin typeface="Verdana" pitchFamily="34" charset="0"/>
              </a:rPr>
              <a:t>.</a:t>
            </a: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904572" y="5867400"/>
            <a:ext cx="7315200" cy="6858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Their teaching will spread like cancer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rgbClr val="FFFF00"/>
                </a:solidFill>
                <a:latin typeface="Verdana" pitchFamily="34" charset="0"/>
              </a:rPr>
              <a:t>Sin progresses</a:t>
            </a:r>
            <a:endParaRPr lang="en-US" altLang="en-US" sz="36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12608"/>
            <a:ext cx="8458200" cy="54864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398463" indent="-334963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First: Israel enters Moab, sins</a:t>
            </a:r>
          </a:p>
          <a:p>
            <a:pPr marL="398463" indent="-334963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Second: Israel grows brazen – brings Moabites into Israel . . .</a:t>
            </a:r>
          </a:p>
          <a:p>
            <a:pPr marL="920750" lvl="1" indent="-457200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200" dirty="0" smtClean="0">
                <a:latin typeface="Verdana" pitchFamily="34" charset="0"/>
              </a:rPr>
              <a:t>2 Tim.2:17</a:t>
            </a:r>
          </a:p>
          <a:p>
            <a:pPr marL="920750" lvl="1" indent="-457200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200" dirty="0" smtClean="0">
                <a:latin typeface="Verdana" pitchFamily="34" charset="0"/>
              </a:rPr>
              <a:t>2 Tim.3:13</a:t>
            </a:r>
          </a:p>
          <a:p>
            <a:pPr marL="463550" lvl="1" indent="0">
              <a:spcAft>
                <a:spcPts val="600"/>
              </a:spcAft>
              <a:buNone/>
              <a:tabLst>
                <a:tab pos="914400" algn="l"/>
              </a:tabLst>
            </a:pPr>
            <a:endParaRPr lang="en-US" sz="3200" dirty="0">
              <a:latin typeface="Verdana" pitchFamily="34" charset="0"/>
              <a:ea typeface="Times New Roman"/>
              <a:cs typeface="Times New Roman"/>
            </a:endParaRPr>
          </a:p>
          <a:p>
            <a:pPr marL="463550" lvl="1" indent="0">
              <a:spcAft>
                <a:spcPts val="600"/>
              </a:spcAft>
              <a:buNone/>
              <a:tabLst>
                <a:tab pos="914400" algn="l"/>
              </a:tabLst>
            </a:pPr>
            <a:r>
              <a:rPr lang="en-US" sz="3200" dirty="0" smtClean="0">
                <a:ea typeface="Times New Roman"/>
                <a:cs typeface="Times New Roman"/>
              </a:rPr>
              <a:t> </a:t>
            </a:r>
          </a:p>
          <a:p>
            <a:pPr marL="63500" indent="0" algn="ctr">
              <a:spcBef>
                <a:spcPts val="3000"/>
              </a:spcBef>
              <a:buNone/>
              <a:tabLst>
                <a:tab pos="914400" algn="l"/>
              </a:tabLst>
            </a:pPr>
            <a:r>
              <a:rPr lang="en-US" altLang="en-US" sz="3600" dirty="0" smtClean="0">
                <a:cs typeface="Times New Roman"/>
              </a:rPr>
              <a:t>Resist beginning of sin (Mt.5)</a:t>
            </a:r>
            <a:endParaRPr lang="en-US" altLang="en-US" sz="3600" dirty="0" smtClean="0"/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 smtClean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1600200" y="4222956"/>
            <a:ext cx="5914104" cy="17526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But evil men and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impostors</a:t>
            </a:r>
            <a:b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will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grow worse and worse, deceiving and being deceived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157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602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4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Each Person Confirms Wages Of Sin</a:t>
            </a:r>
            <a:b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II. Each Generation Fights Same Sins</a:t>
            </a:r>
            <a:r>
              <a:rPr lang="en-US" altLang="en-US" sz="3600" dirty="0" smtClean="0">
                <a:solidFill>
                  <a:schemeClr val="bg1"/>
                </a:solidFill>
                <a:latin typeface="Verdana" pitchFamily="34" charset="0"/>
              </a:rPr>
              <a:t/>
            </a:r>
            <a:br>
              <a:rPr lang="en-US" altLang="en-US" sz="36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</a:rPr>
              <a:t>III. Sin Grows Worse And Worse</a:t>
            </a:r>
            <a:r>
              <a:rPr lang="en-US" altLang="en-US" sz="3600" dirty="0" smtClean="0">
                <a:solidFill>
                  <a:srgbClr val="CCECFF"/>
                </a:solidFill>
                <a:latin typeface="Verdana" pitchFamily="34" charset="0"/>
              </a:rPr>
              <a:t/>
            </a:r>
            <a:br>
              <a:rPr lang="en-US" altLang="en-US" sz="3600" dirty="0" smtClean="0">
                <a:solidFill>
                  <a:srgbClr val="CCECFF"/>
                </a:solidFill>
                <a:latin typeface="Verdana" pitchFamily="34" charset="0"/>
              </a:rPr>
            </a:br>
            <a:r>
              <a:rPr lang="en-US" altLang="en-US" sz="3600" dirty="0" smtClean="0">
                <a:solidFill>
                  <a:srgbClr val="CCECFF"/>
                </a:solidFill>
                <a:latin typeface="Verdana" pitchFamily="34" charset="0"/>
              </a:rPr>
              <a:t>IV. God Is Our Only Hope</a:t>
            </a:r>
            <a:endParaRPr lang="en-US" altLang="en-US" sz="3600" dirty="0">
              <a:solidFill>
                <a:srgbClr val="CCECFF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600200"/>
            <a:ext cx="9158748" cy="5257800"/>
          </a:xfrm>
          <a:prstGeom prst="rect">
            <a:avLst/>
          </a:prstGeom>
          <a:solidFill>
            <a:schemeClr val="accent1">
              <a:alpha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377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chemeClr val="bg1"/>
                </a:solidFill>
                <a:latin typeface="Verdana" pitchFamily="34" charset="0"/>
              </a:rPr>
              <a:t>Num.23-24, blessings, not curses</a:t>
            </a:r>
            <a:endParaRPr lang="en-US" altLang="en-US" sz="54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bg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shielded Israel . . .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Balaam, pagan soothsayer.  Josh.24:</a:t>
            </a:r>
            <a:b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9-10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Balak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Sihon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Og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etc.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162668" y="2898060"/>
            <a:ext cx="6791628" cy="1676400"/>
          </a:xfrm>
          <a:prstGeom prst="rect">
            <a:avLst/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600"/>
              </a:spcAft>
            </a:pPr>
            <a:r>
              <a:rPr lang="en-US" sz="3200" dirty="0" smtClean="0">
                <a:solidFill>
                  <a:srgbClr val="FFFF00"/>
                </a:solidFill>
              </a:rPr>
              <a:t>Israel – blissfully unaware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of threat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Give </a:t>
            </a:r>
            <a:r>
              <a:rPr lang="en-US" sz="3200" dirty="0">
                <a:solidFill>
                  <a:schemeClr val="bg1"/>
                </a:solidFill>
              </a:rPr>
              <a:t>thanks every day for tragedies that </a:t>
            </a:r>
            <a:r>
              <a:rPr lang="en-US" sz="3200" dirty="0" smtClean="0">
                <a:solidFill>
                  <a:schemeClr val="bg1"/>
                </a:solidFill>
              </a:rPr>
              <a:t>do not happen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288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chemeClr val="bg1"/>
                </a:solidFill>
                <a:latin typeface="Verdana" pitchFamily="34" charset="0"/>
              </a:rPr>
              <a:t>Num.23-24, blessings, not curses</a:t>
            </a:r>
            <a:endParaRPr lang="en-US" altLang="en-US" sz="54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bg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God cannot protect Israel from internal lusts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He had . . 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33400" y="2514600"/>
            <a:ext cx="8067372" cy="609600"/>
          </a:xfrm>
          <a:prstGeom prst="rect">
            <a:avLst/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Given divine revelation.  Ex.20, 24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43228" y="3276600"/>
            <a:ext cx="8067372" cy="609600"/>
          </a:xfrm>
          <a:prstGeom prst="rect">
            <a:avLst/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Guarded with object lessons.  Ex.32…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53056" y="4038600"/>
            <a:ext cx="8067372" cy="609600"/>
          </a:xfrm>
          <a:prstGeom prst="rect">
            <a:avLst/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Granted safe passage through desert.  Dt.8</a:t>
            </a:r>
          </a:p>
        </p:txBody>
      </p:sp>
    </p:spTree>
    <p:extLst>
      <p:ext uri="{BB962C8B-B14F-4D97-AF65-F5344CB8AC3E}">
        <p14:creationId xmlns="" xmlns:p14="http://schemas.microsoft.com/office/powerpoint/2010/main" val="55600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600" dirty="0" smtClean="0"/>
              <a:t>“Near a fire, a serpent, and a wicked woman, no man can long be in safety”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1-2: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?  </a:t>
            </a:r>
            <a:r>
              <a:rPr lang="en-US" i="1" dirty="0" smtClean="0"/>
              <a:t>The people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r>
              <a:rPr lang="en-US" dirty="0" smtClean="0"/>
              <a:t>  “Began to commit fornication…”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r>
              <a:rPr lang="en-US" dirty="0" smtClean="0"/>
              <a:t>  </a:t>
            </a:r>
            <a:r>
              <a:rPr lang="en-US" i="1" dirty="0" err="1" smtClean="0"/>
              <a:t>Shittim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r>
              <a:rPr lang="en-US" dirty="0" smtClean="0"/>
              <a:t>  End of 40 years wandering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1800"/>
              </a:spcBef>
              <a:buNone/>
            </a:pPr>
            <a:endParaRPr lang="en-US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?  </a:t>
            </a:r>
            <a:r>
              <a:rPr lang="en-US" dirty="0" smtClean="0"/>
              <a:t>Moab ‘invited’!   ‘</a:t>
            </a:r>
            <a:r>
              <a:rPr lang="en-US" b="1" dirty="0" smtClean="0"/>
              <a:t>They</a:t>
            </a:r>
            <a:r>
              <a:rPr lang="en-US" dirty="0" smtClean="0"/>
              <a:t>’  (feminine)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0152" y="4434348"/>
            <a:ext cx="6957552" cy="114300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40 years of misery far safer than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few days of idle partying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274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chemeClr val="bg1"/>
                </a:solidFill>
                <a:latin typeface="Verdana" pitchFamily="34" charset="0"/>
              </a:rPr>
              <a:t>Num.23-24, blessings, not curses</a:t>
            </a:r>
            <a:endParaRPr lang="en-US" altLang="en-US" sz="54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bg1">
              <a:alpha val="1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God cannot protect Israel from internal lusts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42452" y="2438400"/>
            <a:ext cx="8229600" cy="3048000"/>
          </a:xfrm>
          <a:prstGeom prst="rect">
            <a:avLst/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39725" indent="-339725">
              <a:spcAft>
                <a:spcPts val="9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If Israel still </a:t>
            </a:r>
            <a:r>
              <a:rPr lang="en-US" sz="3200" dirty="0">
                <a:solidFill>
                  <a:schemeClr val="bg1"/>
                </a:solidFill>
              </a:rPr>
              <a:t>chooses sin, they are asking God to remove their protection </a:t>
            </a:r>
            <a:r>
              <a:rPr lang="en-US" sz="3200" dirty="0" smtClean="0">
                <a:solidFill>
                  <a:schemeClr val="bg1"/>
                </a:solidFill>
              </a:rPr>
              <a:t>. . .</a:t>
            </a:r>
          </a:p>
          <a:p>
            <a:pPr marL="339725" indent="-339725">
              <a:spcAft>
                <a:spcPts val="9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God </a:t>
            </a:r>
            <a:r>
              <a:rPr lang="en-US" sz="3200" dirty="0">
                <a:solidFill>
                  <a:schemeClr val="bg1"/>
                </a:solidFill>
              </a:rPr>
              <a:t>let Balaam go to </a:t>
            </a:r>
            <a:r>
              <a:rPr lang="en-US" sz="3200" dirty="0" err="1" smtClean="0">
                <a:solidFill>
                  <a:schemeClr val="bg1"/>
                </a:solidFill>
              </a:rPr>
              <a:t>Balak</a:t>
            </a:r>
            <a:r>
              <a:rPr lang="en-US" sz="3200" dirty="0" smtClean="0">
                <a:solidFill>
                  <a:schemeClr val="bg1"/>
                </a:solidFill>
              </a:rPr>
              <a:t> . . . and Israel into </a:t>
            </a:r>
            <a:r>
              <a:rPr lang="en-US" sz="3200" dirty="0">
                <a:solidFill>
                  <a:schemeClr val="bg1"/>
                </a:solidFill>
              </a:rPr>
              <a:t>Midianite camp, etc. 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339725" indent="-339725">
              <a:spcAft>
                <a:spcPts val="9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Free </a:t>
            </a:r>
            <a:r>
              <a:rPr lang="en-US" sz="3200" dirty="0">
                <a:solidFill>
                  <a:schemeClr val="bg1"/>
                </a:solidFill>
              </a:rPr>
              <a:t>will is not </a:t>
            </a:r>
            <a:r>
              <a:rPr lang="en-US" sz="3200" dirty="0" smtClean="0">
                <a:solidFill>
                  <a:schemeClr val="bg1"/>
                </a:solidFill>
              </a:rPr>
              <a:t>safe apart from God’s word.</a:t>
            </a:r>
          </a:p>
        </p:txBody>
      </p:sp>
    </p:spTree>
    <p:extLst>
      <p:ext uri="{BB962C8B-B14F-4D97-AF65-F5344CB8AC3E}">
        <p14:creationId xmlns="" xmlns:p14="http://schemas.microsoft.com/office/powerpoint/2010/main" val="281425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CCECFF"/>
                </a:solidFill>
              </a:rPr>
              <a:t>Balaam: ‘the rest of the story’</a:t>
            </a:r>
            <a:endParaRPr lang="en-US" dirty="0">
              <a:solidFill>
                <a:srgbClr val="CCEC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Nu.23:10, wishful words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Nu.31:8,16, wicked words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Phinehas and others show</a:t>
            </a:r>
            <a:br>
              <a:rPr lang="en-US" sz="3600" dirty="0" smtClean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ALL Israel could have done</a:t>
            </a:r>
          </a:p>
          <a:p>
            <a:pPr lvl="0">
              <a:spcAft>
                <a:spcPts val="600"/>
              </a:spcAft>
            </a:pPr>
            <a:r>
              <a:rPr lang="en-US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24,000 out of 600,000+ (majority said no to Moab)</a:t>
            </a:r>
          </a:p>
          <a:p>
            <a:pPr lvl="0">
              <a:spcAft>
                <a:spcPts val="600"/>
              </a:spcAft>
            </a:pPr>
            <a:r>
              <a:rPr lang="en-US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blessed Phinehas, 10-13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0156" y="5421261"/>
            <a:ext cx="3657600" cy="1128252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Pt.2:9,</a:t>
            </a:r>
            <a:b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royal priesthood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03956" y="5424948"/>
            <a:ext cx="3657600" cy="1128252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Pt.2:11-12,</a:t>
            </a:r>
            <a:b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abstain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911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800" dirty="0" smtClean="0"/>
              <a:t>Joined to Baal of </a:t>
            </a:r>
            <a:r>
              <a:rPr lang="en-US" sz="3800" dirty="0" err="1" smtClean="0"/>
              <a:t>Peor</a:t>
            </a:r>
            <a:r>
              <a:rPr lang="en-US" sz="3800" dirty="0" smtClean="0"/>
              <a:t> . . . and to anger of L</a:t>
            </a:r>
            <a:r>
              <a:rPr lang="en-US" sz="3500" dirty="0" smtClean="0"/>
              <a:t>ORD</a:t>
            </a:r>
            <a:r>
              <a:rPr lang="en-US" sz="3800" dirty="0" smtClean="0"/>
              <a:t>.  Nu.23:28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398463" marR="0" indent="-398463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20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Baal: Moabite god of fertility and nature,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2-3</a:t>
            </a:r>
          </a:p>
          <a:p>
            <a:pPr marL="398463" marR="0" indent="-398463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20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Hang [ring]leaders in sun (public example: God’s fierce wrath),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[Ct. Nu.21]</a:t>
            </a:r>
          </a:p>
          <a:p>
            <a:pPr marL="398463" marR="0" indent="-398463">
              <a:spcBef>
                <a:spcPts val="0"/>
              </a:spcBef>
              <a:spcAft>
                <a:spcPts val="15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marR="0" indent="-398463">
              <a:spcBef>
                <a:spcPts val="0"/>
              </a:spcBef>
              <a:spcAft>
                <a:spcPts val="15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8463" marR="0" indent="-398463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20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Judges of Israel: kill offenders,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  <a:p>
            <a:pPr marL="514350" marR="0" indent="-514350">
              <a:spcBef>
                <a:spcPts val="0"/>
              </a:spcBef>
              <a:spcAft>
                <a:spcPts val="100"/>
              </a:spcAft>
              <a:buAutoNum type="arabicPeriod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4114800"/>
            <a:ext cx="6705600" cy="1219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6350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LXX: expose, make an example of.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Mt.1:19;  Hb.6:6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499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Incredible audacity </a:t>
            </a:r>
            <a:r>
              <a:rPr lang="en-US" sz="3800" dirty="0" smtClean="0"/>
              <a:t>(v.6)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. . .</a:t>
            </a:r>
          </a:p>
          <a:p>
            <a:pPr marR="0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in camp of Israel . . .</a:t>
            </a:r>
          </a:p>
          <a:p>
            <a:pPr marR="0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in camp of Israel in sight of Moses and all others</a:t>
            </a:r>
          </a:p>
          <a:p>
            <a:pPr marL="0" marR="0" indent="0" algn="ctr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Mixed scene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15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0104" y="4876800"/>
            <a:ext cx="3886200" cy="1219200"/>
          </a:xfrm>
          <a:prstGeom prst="rect">
            <a:avLst/>
          </a:prstGeom>
          <a:solidFill>
            <a:schemeClr val="tx1"/>
          </a:solidFill>
          <a:ln w="6350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Some: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sorrow, pain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4876800"/>
            <a:ext cx="3886200" cy="1219200"/>
          </a:xfrm>
          <a:prstGeom prst="rect">
            <a:avLst/>
          </a:prstGeom>
          <a:solidFill>
            <a:schemeClr val="tx1"/>
          </a:solidFill>
          <a:ln w="6350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Others: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sin, passion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668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Righteous indignation (Phinehas)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56" y="1600200"/>
            <a:ext cx="8458200" cy="4525963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7-8: Stopped plague</a:t>
            </a:r>
          </a:p>
          <a:p>
            <a:pPr marL="0" marR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 24,000 died</a:t>
            </a:r>
          </a:p>
          <a:p>
            <a:pPr marL="398463" marR="0" indent="-398463">
              <a:spcBef>
                <a:spcPts val="0"/>
              </a:spcBef>
              <a:spcAft>
                <a:spcPts val="150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10-13: Phinehas spared others in Israel by slaying sinners; God blessed him</a:t>
            </a:r>
          </a:p>
          <a:p>
            <a:pPr marL="398463" marR="0" indent="-398463">
              <a:spcBef>
                <a:spcPts val="0"/>
              </a:spcBef>
              <a:spcAft>
                <a:spcPts val="150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14-15: Names not withheld</a:t>
            </a:r>
          </a:p>
          <a:p>
            <a:pPr marL="398463" marR="0" indent="-398463">
              <a:spcBef>
                <a:spcPts val="0"/>
              </a:spcBef>
              <a:spcAft>
                <a:spcPts val="150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16-18: Declaration of war</a:t>
            </a:r>
          </a:p>
        </p:txBody>
      </p:sp>
    </p:spTree>
    <p:extLst>
      <p:ext uri="{BB962C8B-B14F-4D97-AF65-F5344CB8AC3E}">
        <p14:creationId xmlns="" xmlns:p14="http://schemas.microsoft.com/office/powerpoint/2010/main" val="31258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CCECFF"/>
                </a:solidFill>
                <a:latin typeface="Verdana" pitchFamily="34" charset="0"/>
              </a:rPr>
              <a:t>I. </a:t>
            </a:r>
            <a:r>
              <a:rPr lang="en-US" altLang="en-US" sz="3600" dirty="0" smtClean="0">
                <a:solidFill>
                  <a:srgbClr val="CCECFF"/>
                </a:solidFill>
                <a:latin typeface="Verdana" pitchFamily="34" charset="0"/>
              </a:rPr>
              <a:t>Each Person Confirms Wages Of Sin</a:t>
            </a:r>
            <a:endParaRPr lang="en-US" altLang="en-US" sz="3600" dirty="0">
              <a:solidFill>
                <a:srgbClr val="CCECFF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1">
              <a:alpha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1. </a:t>
            </a: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Balaam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mentioned in ch.25, but he . . . </a:t>
            </a:r>
          </a:p>
          <a:p>
            <a:pPr marL="176213">
              <a:spcAft>
                <a:spcPts val="600"/>
              </a:spcAft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09600" y="1905000"/>
            <a:ext cx="7924800" cy="609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1.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latin typeface="Arial" charset="0"/>
              </a:rPr>
              <a:t>Edged as close to sin as he could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09600" y="2667000"/>
            <a:ext cx="7924800" cy="609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2.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latin typeface="Arial" charset="0"/>
              </a:rPr>
              <a:t>Enjoyed money,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 Pt.2:15-16, 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madness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9600" y="3429000"/>
            <a:ext cx="7924800" cy="2590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3.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latin typeface="Arial" charset="0"/>
              </a:rPr>
              <a:t>Equivocated.  </a:t>
            </a:r>
          </a:p>
          <a:p>
            <a:pPr marL="0" marR="0" indent="0" algn="l" defTabSz="5746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988" algn="l"/>
              </a:tabLst>
            </a:pPr>
            <a:r>
              <a:rPr lang="en-US" sz="3200" dirty="0"/>
              <a:t>	</a:t>
            </a:r>
            <a:r>
              <a:rPr lang="en-US" sz="2000" b="1" dirty="0" smtClean="0">
                <a:solidFill>
                  <a:srgbClr val="C00000"/>
                </a:solidFill>
              </a:rPr>
              <a:t>a.</a:t>
            </a:r>
            <a:r>
              <a:rPr lang="en-US" sz="3200" dirty="0" smtClean="0"/>
              <a:t>	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Technically obeyed God (no curse)</a:t>
            </a:r>
          </a:p>
          <a:p>
            <a:pPr marL="0" marR="0" indent="0" algn="l" defTabSz="5746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988" algn="l"/>
              </a:tabLst>
            </a:pPr>
            <a:r>
              <a:rPr lang="en-US" sz="3200" dirty="0"/>
              <a:t>	</a:t>
            </a:r>
            <a:r>
              <a:rPr lang="en-US" sz="2000" b="1" dirty="0" smtClean="0">
                <a:solidFill>
                  <a:srgbClr val="C00000"/>
                </a:solidFill>
              </a:rPr>
              <a:t>b.	</a:t>
            </a:r>
            <a:r>
              <a:rPr lang="en-US" sz="3200" dirty="0" smtClean="0"/>
              <a:t> Actually disobeyed (led Israel to sin)</a:t>
            </a:r>
          </a:p>
          <a:p>
            <a:pPr marL="0" marR="0" indent="0" algn="l" defTabSz="576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  <a:tab pos="457200" algn="l"/>
              </a:tabLst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	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	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1)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Nu.31:8, 16, Balaam caught</a:t>
            </a:r>
          </a:p>
          <a:p>
            <a:pPr marL="0" marR="0" indent="0" algn="l" defTabSz="576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5938" algn="l"/>
              </a:tabLst>
            </a:pPr>
            <a:r>
              <a:rPr lang="en-US" sz="3200" dirty="0" smtClean="0"/>
              <a:t>		</a:t>
            </a:r>
            <a:r>
              <a:rPr lang="en-US" sz="2000" b="1" dirty="0" smtClean="0">
                <a:solidFill>
                  <a:srgbClr val="C00000"/>
                </a:solidFill>
              </a:rPr>
              <a:t>2)</a:t>
            </a:r>
            <a:r>
              <a:rPr lang="en-US" sz="2000" dirty="0" smtClean="0">
                <a:solidFill>
                  <a:srgbClr val="C00000"/>
                </a:solidFill>
              </a:rPr>
              <a:t>  </a:t>
            </a:r>
            <a:r>
              <a:rPr lang="en-US" sz="3200" dirty="0" smtClean="0"/>
              <a:t>Rv.2:14, Balaam taught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787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>
                <a:solidFill>
                  <a:schemeClr val="bg1"/>
                </a:solidFill>
                <a:latin typeface="Verdana" pitchFamily="34" charset="0"/>
              </a:rPr>
              <a:t>2</a:t>
            </a:r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. </a:t>
            </a:r>
            <a:r>
              <a:rPr lang="en-US" altLang="en-US" sz="3700" dirty="0" err="1" smtClean="0">
                <a:solidFill>
                  <a:srgbClr val="FFFF00"/>
                </a:solidFill>
                <a:latin typeface="Verdana" pitchFamily="34" charset="0"/>
              </a:rPr>
              <a:t>Balak</a:t>
            </a: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 and Moab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25:1-2, (v.9)</a:t>
            </a:r>
          </a:p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Rv.2:14, teacher →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</a:t>
            </a:r>
          </a:p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Nu.31:2-3, vengeance</a:t>
            </a:r>
          </a:p>
          <a:p>
            <a:pPr marL="9731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6-8: holy war</a:t>
            </a:r>
          </a:p>
          <a:p>
            <a:pPr marL="9731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15-16: kill every adulteress  (Lv.20:10)</a:t>
            </a: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17: exterminated Midian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651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3. </a:t>
            </a: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Israelites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25:2-5. 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Illustrated, vv.6-8</a:t>
            </a: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24,000,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  1 Co.10:8</a:t>
            </a: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3138" lvl="1" indent="-339725"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Dt.4:3-4, used as illustration</a:t>
            </a:r>
          </a:p>
          <a:p>
            <a:pPr marL="9731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Ps.106:28-31, they knew better</a:t>
            </a: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Ho.9:10, became an abomination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740312" y="2391696"/>
            <a:ext cx="5641260" cy="179930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Nu.26: second census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buFontTx/>
              <a:buNone/>
              <a:tabLst/>
            </a:pPr>
            <a:r>
              <a:rPr lang="en-US" sz="3200" dirty="0" smtClean="0"/>
              <a:t>Simeon: 50,300 (Nu.1:23)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Simeon: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22,200 (Nu.26:14)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570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3034</TotalTime>
  <Words>707</Words>
  <Application>Microsoft Office PowerPoint</Application>
  <PresentationFormat>On-screen Show (4:3)</PresentationFormat>
  <Paragraphs>126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Pixel</vt:lpstr>
      <vt:lpstr>1_Default Design</vt:lpstr>
      <vt:lpstr>Israel’s Worst Enemy In The Wilderness</vt:lpstr>
      <vt:lpstr>“Near a fire, a serpent, and a wicked woman, no man can long be in safety”</vt:lpstr>
      <vt:lpstr>Joined to Baal of Peor . . . and to anger of LORD.  Nu.23:28</vt:lpstr>
      <vt:lpstr>Incredible audacity (v.6)</vt:lpstr>
      <vt:lpstr>Righteous indignation (Phinehas)</vt:lpstr>
      <vt:lpstr>I. Each Person Confirms Wages Of Sin</vt:lpstr>
      <vt:lpstr>1. Balaam</vt:lpstr>
      <vt:lpstr>2. Balak and Moab</vt:lpstr>
      <vt:lpstr>3. Israelites</vt:lpstr>
      <vt:lpstr>4. Phinehas</vt:lpstr>
      <vt:lpstr>5. Zimri</vt:lpstr>
      <vt:lpstr>I. Each Person Confirms Wages Of Sin II. Each Generation Fights Same Sins</vt:lpstr>
      <vt:lpstr>Sin always invites</vt:lpstr>
      <vt:lpstr>I. Each Person Confirms Wages Of Sin II. Each Generation Fights Same Sins III. Sin Grows Worse And Worse</vt:lpstr>
      <vt:lpstr>Sin progresses</vt:lpstr>
      <vt:lpstr>Sin progresses</vt:lpstr>
      <vt:lpstr>I. Each Person Confirms Wages Of Sin II. Each Generation Fights Same Sins III. Sin Grows Worse And Worse IV. God Is Our Only Hope</vt:lpstr>
      <vt:lpstr>Num.23-24, blessings, not curses</vt:lpstr>
      <vt:lpstr>Num.23-24, blessings, not curses</vt:lpstr>
      <vt:lpstr>Num.23-24, blessings, not curses</vt:lpstr>
      <vt:lpstr>Balaam: ‘the rest of the story’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388</cp:revision>
  <dcterms:created xsi:type="dcterms:W3CDTF">2007-07-13T04:29:51Z</dcterms:created>
  <dcterms:modified xsi:type="dcterms:W3CDTF">2016-02-08T00:59:50Z</dcterms:modified>
</cp:coreProperties>
</file>