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89" r:id="rId2"/>
    <p:sldId id="338" r:id="rId3"/>
    <p:sldId id="276" r:id="rId4"/>
    <p:sldId id="316" r:id="rId5"/>
    <p:sldId id="315" r:id="rId6"/>
    <p:sldId id="327" r:id="rId7"/>
    <p:sldId id="341" r:id="rId8"/>
    <p:sldId id="329" r:id="rId9"/>
    <p:sldId id="332" r:id="rId10"/>
    <p:sldId id="330" r:id="rId11"/>
    <p:sldId id="331" r:id="rId12"/>
    <p:sldId id="342" r:id="rId13"/>
    <p:sldId id="333" r:id="rId14"/>
    <p:sldId id="339" r:id="rId15"/>
    <p:sldId id="335" r:id="rId16"/>
    <p:sldId id="336" r:id="rId17"/>
    <p:sldId id="337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CCECFF"/>
    <a:srgbClr val="FFFFCC"/>
    <a:srgbClr val="A50021"/>
    <a:srgbClr val="CCFFFF"/>
    <a:srgbClr val="FFFF99"/>
    <a:srgbClr val="99CCFF"/>
    <a:srgbClr val="66CCFF"/>
    <a:srgbClr val="000066"/>
    <a:srgbClr val="FFFF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768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7187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188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9E70AF-BC8A-4A54-90C0-CD734811C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18063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36B5FF-4981-4C8D-B06E-5C6C22D61B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83107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1EC3B0-AB1F-4899-80FB-4B7F21F36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296382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D9B6A-1167-4F08-8951-C4D898C06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989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C5F126-461E-49E6-AE94-CDF3DF7BA1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3889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86FF35-9743-4AAD-BF8F-230A478A30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5133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0127-9779-4FC3-BAE8-00589BFA2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44468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71DFA2-68AD-4200-8B65-E8A5BBCA7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2860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B8071-A805-4CEB-8321-AB17884FBE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9363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BA3A4-54F8-401A-9C7E-BF1C461BF5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8850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5F2837-7D79-4800-98FB-0027BC605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089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C5CCD-90A3-46FE-A3AE-045134D408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4970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C55C633-53A6-4291-8E43-6125112571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60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FF00"/>
                </a:solidFill>
              </a:rPr>
              <a:t>Short Lessons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0960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  <a:alpha val="3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5400438"/>
          </a:xfrm>
        </p:spPr>
        <p:txBody>
          <a:bodyPr/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endParaRPr lang="en-US" b="1" dirty="0" smtClean="0"/>
          </a:p>
          <a:p>
            <a:endParaRPr lang="en-US" b="1" dirty="0" smtClean="0"/>
          </a:p>
          <a:p>
            <a:pPr>
              <a:spcBef>
                <a:spcPts val="3600"/>
              </a:spcBef>
            </a:pPr>
            <a:r>
              <a:rPr lang="en-US" b="1" dirty="0" smtClean="0"/>
              <a:t>Def.: be lacking, go without, come short of.   Shortcomings.   Mt.19:20.  </a:t>
            </a:r>
            <a:endParaRPr lang="en-US" b="1" dirty="0"/>
          </a:p>
        </p:txBody>
      </p:sp>
      <p:sp>
        <p:nvSpPr>
          <p:cNvPr id="4" name="Rectangle 3"/>
          <p:cNvSpPr/>
          <p:nvPr/>
        </p:nvSpPr>
        <p:spPr bwMode="auto">
          <a:xfrm>
            <a:off x="1157514" y="1752600"/>
            <a:ext cx="6781800" cy="12192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200" b="1" dirty="0" smtClean="0"/>
              <a:t>“for </a:t>
            </a:r>
            <a:r>
              <a:rPr lang="en-US" sz="3200" b="1" dirty="0"/>
              <a:t>all have sinned and fall short </a:t>
            </a:r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of </a:t>
            </a:r>
            <a:r>
              <a:rPr lang="en-US" sz="3200" b="1" dirty="0"/>
              <a:t>the glory of </a:t>
            </a:r>
            <a:r>
              <a:rPr lang="en-US" sz="3200" b="1" dirty="0" smtClean="0"/>
              <a:t>God” </a:t>
            </a:r>
            <a:r>
              <a:rPr lang="en-US" sz="2000" b="1" dirty="0" smtClean="0"/>
              <a:t>– Ro.3:23 </a:t>
            </a:r>
            <a:endParaRPr lang="en-US" sz="3200" b="1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619828" y="1857828"/>
            <a:ext cx="2438400" cy="533400"/>
          </a:xfrm>
          <a:prstGeom prst="rect">
            <a:avLst/>
          </a:prstGeom>
          <a:solidFill>
            <a:schemeClr val="accent1">
              <a:alpha val="21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896428" y="1857828"/>
            <a:ext cx="1875972" cy="533400"/>
          </a:xfrm>
          <a:prstGeom prst="rect">
            <a:avLst/>
          </a:prstGeom>
          <a:solidFill>
            <a:schemeClr val="accent1">
              <a:alpha val="2100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Callout 7"/>
          <p:cNvSpPr/>
          <p:nvPr/>
        </p:nvSpPr>
        <p:spPr bwMode="auto">
          <a:xfrm>
            <a:off x="2209800" y="3200400"/>
            <a:ext cx="2667000" cy="1371600"/>
          </a:xfrm>
          <a:prstGeom prst="wedgeEllipseCallout">
            <a:avLst>
              <a:gd name="adj1" fmla="val -25353"/>
              <a:gd name="adj2" fmla="val -116610"/>
            </a:avLst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Past sins</a:t>
            </a:r>
          </a:p>
        </p:txBody>
      </p:sp>
      <p:sp>
        <p:nvSpPr>
          <p:cNvPr id="9" name="Oval Callout 8"/>
          <p:cNvSpPr/>
          <p:nvPr/>
        </p:nvSpPr>
        <p:spPr bwMode="auto">
          <a:xfrm>
            <a:off x="4876800" y="3200400"/>
            <a:ext cx="2667000" cy="1371600"/>
          </a:xfrm>
          <a:prstGeom prst="wedgeEllipseCallout">
            <a:avLst>
              <a:gd name="adj1" fmla="val 48117"/>
              <a:gd name="adj2" fmla="val -116610"/>
            </a:avLst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Present state</a:t>
            </a:r>
          </a:p>
        </p:txBody>
      </p:sp>
      <p:sp>
        <p:nvSpPr>
          <p:cNvPr id="10" name="Rectangle 9"/>
          <p:cNvSpPr/>
          <p:nvPr/>
        </p:nvSpPr>
        <p:spPr bwMode="auto">
          <a:xfrm>
            <a:off x="827316" y="5653314"/>
            <a:ext cx="7467600" cy="818677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“What is </a:t>
            </a:r>
            <a:r>
              <a:rPr kumimoji="0" lang="en-US" sz="34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still missing</a:t>
            </a:r>
            <a:r>
              <a:rPr kumimoji="0" lang="en-US" sz="34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Calibri" pitchFamily="34" charset="0"/>
              </a:rPr>
              <a:t> in my life?”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Arial" charset="0"/>
              </a:rPr>
              <a:t>–Phillips</a:t>
            </a:r>
          </a:p>
        </p:txBody>
      </p:sp>
      <p:sp>
        <p:nvSpPr>
          <p:cNvPr id="7" name="Rectangle 6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95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Seriousness of Sin</a:t>
            </a:r>
          </a:p>
        </p:txBody>
      </p:sp>
    </p:spTree>
    <p:extLst>
      <p:ext uri="{BB962C8B-B14F-4D97-AF65-F5344CB8AC3E}">
        <p14:creationId xmlns:p14="http://schemas.microsoft.com/office/powerpoint/2010/main" xmlns="" val="170754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marL="0" indent="0" algn="ctr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sz="35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fail . . . </a:t>
            </a:r>
          </a:p>
          <a:p>
            <a:pPr marL="465138" indent="-465138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3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Objective</a:t>
            </a:r>
            <a:r>
              <a:rPr lang="en-US" sz="33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give Him glory</a:t>
            </a:r>
            <a:r>
              <a:rPr lang="en-US" sz="33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</a:t>
            </a:r>
            <a:r>
              <a:rPr 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Is.43:7; Rv.4:11</a:t>
            </a:r>
          </a:p>
          <a:p>
            <a:pPr marL="465138" indent="-465138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3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Subjective</a:t>
            </a:r>
            <a:r>
              <a:rPr lang="en-US" sz="33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receive glory He gives </a:t>
            </a:r>
            <a:r>
              <a:rPr lang="en-US" sz="33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en-US" sz="3300" u="sng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honor</a:t>
            </a:r>
            <a:r>
              <a:rPr lang="en-US" sz="33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300" u="sng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approval</a:t>
            </a:r>
            <a:r>
              <a:rPr lang="en-US" sz="33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), </a:t>
            </a:r>
            <a:r>
              <a:rPr 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Jn.5:44; 12:43</a:t>
            </a:r>
          </a:p>
          <a:p>
            <a:pPr marL="465138" indent="-465138">
              <a:spcBef>
                <a:spcPts val="600"/>
              </a:spcBef>
              <a:buNone/>
            </a:pPr>
            <a:r>
              <a:rPr lang="en-US" sz="2400" b="1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3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Possessive</a:t>
            </a:r>
            <a:r>
              <a:rPr 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sz="33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conform to His image</a:t>
            </a:r>
            <a:r>
              <a:rPr lang="en-US" sz="33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Jn.1:14; Col.1:15; 3:10 (Ro.1:21)</a:t>
            </a:r>
            <a:endParaRPr 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Through sin we fall short of </a:t>
            </a:r>
            <a:br>
              <a:rPr lang="en-US" sz="36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glory of God –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216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4D4D4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marL="57150" indent="0" algn="ctr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“I’m not like others:</a:t>
            </a:r>
            <a:br>
              <a:rPr 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harlot, immoral, reprobate…”</a:t>
            </a:r>
          </a:p>
          <a:p>
            <a:pPr marL="57150" indent="0" algn="ctr">
              <a:spcBef>
                <a:spcPts val="600"/>
              </a:spcBef>
              <a:spcAft>
                <a:spcPts val="900"/>
              </a:spcAft>
              <a:buNone/>
            </a:pPr>
            <a:r>
              <a:rPr lang="en-US" sz="3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point: we are </a:t>
            </a:r>
            <a:r>
              <a:rPr 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short, too</a:t>
            </a:r>
          </a:p>
          <a:p>
            <a:pPr marL="514350" indent="-457200">
              <a:spcBef>
                <a:spcPts val="600"/>
              </a:spcBef>
              <a:spcAft>
                <a:spcPts val="900"/>
              </a:spcAft>
              <a:buBlip>
                <a:blip r:embed="rId2"/>
              </a:buBlip>
            </a:pPr>
            <a:r>
              <a:rPr 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Stand in valley; on mountain</a:t>
            </a:r>
          </a:p>
          <a:p>
            <a:pPr marL="514350" indent="-457200">
              <a:spcBef>
                <a:spcPts val="600"/>
              </a:spcBef>
              <a:spcAft>
                <a:spcPts val="900"/>
              </a:spcAft>
              <a:buBlip>
                <a:blip r:embed="rId2"/>
              </a:buBlip>
            </a:pPr>
            <a:r>
              <a:rPr lang="en-US" sz="3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Jump Atlantic</a:t>
            </a:r>
          </a:p>
          <a:p>
            <a:pPr marL="57150" indent="0">
              <a:spcBef>
                <a:spcPts val="600"/>
              </a:spcBef>
              <a:spcAft>
                <a:spcPts val="900"/>
              </a:spcAft>
              <a:buNone/>
            </a:pPr>
            <a:endParaRPr lang="en-US" sz="3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" indent="0">
              <a:spcBef>
                <a:spcPts val="600"/>
              </a:spcBef>
              <a:spcAft>
                <a:spcPts val="900"/>
              </a:spcAft>
              <a:buNone/>
            </a:pPr>
            <a:endParaRPr 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14350" indent="-457200">
              <a:spcBef>
                <a:spcPts val="600"/>
              </a:spcBef>
              <a:spcAft>
                <a:spcPts val="900"/>
              </a:spcAft>
            </a:pPr>
            <a:endParaRPr lang="en-US" sz="3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Through sin we fall short of </a:t>
            </a:r>
            <a:br>
              <a:rPr lang="en-US" sz="36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glory of God – 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2209800" y="4572000"/>
            <a:ext cx="4728030" cy="1219200"/>
          </a:xfrm>
          <a:prstGeom prst="roundRect">
            <a:avLst/>
          </a:prstGeom>
          <a:solidFill>
            <a:srgbClr val="800000"/>
          </a:solid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CFFFF"/>
                </a:solidFill>
                <a:effectLst/>
                <a:latin typeface="Arial" charset="0"/>
              </a:rPr>
              <a:t>All come short;</a:t>
            </a:r>
            <a:b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CFFFF"/>
                </a:solidFill>
                <a:effectLst/>
                <a:latin typeface="Arial" charset="0"/>
              </a:rPr>
            </a:b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CCFFFF"/>
                </a:solidFill>
                <a:effectLst/>
                <a:latin typeface="Arial" charset="0"/>
              </a:rPr>
              <a:t>all need a Savior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 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(Ro.3)</a:t>
            </a:r>
          </a:p>
        </p:txBody>
      </p:sp>
    </p:spTree>
    <p:extLst>
      <p:ext uri="{BB962C8B-B14F-4D97-AF65-F5344CB8AC3E}">
        <p14:creationId xmlns:p14="http://schemas.microsoft.com/office/powerpoint/2010/main" xmlns="" val="330099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33400" y="914400"/>
            <a:ext cx="80772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Short On Trust, Nu.11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533400" y="2971800"/>
            <a:ext cx="80772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Short On Time, </a:t>
            </a:r>
            <a:r>
              <a:rPr kumimoji="0" lang="en-US" sz="360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Co.7</a:t>
            </a:r>
            <a:endParaRPr kumimoji="0" lang="en-US" sz="2800" i="0" u="none" strike="noStrike" cap="none" normalizeH="0" baseline="0" dirty="0" smtClean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533400" y="1600200"/>
            <a:ext cx="80772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Short On Resources, Isa.28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33400" y="2286000"/>
            <a:ext cx="80772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Short On Glory, Ro.3</a:t>
            </a:r>
          </a:p>
        </p:txBody>
      </p:sp>
    </p:spTree>
    <p:extLst>
      <p:ext uri="{BB962C8B-B14F-4D97-AF65-F5344CB8AC3E}">
        <p14:creationId xmlns:p14="http://schemas.microsoft.com/office/powerpoint/2010/main" xmlns="" val="226029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76800"/>
          </a:xfrm>
        </p:spPr>
        <p:txBody>
          <a:bodyPr/>
          <a:lstStyle/>
          <a:p>
            <a:pPr>
              <a:spcBef>
                <a:spcPts val="600"/>
              </a:spcBef>
            </a:pPr>
            <a:endParaRPr lang="en-US" b="1" dirty="0" smtClean="0"/>
          </a:p>
          <a:p>
            <a:pPr>
              <a:spcBef>
                <a:spcPts val="600"/>
              </a:spcBef>
            </a:pPr>
            <a:endParaRPr lang="en-US" b="1" dirty="0"/>
          </a:p>
          <a:p>
            <a:pPr>
              <a:spcBef>
                <a:spcPts val="600"/>
              </a:spcBef>
            </a:pPr>
            <a:endParaRPr lang="en-US" b="1" dirty="0" smtClean="0"/>
          </a:p>
          <a:p>
            <a:pPr>
              <a:spcBef>
                <a:spcPts val="3000"/>
              </a:spcBef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Persecution is coming; don’t get too attached to world, 26, 31 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Pilgrimage soon ends, Ps.39:5 </a:t>
            </a:r>
            <a:r>
              <a:rPr lang="en-US" sz="3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(Gn.47:9)</a:t>
            </a:r>
          </a:p>
          <a:p>
            <a:pPr>
              <a:spcBef>
                <a:spcPts val="600"/>
              </a:spcBef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Permanent joy awaits children of God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1280886" y="1828800"/>
            <a:ext cx="6553200" cy="1676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relaxedInset"/>
          </a:sp3d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33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T</a:t>
            </a:r>
            <a:r>
              <a:rPr lang="en-US" sz="33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o draw together so as to be less</a:t>
            </a:r>
          </a:p>
          <a:p>
            <a:r>
              <a:rPr lang="en-US" sz="33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extended, limit, shorten </a:t>
            </a:r>
            <a:r>
              <a:rPr lang="en-US" sz="1400" dirty="0" smtClean="0">
                <a:latin typeface="Calibri" pitchFamily="34" charset="0"/>
              </a:rPr>
              <a:t>(BDAG) </a:t>
            </a:r>
            <a:endParaRPr lang="en-US" sz="1600" dirty="0" smtClean="0">
              <a:latin typeface="Calibri" pitchFamily="34" charset="0"/>
            </a:endParaRPr>
          </a:p>
          <a:p>
            <a:r>
              <a:rPr lang="en-US" sz="3300" b="1" dirty="0" smtClean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To draw near, </a:t>
            </a:r>
            <a:r>
              <a:rPr lang="en-US" sz="3300" b="1" dirty="0">
                <a:solidFill>
                  <a:schemeClr val="bg2">
                    <a:lumMod val="50000"/>
                  </a:schemeClr>
                </a:solidFill>
                <a:latin typeface="Calibri" pitchFamily="34" charset="0"/>
              </a:rPr>
              <a:t>to draw to a close </a:t>
            </a:r>
            <a:r>
              <a:rPr lang="en-US" sz="1400" dirty="0">
                <a:latin typeface="Calibri" pitchFamily="34" charset="0"/>
              </a:rPr>
              <a:t>(L-N</a:t>
            </a:r>
            <a:r>
              <a:rPr lang="en-US" sz="1400" dirty="0" smtClean="0">
                <a:latin typeface="Calibri" pitchFamily="34" charset="0"/>
              </a:rPr>
              <a:t>)</a:t>
            </a:r>
            <a:endParaRPr kumimoji="0" lang="en-US" sz="1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-14514"/>
            <a:ext cx="9144000" cy="1690914"/>
          </a:xfrm>
          <a:prstGeom prst="rect">
            <a:avLst/>
          </a:prstGeom>
          <a:solidFill>
            <a:srgbClr val="CCFF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115888"/>
            <a:r>
              <a:rPr lang="en-US" sz="3600" b="1" dirty="0" smtClean="0">
                <a:latin typeface="Calibri" pitchFamily="34" charset="0"/>
              </a:rPr>
              <a:t>“…</a:t>
            </a: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the time is short</a:t>
            </a:r>
            <a:r>
              <a:rPr lang="en-US" sz="3600" b="1" dirty="0" smtClean="0">
                <a:latin typeface="Calibri" pitchFamily="34" charset="0"/>
              </a:rPr>
              <a:t>, so that from now on even those who have wives should be as though they had none”  </a:t>
            </a:r>
            <a:r>
              <a:rPr lang="en-US" sz="3200" b="1" dirty="0" smtClean="0">
                <a:latin typeface="Calibri" pitchFamily="34" charset="0"/>
              </a:rPr>
              <a:t>– 1 Co.7:29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464093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33400" y="914400"/>
            <a:ext cx="80772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Short On Trust, Nu.11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533400" y="3657600"/>
            <a:ext cx="80772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V. Short On Rest, </a:t>
            </a:r>
            <a:r>
              <a:rPr kumimoji="0" lang="en-US" sz="360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Hb.4</a:t>
            </a:r>
            <a:endParaRPr kumimoji="0" lang="en-US" sz="2800" i="0" u="none" strike="noStrike" cap="none" normalizeH="0" baseline="0" dirty="0" smtClean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533400" y="1600200"/>
            <a:ext cx="80772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Short On Resources, Isa.28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533400" y="2286000"/>
            <a:ext cx="80772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Short On Glory, Ro.3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533400" y="2971800"/>
            <a:ext cx="80772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IV. Short On Time, 1 Co.7:29</a:t>
            </a:r>
          </a:p>
        </p:txBody>
      </p:sp>
    </p:spTree>
    <p:extLst>
      <p:ext uri="{BB962C8B-B14F-4D97-AF65-F5344CB8AC3E}">
        <p14:creationId xmlns:p14="http://schemas.microsoft.com/office/powerpoint/2010/main" xmlns="" val="329279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00600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“To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miss out on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someth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through one’s own fault, to miss, fail to reach…be excluded from </a:t>
            </a:r>
            <a:r>
              <a:rPr 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someth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.” </a:t>
            </a:r>
            <a:r>
              <a:rPr lang="en-US" sz="1100" dirty="0" smtClean="0"/>
              <a:t>– BDAG</a:t>
            </a:r>
          </a:p>
          <a:p>
            <a:pPr marL="0" indent="0" defTabSz="508000">
              <a:spcBef>
                <a:spcPts val="600"/>
              </a:spcBef>
              <a:spcAft>
                <a:spcPts val="0"/>
              </a:spcAft>
              <a:buNone/>
            </a:pPr>
            <a:r>
              <a:rPr lang="en-US" b="1" dirty="0" smtClean="0"/>
              <a:t>	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Hb.12:15</a:t>
            </a:r>
          </a:p>
          <a:p>
            <a:pPr marL="0" indent="0" defTabSz="50800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Aesop</a:t>
            </a:r>
          </a:p>
          <a:p>
            <a:pPr marL="0" indent="0" defTabSz="50800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endParaRPr lang="en-US" b="1" dirty="0" smtClean="0"/>
          </a:p>
          <a:p>
            <a:pPr>
              <a:spcBef>
                <a:spcPts val="600"/>
              </a:spcBef>
              <a:spcAft>
                <a:spcPts val="0"/>
              </a:spcAft>
            </a:pPr>
            <a:endParaRPr lang="en-US" b="1" dirty="0"/>
          </a:p>
        </p:txBody>
      </p:sp>
      <p:sp>
        <p:nvSpPr>
          <p:cNvPr id="6" name="Rectangle 5"/>
          <p:cNvSpPr/>
          <p:nvPr/>
        </p:nvSpPr>
        <p:spPr bwMode="auto">
          <a:xfrm>
            <a:off x="1008744" y="4038600"/>
            <a:ext cx="7101114" cy="220980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3175" cap="flat" cmpd="sng" algn="ctr">
            <a:solidFill>
              <a:srgbClr val="A5002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Fate of Israel had direct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meaning</a:t>
            </a:r>
            <a:b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readers (4:1-2).</a:t>
            </a:r>
          </a:p>
          <a:p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Israel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did not enter God’s rest;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perished </a:t>
            </a:r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wilderness. 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Come Short (Hb.4:1)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22484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24428"/>
            <a:ext cx="8229600" cy="502920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Distracted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(forgot promise)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Discouraged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(lost godly fear)</a:t>
            </a:r>
          </a:p>
          <a:p>
            <a:pPr>
              <a:spcBef>
                <a:spcPts val="600"/>
              </a:spcBef>
              <a:spcAft>
                <a:spcPts val="0"/>
              </a:spcAft>
            </a:pPr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Deluded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(2) – </a:t>
            </a:r>
          </a:p>
          <a:p>
            <a:pPr>
              <a:spcBef>
                <a:spcPts val="0"/>
              </a:spcBef>
            </a:pP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b="1" dirty="0"/>
          </a:p>
        </p:txBody>
      </p:sp>
      <p:sp>
        <p:nvSpPr>
          <p:cNvPr id="4" name="Rectangle 3"/>
          <p:cNvSpPr/>
          <p:nvPr/>
        </p:nvSpPr>
        <p:spPr bwMode="auto">
          <a:xfrm>
            <a:off x="609600" y="3505200"/>
            <a:ext cx="57912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Some 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did not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combine</a:t>
            </a:r>
            <a:b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what they 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heard w. faith 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609600" y="4724400"/>
            <a:ext cx="57912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Some </a:t>
            </a:r>
            <a:r>
              <a:rPr lang="en-US" sz="3200" b="1" dirty="0">
                <a:solidFill>
                  <a:schemeClr val="bg2">
                    <a:lumMod val="50000"/>
                  </a:schemeClr>
                </a:solidFill>
              </a:rPr>
              <a:t>did not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share in the</a:t>
            </a:r>
            <a:b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faith of those who obeyed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6553200" y="3505200"/>
            <a:ext cx="19812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Hear + Faith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553200" y="4724400"/>
            <a:ext cx="1981200" cy="10668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Faith + faithful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chemeClr val="bg2">
                  <a:lumMod val="5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0"/>
            <a:ext cx="9144000" cy="12954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rest is heaven.</a:t>
            </a:r>
          </a:p>
          <a:p>
            <a:pPr algn="ctr"/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History will repeat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. . </a:t>
            </a:r>
            <a:r>
              <a:rPr lang="en-US" sz="3600" smtClean="0">
                <a:solidFill>
                  <a:schemeClr val="bg1">
                    <a:lumMod val="9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>
                  <a:lumMod val="95000"/>
                </a:schemeClr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6601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260"/>
            <a:ext cx="9144000" cy="1143000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en-US" sz="3600" b="1" dirty="0"/>
              <a:t>Short sayings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"/>
          </p:nvPr>
        </p:nvSpPr>
        <p:spPr>
          <a:xfrm>
            <a:off x="457200" y="990600"/>
            <a:ext cx="4038600" cy="48768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Day late, dollar short</a:t>
            </a:r>
          </a:p>
          <a:p>
            <a:r>
              <a:rPr lang="en-US" dirty="0" smtClean="0">
                <a:latin typeface="Calibri" pitchFamily="34" charset="0"/>
              </a:rPr>
              <a:t>Short on cash</a:t>
            </a:r>
          </a:p>
          <a:p>
            <a:r>
              <a:rPr lang="en-US" dirty="0" smtClean="0">
                <a:latin typeface="Calibri" pitchFamily="34" charset="0"/>
              </a:rPr>
              <a:t>Short w. the student</a:t>
            </a:r>
          </a:p>
          <a:p>
            <a:r>
              <a:rPr lang="en-US" dirty="0" smtClean="0">
                <a:latin typeface="Calibri" pitchFamily="34" charset="0"/>
              </a:rPr>
              <a:t>Make short work of</a:t>
            </a:r>
          </a:p>
          <a:p>
            <a:r>
              <a:rPr lang="en-US" dirty="0" smtClean="0">
                <a:latin typeface="Calibri" pitchFamily="34" charset="0"/>
              </a:rPr>
              <a:t>Short and sweet</a:t>
            </a:r>
          </a:p>
          <a:p>
            <a:r>
              <a:rPr lang="en-US" dirty="0" smtClean="0">
                <a:latin typeface="Calibri" pitchFamily="34" charset="0"/>
              </a:rPr>
              <a:t>Short-tempered</a:t>
            </a:r>
          </a:p>
          <a:p>
            <a:r>
              <a:rPr lang="en-US" dirty="0" smtClean="0">
                <a:latin typeface="Calibri" pitchFamily="34" charset="0"/>
              </a:rPr>
              <a:t>Shortsighted</a:t>
            </a:r>
          </a:p>
          <a:p>
            <a:r>
              <a:rPr lang="en-US" dirty="0" smtClean="0">
                <a:latin typeface="Calibri" pitchFamily="34" charset="0"/>
              </a:rPr>
              <a:t>Long and short of it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990600"/>
            <a:ext cx="4038600" cy="48768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</a:rPr>
              <a:t>He came up short</a:t>
            </a:r>
          </a:p>
          <a:p>
            <a:r>
              <a:rPr lang="en-US" dirty="0" smtClean="0">
                <a:latin typeface="Calibri" pitchFamily="34" charset="0"/>
              </a:rPr>
              <a:t>Short end of stick</a:t>
            </a:r>
          </a:p>
          <a:p>
            <a:r>
              <a:rPr lang="en-US" dirty="0" smtClean="0">
                <a:latin typeface="Calibri" pitchFamily="34" charset="0"/>
              </a:rPr>
              <a:t>In short</a:t>
            </a:r>
          </a:p>
          <a:p>
            <a:r>
              <a:rPr lang="en-US" dirty="0" smtClean="0">
                <a:latin typeface="Calibri" pitchFamily="34" charset="0"/>
              </a:rPr>
              <a:t>Run short</a:t>
            </a:r>
          </a:p>
          <a:p>
            <a:r>
              <a:rPr lang="en-US" dirty="0" smtClean="0">
                <a:latin typeface="Calibri" pitchFamily="34" charset="0"/>
              </a:rPr>
              <a:t>Go short</a:t>
            </a:r>
          </a:p>
          <a:p>
            <a:r>
              <a:rPr lang="en-US" dirty="0" smtClean="0">
                <a:latin typeface="Calibri" pitchFamily="34" charset="0"/>
              </a:rPr>
              <a:t>Short-handed</a:t>
            </a:r>
          </a:p>
          <a:p>
            <a:r>
              <a:rPr lang="en-US" dirty="0" smtClean="0">
                <a:latin typeface="Calibri" pitchFamily="34" charset="0"/>
              </a:rPr>
              <a:t>1 Th.2:17</a:t>
            </a:r>
          </a:p>
          <a:p>
            <a:r>
              <a:rPr lang="en-US" dirty="0" smtClean="0">
                <a:latin typeface="Calibri" pitchFamily="34" charset="0"/>
              </a:rPr>
              <a:t>1 Co.4:19</a:t>
            </a:r>
            <a:endParaRPr lang="en-US" sz="2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22453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33400" y="609600"/>
            <a:ext cx="80772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Short On Trust, </a:t>
            </a:r>
            <a:r>
              <a:rPr kumimoji="0" lang="en-US" sz="360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Nu.11</a:t>
            </a:r>
            <a:endParaRPr kumimoji="0" lang="en-US" sz="2800" i="0" u="none" strike="noStrike" cap="none" normalizeH="0" baseline="0" dirty="0" smtClean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00876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52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God is not short on…</a:t>
            </a:r>
            <a:endParaRPr lang="en-US" sz="3600" dirty="0">
              <a:solidFill>
                <a:schemeClr val="bg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196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Length 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saves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Is.50:2 (4-9)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Love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that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survives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Ro.8:39</a:t>
            </a:r>
          </a:p>
          <a:p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Light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that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shepherds</a:t>
            </a: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Ja.1:5</a:t>
            </a:r>
          </a:p>
          <a:p>
            <a:pPr marL="0" indent="0">
              <a:buNone/>
            </a:pP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110133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33400" y="914400"/>
            <a:ext cx="80772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Short On Trust, Nu.11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533400" y="1676400"/>
            <a:ext cx="80772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Short On Resources, </a:t>
            </a:r>
            <a:r>
              <a:rPr kumimoji="0" lang="en-US" sz="360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Isa.28</a:t>
            </a:r>
            <a:endParaRPr kumimoji="0" lang="en-US" sz="2800" i="0" u="none" strike="noStrike" cap="none" normalizeH="0" baseline="0" dirty="0" smtClean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546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562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Bed / blanket too short (28:20)</a:t>
            </a:r>
          </a:p>
          <a:p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Trusted idols to save from Assyria (28:14-15)</a:t>
            </a:r>
          </a:p>
          <a:p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Abandoned tested, precious, sure foundation Stone (28:16)</a:t>
            </a:r>
          </a:p>
          <a:p>
            <a:pPr marL="0" indent="0">
              <a:buNone/>
            </a:pPr>
            <a:endParaRPr lang="en-US" sz="3400" b="1" dirty="0">
              <a:latin typeface="Calibri" pitchFamily="34" charset="0"/>
            </a:endParaRPr>
          </a:p>
          <a:p>
            <a:pPr marL="0" indent="0">
              <a:buNone/>
            </a:pPr>
            <a:endParaRPr lang="en-US" sz="3400" b="1" dirty="0" smtClean="0">
              <a:latin typeface="Calibri" pitchFamily="34" charset="0"/>
            </a:endParaRPr>
          </a:p>
          <a:p>
            <a:pPr marL="0" indent="0">
              <a:spcBef>
                <a:spcPts val="1800"/>
              </a:spcBef>
              <a:buNone/>
            </a:pPr>
            <a:endParaRPr lang="en-US" sz="3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0"/>
              </a:spcBef>
            </a:pP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Their ‘gods’ cannot save.   Is.30</a:t>
            </a:r>
          </a:p>
        </p:txBody>
      </p:sp>
      <p:sp>
        <p:nvSpPr>
          <p:cNvPr id="4" name="Rectangle 3"/>
          <p:cNvSpPr/>
          <p:nvPr/>
        </p:nvSpPr>
        <p:spPr bwMode="auto">
          <a:xfrm>
            <a:off x="914400" y="3900714"/>
            <a:ext cx="3581400" cy="1661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Left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 “Branch”</a:t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</a:b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for wood god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solidFill>
                  <a:srgbClr val="CCECFF"/>
                </a:solidFill>
              </a:rPr>
              <a:t>(4:2)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CCECFF"/>
              </a:solidFill>
              <a:effectLst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4648200" y="3900714"/>
            <a:ext cx="3581400" cy="1661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Left</a:t>
            </a: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  <a:t> “Stone”</a:t>
            </a:r>
            <a:b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Arial" charset="0"/>
              </a:rPr>
            </a:br>
            <a:r>
              <a:rPr kumimoji="0" lang="en-US" sz="32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for stone god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b="1" dirty="0" smtClean="0">
                <a:solidFill>
                  <a:srgbClr val="CCECFF"/>
                </a:solidFill>
              </a:rPr>
              <a:t>(28:16)</a:t>
            </a:r>
            <a:endParaRPr kumimoji="0" lang="en-US" sz="3200" b="1" i="0" u="none" strike="noStrike" cap="none" normalizeH="0" baseline="0" dirty="0" smtClean="0">
              <a:ln>
                <a:noFill/>
              </a:ln>
              <a:solidFill>
                <a:srgbClr val="CCECFF"/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-43542" y="0"/>
            <a:ext cx="9234714" cy="8382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Southern tribes </a:t>
            </a:r>
            <a:r>
              <a:rPr lang="en-US" sz="3600" kern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(Is.28:14-29</a:t>
            </a:r>
            <a:r>
              <a:rPr lang="en-US" sz="3600" kern="0" dirty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2265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686" y="838200"/>
            <a:ext cx="8229600" cy="5334001"/>
          </a:xfrm>
        </p:spPr>
        <p:txBody>
          <a:bodyPr/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beds</a:t>
            </a:r>
          </a:p>
        </p:txBody>
      </p:sp>
      <p:pic>
        <p:nvPicPr>
          <p:cNvPr id="1026" name="Picture 2" descr="C:\Users\Rick\AppData\Local\Microsoft\Windows\Temporary Internet Files\Content.IE5\W0QHTO8V\MC90038427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96570" y="1524000"/>
            <a:ext cx="5943600" cy="49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409372" y="2728686"/>
            <a:ext cx="4679221" cy="685800"/>
          </a:xfrm>
          <a:prstGeom prst="rect">
            <a:avLst/>
          </a:prstGeom>
          <a:solidFill>
            <a:srgbClr val="FFFFCC">
              <a:alpha val="7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Bed of</a:t>
            </a:r>
            <a:r>
              <a:rPr kumimoji="0" lang="en-US" sz="33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idolatry, Is.57:7-8</a:t>
            </a:r>
            <a:endParaRPr kumimoji="0" lang="en-US" sz="3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409372" y="3488872"/>
            <a:ext cx="4679221" cy="685800"/>
          </a:xfrm>
          <a:prstGeom prst="rect">
            <a:avLst/>
          </a:prstGeom>
          <a:solidFill>
            <a:srgbClr val="FFFFCC">
              <a:alpha val="7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Bed of</a:t>
            </a:r>
            <a:r>
              <a:rPr kumimoji="0" lang="en-US" sz="33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roses, Lk.12</a:t>
            </a:r>
            <a:endParaRPr kumimoji="0" lang="en-US" sz="3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2409372" y="4249058"/>
            <a:ext cx="4679221" cy="685800"/>
          </a:xfrm>
          <a:prstGeom prst="rect">
            <a:avLst/>
          </a:prstGeom>
          <a:solidFill>
            <a:srgbClr val="FFFFCC">
              <a:alpha val="79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3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Bed of</a:t>
            </a:r>
            <a:r>
              <a:rPr kumimoji="0" lang="en-US" sz="33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 sin, Hb.13:4</a:t>
            </a:r>
            <a:endParaRPr kumimoji="0" lang="en-US" sz="33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kern="0" dirty="0" smtClean="0">
                <a:solidFill>
                  <a:srgbClr val="0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You made your bed…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1481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334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Rest</a:t>
            </a: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Is.28:12.   Mt.11:28-30.</a:t>
            </a:r>
          </a:p>
          <a:p>
            <a:pPr>
              <a:spcAft>
                <a:spcPts val="600"/>
              </a:spcAft>
            </a:pP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Refuge</a:t>
            </a: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Is.28:15, 17.   </a:t>
            </a:r>
          </a:p>
          <a:p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Reliance</a:t>
            </a:r>
            <a:r>
              <a:rPr lang="en-US" sz="3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Is.28:16.    </a:t>
            </a:r>
            <a:endParaRPr lang="en-US" sz="3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kern="0" dirty="0">
                <a:solidFill>
                  <a:srgbClr val="00007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abandon God is to give up –</a:t>
            </a:r>
            <a:endParaRPr kumimoji="0" lang="en-US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" name="Rounded Rectangle 1"/>
          <p:cNvSpPr/>
          <p:nvPr/>
        </p:nvSpPr>
        <p:spPr bwMode="auto">
          <a:xfrm>
            <a:off x="841830" y="3200400"/>
            <a:ext cx="7467600" cy="20066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31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“…whoever believes will not act hastily”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– NKJV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3200" dirty="0" smtClean="0"/>
              <a:t>“…will not be in haste” </a:t>
            </a:r>
            <a:r>
              <a:rPr lang="en-US" dirty="0" smtClean="0"/>
              <a:t>– ESV . . 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“…will not panic”  [flee in alarm]</a:t>
            </a:r>
          </a:p>
        </p:txBody>
      </p:sp>
    </p:spTree>
    <p:extLst>
      <p:ext uri="{BB962C8B-B14F-4D97-AF65-F5344CB8AC3E}">
        <p14:creationId xmlns:p14="http://schemas.microsoft.com/office/powerpoint/2010/main" xmlns="" val="2429466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 bwMode="auto">
          <a:xfrm>
            <a:off x="518886" y="914400"/>
            <a:ext cx="80772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Short On Trust, Nu.11</a:t>
            </a:r>
          </a:p>
        </p:txBody>
      </p:sp>
      <p:sp>
        <p:nvSpPr>
          <p:cNvPr id="3" name="Rounded Rectangle 2"/>
          <p:cNvSpPr/>
          <p:nvPr/>
        </p:nvSpPr>
        <p:spPr bwMode="auto">
          <a:xfrm>
            <a:off x="518886" y="2365830"/>
            <a:ext cx="8077200" cy="1295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50000"/>
                  </a:schemeClr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III. Short On Glory, </a:t>
            </a:r>
            <a:r>
              <a:rPr kumimoji="0" lang="en-US" sz="360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Ro.3</a:t>
            </a:r>
            <a:endParaRPr kumimoji="0" lang="en-US" sz="2800" i="0" u="none" strike="noStrike" cap="none" normalizeH="0" baseline="0" dirty="0" smtClean="0">
              <a:ln>
                <a:noFill/>
              </a:ln>
              <a:effectLst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 bwMode="auto">
          <a:xfrm>
            <a:off x="533400" y="1632858"/>
            <a:ext cx="8077200" cy="533400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  <a:ln w="12700" cap="flat" cmpd="sng" algn="ctr">
            <a:solidFill>
              <a:schemeClr val="bg2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i="0" u="none" strike="noStrike" cap="none" normalizeH="0" baseline="0" dirty="0" smtClean="0">
                <a:ln>
                  <a:noFill/>
                </a:ln>
                <a:effectLst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Short On Resources, Isa.28</a:t>
            </a:r>
          </a:p>
        </p:txBody>
      </p:sp>
    </p:spTree>
    <p:extLst>
      <p:ext uri="{BB962C8B-B14F-4D97-AF65-F5344CB8AC3E}">
        <p14:creationId xmlns:p14="http://schemas.microsoft.com/office/powerpoint/2010/main" xmlns="" val="4035010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6523</TotalTime>
  <Words>583</Words>
  <Application>Microsoft Office PowerPoint</Application>
  <PresentationFormat>On-screen Show (4:3)</PresentationFormat>
  <Paragraphs>110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Pixel</vt:lpstr>
      <vt:lpstr>Short Lessons</vt:lpstr>
      <vt:lpstr>Short sayings</vt:lpstr>
      <vt:lpstr>Slide 3</vt:lpstr>
      <vt:lpstr>God is not short on…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Duggin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Johnson</cp:lastModifiedBy>
  <cp:revision>681</cp:revision>
  <dcterms:created xsi:type="dcterms:W3CDTF">2011-08-18T15:42:19Z</dcterms:created>
  <dcterms:modified xsi:type="dcterms:W3CDTF">2016-02-27T22:55:17Z</dcterms:modified>
</cp:coreProperties>
</file>