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21"/>
  </p:notesMasterIdLst>
  <p:sldIdLst>
    <p:sldId id="298" r:id="rId3"/>
    <p:sldId id="393" r:id="rId4"/>
    <p:sldId id="260" r:id="rId5"/>
    <p:sldId id="365" r:id="rId6"/>
    <p:sldId id="420" r:id="rId7"/>
    <p:sldId id="439" r:id="rId8"/>
    <p:sldId id="434" r:id="rId9"/>
    <p:sldId id="421" r:id="rId10"/>
    <p:sldId id="435" r:id="rId11"/>
    <p:sldId id="422" r:id="rId12"/>
    <p:sldId id="436" r:id="rId13"/>
    <p:sldId id="423" r:id="rId14"/>
    <p:sldId id="437" r:id="rId15"/>
    <p:sldId id="402" r:id="rId16"/>
    <p:sldId id="438" r:id="rId17"/>
    <p:sldId id="306" r:id="rId18"/>
    <p:sldId id="426" r:id="rId19"/>
    <p:sldId id="38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ECFF"/>
    <a:srgbClr val="FFFFCC"/>
    <a:srgbClr val="FFFF00"/>
    <a:srgbClr val="4D4D4D"/>
    <a:srgbClr val="CC6600"/>
    <a:srgbClr val="000066"/>
    <a:srgbClr val="FFFF66"/>
    <a:srgbClr val="00FF00"/>
    <a:srgbClr val="E185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3938-6E58-47D1-ADA4-CED2D9D4D0E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56231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House Plans</a:t>
            </a:r>
            <a:b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Wilderness</a:t>
            </a:r>
            <a:endParaRPr lang="en-US" alt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 smtClean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27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How many today admit father died in sin?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CCECFF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admit God’s judgment is just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this we learn . . .</a:t>
            </a:r>
          </a:p>
          <a:p>
            <a:pPr marL="1147763" lvl="1" indent="-514350">
              <a:spcAft>
                <a:spcPts val="1200"/>
              </a:spcAft>
              <a:buAutoNum type="arabi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own sin is serious; 2 Co.5:10.</a:t>
            </a:r>
          </a:p>
          <a:p>
            <a:pPr marL="1147763" lvl="1" indent="-514350">
              <a:spcAft>
                <a:spcPts val="1200"/>
              </a:spcAft>
              <a:buAutoNum type="arabicPeriod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blame no one but ourselves for our sin.</a:t>
            </a:r>
          </a:p>
          <a:p>
            <a:pPr marL="1147763" lvl="1" indent="-514350">
              <a:spcAft>
                <a:spcPts val="1200"/>
              </a:spcAft>
              <a:buAutoNum type="arabicPeriod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does not blame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children for fathers’ sins, Ezk.18.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3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983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Wisely Handle Their Problem, 1-2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II. Jointly Present Their Case, </a:t>
            </a: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1-2</a:t>
            </a:r>
            <a:b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III. Honestly Confess Father’s Sin, 3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IV. Properly Want To Be Remembered,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4a</a:t>
            </a:r>
            <a:endParaRPr lang="en-US" altLang="en-US" sz="32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981200"/>
            <a:ext cx="9158748" cy="48768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76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All want people to think best of them,</a:t>
            </a:r>
            <a:b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even in death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chemeClr val="bg1">
              <a:lumMod val="75000"/>
              <a:alpha val="82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Jezebel … Judas … Nero … Hitler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Joseph … Paul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will forget us in few years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Eccl.2:15-16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Remembered only in Lord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Ex.32:32-33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Ph.4:2-3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4038600" y="4419600"/>
            <a:ext cx="4648200" cy="20574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How will people</a:t>
            </a:r>
            <a:b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</a:b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10000"/>
                  </a:schemeClr>
                </a:solidFill>
                <a:effectLst/>
                <a:latin typeface="Arial" charset="0"/>
              </a:rPr>
              <a:t>remember our name?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Lk.22:32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Mt.26:13</a:t>
            </a:r>
          </a:p>
        </p:txBody>
      </p:sp>
    </p:spTree>
    <p:extLst>
      <p:ext uri="{BB962C8B-B14F-4D97-AF65-F5344CB8AC3E}">
        <p14:creationId xmlns:p14="http://schemas.microsoft.com/office/powerpoint/2010/main" xmlns="" val="19998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364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Wisely Handle Their Problem, 1-2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II. Jointly Present Their Case, </a:t>
            </a: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1-2</a:t>
            </a:r>
            <a:b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III. Honestly Confess Father’s Sin, 3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IV. Properly Want To Be Remembered, 4a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V. Faithfully Believe Promises of God,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4b</a:t>
            </a:r>
            <a:endParaRPr lang="en-US" altLang="en-US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362200"/>
            <a:ext cx="9158748" cy="44958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02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Five women plead for land</a:t>
            </a:r>
            <a:b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</a:br>
            <a:r>
              <a:rPr lang="en-US" altLang="en-US" sz="3700" dirty="0" smtClean="0">
                <a:solidFill>
                  <a:srgbClr val="FFFF00"/>
                </a:solidFill>
                <a:latin typeface="Verdana" pitchFamily="34" charset="0"/>
              </a:rPr>
              <a:t>that is not yet conquered</a:t>
            </a:r>
            <a:endParaRPr lang="en-US" altLang="en-US" sz="37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3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 said they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 Canaan (Nu.13); t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hese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will receive it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plead with Moses to get God’s answer; in God they trust</a:t>
            </a: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desire: they want what God promised (NOT Egypt).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703888" y="2286000"/>
            <a:ext cx="3696912" cy="6096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Ga.3:28-29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718636" y="5181600"/>
            <a:ext cx="3696912" cy="609600"/>
          </a:xfrm>
          <a:prstGeom prst="rect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algn="ctr">
              <a:spcAft>
                <a:spcPts val="600"/>
              </a:spcAft>
            </a:pP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Peter 1:4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9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25166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Wisely Handle Their Problem, 1-2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II. Jointly Present Their Case, </a:t>
            </a: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1-2</a:t>
            </a:r>
            <a:b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III. Honestly Confess Father’s Sin, 3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IV. Properly Want To Be Remembered, 4a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V. Faithfully Believe Promises of God, 4b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VI. Conditionally Receive,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4c-7</a:t>
            </a:r>
            <a:endParaRPr lang="en-US" altLang="en-US" sz="28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2514600"/>
            <a:ext cx="9158748" cy="43434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4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Supreme Court rules in their favor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12608"/>
            <a:ext cx="8458200" cy="51816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63500" indent="0" algn="ctr">
              <a:buNone/>
              <a:tabLst>
                <a:tab pos="914400" algn="l"/>
              </a:tabLst>
            </a:pPr>
            <a:r>
              <a:rPr lang="en-US" altLang="en-US" sz="3400" dirty="0" smtClean="0">
                <a:latin typeface="Verdana" pitchFamily="34" charset="0"/>
              </a:rPr>
              <a:t>Mt.7:7-11</a:t>
            </a:r>
            <a:endParaRPr lang="en-US" altLang="en-US" sz="3200" dirty="0" smtClean="0">
              <a:latin typeface="Verdana" pitchFamily="34" charset="0"/>
            </a:endParaRPr>
          </a:p>
          <a:p>
            <a:pPr marL="339725" indent="-27622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dirty="0" smtClean="0">
                <a:latin typeface="Verdana" pitchFamily="34" charset="0"/>
              </a:rPr>
              <a:t>Nu.27:…12-16</a:t>
            </a:r>
          </a:p>
          <a:p>
            <a:pPr marL="339725" indent="-27622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dirty="0">
              <a:latin typeface="Verdana" pitchFamily="34" charset="0"/>
            </a:endParaRPr>
          </a:p>
          <a:p>
            <a:pPr marL="339725" indent="-27622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dirty="0" smtClean="0">
              <a:latin typeface="Verdana" pitchFamily="34" charset="0"/>
            </a:endParaRPr>
          </a:p>
          <a:p>
            <a:pPr marL="339725" indent="-276225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endParaRPr lang="en-US" altLang="en-US" dirty="0">
              <a:latin typeface="Verdana" pitchFamily="34" charset="0"/>
            </a:endParaRP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04572" y="2590800"/>
            <a:ext cx="7315200" cy="2667000"/>
          </a:xfrm>
          <a:prstGeom prst="rect">
            <a:avLst/>
          </a:prstGeom>
          <a:solidFill>
            <a:srgbClr val="FFFFCC"/>
          </a:solidFill>
          <a:ln w="63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400"/>
              </a:spcAft>
            </a:pP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 helps them though </a:t>
            </a:r>
            <a:r>
              <a:rPr lang="en-US" sz="3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himself cannot enter </a:t>
            </a:r>
            <a:r>
              <a:rPr lang="en-US" sz="3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Canaan</a:t>
            </a:r>
            <a:endParaRPr lang="en-US" sz="320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Aft>
                <a:spcPts val="4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</a:rPr>
              <a:t>1. 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</a:rPr>
              <a:t>Integrity of Moses</a:t>
            </a:r>
          </a:p>
          <a:p>
            <a:pPr algn="ctr"/>
            <a:r>
              <a:rPr lang="en-US" sz="2400" b="1" dirty="0" smtClean="0">
                <a:solidFill>
                  <a:schemeClr val="accent1">
                    <a:lumMod val="25000"/>
                  </a:schemeClr>
                </a:solidFill>
              </a:rPr>
              <a:t>2. </a:t>
            </a:r>
            <a:r>
              <a:rPr lang="en-US" sz="3400" b="1" dirty="0" smtClean="0">
                <a:solidFill>
                  <a:schemeClr val="accent1">
                    <a:lumMod val="25000"/>
                  </a:schemeClr>
                </a:solidFill>
              </a:rPr>
              <a:t>Impartiality of God</a:t>
            </a:r>
            <a:endParaRPr kumimoji="0" lang="en-US" sz="3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82700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Nu.36  </a:t>
            </a:r>
            <a:endParaRPr lang="en-US" altLang="en-US" sz="36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42900" y="1280652"/>
            <a:ext cx="8458200" cy="5272548"/>
          </a:xfrm>
          <a:prstGeom prst="rect">
            <a:avLst/>
          </a:prstGeom>
          <a:solidFill>
            <a:schemeClr val="bg1">
              <a:lumMod val="75000"/>
              <a:alpha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marL="457200" indent="-45720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lvl="1"/>
            <a:endParaRPr lang="en-US" altLang="en-US" sz="1800">
              <a:latin typeface="Arial" charset="0"/>
            </a:endParaRP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42900" y="1312608"/>
            <a:ext cx="8458200" cy="5486400"/>
          </a:xfrm>
          <a:solidFill>
            <a:schemeClr val="bg1">
              <a:lumMod val="95000"/>
              <a:alpha val="33000"/>
            </a:schemeClr>
          </a:solidFill>
        </p:spPr>
        <p:txBody>
          <a:bodyPr/>
          <a:lstStyle/>
          <a:p>
            <a:pPr marL="398463" indent="-3984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b="1" dirty="0" smtClean="0">
                <a:latin typeface="Verdana" pitchFamily="34" charset="0"/>
              </a:rPr>
              <a:t>Conditional</a:t>
            </a:r>
            <a:r>
              <a:rPr lang="en-US" altLang="en-US" dirty="0" smtClean="0">
                <a:latin typeface="Verdana" pitchFamily="34" charset="0"/>
              </a:rPr>
              <a:t> blessing  (cf. Nu.21)</a:t>
            </a:r>
            <a:endParaRPr lang="en-US" altLang="en-US" sz="3400" dirty="0" smtClean="0">
              <a:latin typeface="Verdana" pitchFamily="34" charset="0"/>
            </a:endParaRPr>
          </a:p>
          <a:p>
            <a:pPr marL="798513" lvl="2" indent="-39846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sz="3200" b="1" dirty="0" smtClean="0">
                <a:latin typeface="Verdana" pitchFamily="34" charset="0"/>
              </a:rPr>
              <a:t>6:</a:t>
            </a:r>
            <a:r>
              <a:rPr lang="en-US" altLang="en-US" sz="3200" dirty="0" smtClean="0">
                <a:latin typeface="Verdana" pitchFamily="34" charset="0"/>
              </a:rPr>
              <a:t> </a:t>
            </a:r>
            <a:r>
              <a:rPr lang="en-US" altLang="en-US" sz="340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daughters: marry </a:t>
            </a:r>
            <a:r>
              <a:rPr lang="en-US" altLang="en-US" sz="3400" b="1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ONLY</a:t>
            </a:r>
            <a:r>
              <a:rPr lang="en-US" altLang="en-US" sz="3400" dirty="0" smtClean="0">
                <a:solidFill>
                  <a:schemeClr val="bg2">
                    <a:lumMod val="75000"/>
                  </a:schemeClr>
                </a:solidFill>
                <a:latin typeface="Verdana" pitchFamily="34" charset="0"/>
              </a:rPr>
              <a:t> within own tribe</a:t>
            </a:r>
          </a:p>
          <a:p>
            <a:pPr marL="398463" indent="-398463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altLang="en-US" b="1" dirty="0" smtClean="0">
                <a:latin typeface="Verdana" pitchFamily="34" charset="0"/>
              </a:rPr>
              <a:t>Unconditional</a:t>
            </a:r>
            <a:r>
              <a:rPr lang="en-US" altLang="en-US" dirty="0" smtClean="0">
                <a:latin typeface="Verdana" pitchFamily="34" charset="0"/>
              </a:rPr>
              <a:t> response, 36:10-12</a:t>
            </a:r>
          </a:p>
          <a:p>
            <a:pPr marL="463550" lvl="1" indent="0">
              <a:spcAft>
                <a:spcPts val="600"/>
              </a:spcAft>
              <a:buNone/>
              <a:tabLst>
                <a:tab pos="914400" algn="l"/>
              </a:tabLst>
            </a:pPr>
            <a:endParaRPr lang="en-US" sz="3200" dirty="0">
              <a:latin typeface="Verdana" pitchFamily="34" charset="0"/>
              <a:ea typeface="Times New Roman"/>
              <a:cs typeface="Times New Roman"/>
            </a:endParaRPr>
          </a:p>
          <a:p>
            <a:pPr marL="463550" lvl="1" indent="0">
              <a:spcAft>
                <a:spcPts val="600"/>
              </a:spcAft>
              <a:buNone/>
              <a:tabLst>
                <a:tab pos="914400" algn="l"/>
              </a:tabLst>
            </a:pPr>
            <a:r>
              <a:rPr lang="en-US" sz="3200" dirty="0" smtClean="0">
                <a:ea typeface="Times New Roman"/>
                <a:cs typeface="Times New Roman"/>
              </a:rPr>
              <a:t> </a:t>
            </a:r>
          </a:p>
          <a:p>
            <a:pPr marL="65087" indent="0">
              <a:buNone/>
              <a:tabLst>
                <a:tab pos="914400" algn="l"/>
              </a:tabLst>
            </a:pPr>
            <a:endParaRPr lang="en-US" altLang="en-US" sz="3400" dirty="0">
              <a:latin typeface="Verdana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600200" y="3733800"/>
            <a:ext cx="5914104" cy="2286000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400"/>
              </a:spcAft>
            </a:pPr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‘Just as’:</a:t>
            </a:r>
          </a:p>
          <a:p>
            <a:pPr algn="ctr">
              <a:spcAft>
                <a:spcPts val="60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</a:rPr>
              <a:t>1.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Exact</a:t>
            </a:r>
            <a:r>
              <a:rPr kumimoji="0" lang="en-US" sz="34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</a:rPr>
              <a:t> obedience</a:t>
            </a:r>
          </a:p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2. </a:t>
            </a: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Entire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 obedience</a:t>
            </a:r>
          </a:p>
          <a:p>
            <a:pPr algn="ctr"/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157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Five ordinary sisters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become part of OT record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On-going news reports conclude the book, reaching Joshua 17; 1 Chr.7</a:t>
            </a:r>
          </a:p>
          <a:p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 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US" sz="3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Extraordinary faith</a:t>
            </a:r>
          </a:p>
          <a:p>
            <a:endParaRPr lang="en-US" sz="34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400"/>
              </a:spcBef>
            </a:pPr>
            <a:r>
              <a:rPr lang="en-US" sz="3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Josh.17:3-6, conditions are right for ‘happily ever after’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929148" y="3733800"/>
            <a:ext cx="7283244" cy="112825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loves ‘common people.’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is unimportant to Him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911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sz="3600" dirty="0" smtClean="0"/>
              <a:t>Five daughters, Nu.26:33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800"/>
              </a:spcBef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62000" y="1905000"/>
            <a:ext cx="7620000" cy="1524000"/>
          </a:xfrm>
          <a:prstGeom prst="rect">
            <a:avLst/>
          </a:prstGeom>
          <a:solidFill>
            <a:srgbClr val="800000"/>
          </a:soli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Numbers 27</a:t>
            </a: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These mature young ladies contrast</a:t>
            </a:r>
            <a:br>
              <a:rPr lang="en-US" sz="3200" dirty="0" smtClean="0">
                <a:solidFill>
                  <a:srgbClr val="FFFF00"/>
                </a:solidFill>
              </a:rPr>
            </a:br>
            <a:r>
              <a:rPr lang="en-US" sz="3200" dirty="0" smtClean="0">
                <a:solidFill>
                  <a:srgbClr val="FFFF00"/>
                </a:solidFill>
              </a:rPr>
              <a:t>sharply with immoral Midianites </a:t>
            </a:r>
            <a:r>
              <a:rPr lang="en-US" sz="3200" dirty="0" smtClean="0">
                <a:solidFill>
                  <a:schemeClr val="bg1"/>
                </a:solidFill>
              </a:rPr>
              <a:t>(ch.25)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74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500" dirty="0">
                <a:solidFill>
                  <a:srgbClr val="CCECFF"/>
                </a:solidFill>
                <a:latin typeface="Verdana" pitchFamily="34" charset="0"/>
              </a:rPr>
              <a:t>I. </a:t>
            </a: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Wisely Handle Their Problem,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1-2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Land was allotted through</a:t>
            </a:r>
            <a:b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male family head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52400" y="123149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Zelophehad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died; left no sons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Five daughters did not . . .</a:t>
            </a:r>
            <a:endParaRPr kumimoji="0" lang="en-US" sz="3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0988" indent="-339725">
              <a:buFont typeface="Arial" panose="020B0604020202020204" pitchFamily="34" charset="0"/>
              <a:buChar char="•"/>
            </a:pP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2497392"/>
            <a:ext cx="7924800" cy="2895600"/>
          </a:xfrm>
          <a:prstGeom prst="rect">
            <a:avLst/>
          </a:prstGeom>
          <a:solidFill>
            <a:schemeClr val="accent1">
              <a:lumMod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1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Sulk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No pity party…</a:t>
            </a:r>
          </a:p>
          <a:p>
            <a:pPr marR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2. 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Slander</a:t>
            </a:r>
            <a:r>
              <a:rPr lang="en-US" sz="3200" dirty="0" smtClean="0">
                <a:solidFill>
                  <a:srgbClr val="FFFF00"/>
                </a:solidFill>
              </a:rPr>
              <a:t>.  </a:t>
            </a:r>
            <a:r>
              <a:rPr lang="en-US" sz="3200" dirty="0" smtClean="0">
                <a:solidFill>
                  <a:schemeClr val="bg1"/>
                </a:solidFill>
              </a:rPr>
              <a:t>(Exodus – Numbers</a:t>
            </a:r>
            <a:r>
              <a:rPr lang="en-US" sz="3200" dirty="0">
                <a:solidFill>
                  <a:schemeClr val="bg1"/>
                </a:solidFill>
              </a:rPr>
              <a:t>)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R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3.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Suspect worst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Nu.11;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 Mt.20;  Ac.6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R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b="1" dirty="0" smtClean="0">
                <a:solidFill>
                  <a:schemeClr val="bg1"/>
                </a:solidFill>
              </a:rPr>
              <a:t>4.  </a:t>
            </a:r>
            <a:r>
              <a:rPr 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trouble</a:t>
            </a:r>
            <a:r>
              <a:rPr lang="en-US" sz="3200" dirty="0" smtClean="0">
                <a:solidFill>
                  <a:srgbClr val="FFFF00"/>
                </a:solidFill>
              </a:rPr>
              <a:t>.  </a:t>
            </a:r>
            <a:r>
              <a:rPr lang="en-US" sz="3200" dirty="0" smtClean="0">
                <a:solidFill>
                  <a:schemeClr val="bg1"/>
                </a:solidFill>
              </a:rPr>
              <a:t>Nu.16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8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Wise daughters go . . .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1430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2-3.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right time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2-3.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at right time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right question,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3-4.</a:t>
            </a:r>
            <a:endParaRPr kumimoji="0" lang="en-US" sz="3200" b="0" i="0" u="none" strike="noStrike" cap="none" normalizeH="0" baseline="0" dirty="0" smtClean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at right time with right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baggage,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3-4.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98208" y="44663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grudges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98208" y="51521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score to settle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4626078" y="44663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lies, excuses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626078" y="51521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threats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98208" y="58379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back-to-Egypt…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626078" y="5837904"/>
            <a:ext cx="4107426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No tent-to-tent…</a:t>
            </a:r>
          </a:p>
        </p:txBody>
      </p:sp>
    </p:spTree>
    <p:extLst>
      <p:ext uri="{BB962C8B-B14F-4D97-AF65-F5344CB8AC3E}">
        <p14:creationId xmlns:p14="http://schemas.microsoft.com/office/powerpoint/2010/main" xmlns="" val="416651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chemeClr val="bg1"/>
                </a:solidFill>
                <a:latin typeface="Verdana" pitchFamily="34" charset="0"/>
              </a:rPr>
              <a:t>Wise daughters go . . .</a:t>
            </a:r>
            <a:endParaRPr lang="en-US" altLang="en-US" sz="40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1430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source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2-3.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right time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2-3.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at right time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right question,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3-4.</a:t>
            </a:r>
            <a:endParaRPr kumimoji="0" lang="en-US" sz="3200" b="0" i="0" u="none" strike="noStrike" cap="none" normalizeH="0" baseline="0" dirty="0" smtClean="0">
              <a:ln>
                <a:noFill/>
              </a:ln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right source at right time with right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baggage,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3-4.</a:t>
            </a: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right attitude (no force); assume best about Moses.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Pr.15:1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771834" y="5562600"/>
            <a:ext cx="3733800" cy="7620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Jg.7-8 . . . 12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618704" y="5562600"/>
            <a:ext cx="3733800" cy="762000"/>
          </a:xfrm>
          <a:prstGeom prst="rect">
            <a:avLst/>
          </a:prstGeom>
          <a:solidFill>
            <a:srgbClr val="800000"/>
          </a:solidFill>
          <a:ln w="31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lvl="1" algn="ctr">
              <a:spcAft>
                <a:spcPts val="1200"/>
              </a:spcAft>
            </a:pP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Lev.19:32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97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Wisely Handle Their Problem, 1-2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II. Jointly Present Their Case,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1-2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76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212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3600" dirty="0" smtClean="0">
                <a:solidFill>
                  <a:srgbClr val="FFFF00"/>
                </a:solidFill>
                <a:latin typeface="Verdana" pitchFamily="34" charset="0"/>
              </a:rPr>
              <a:t>All seek same goal; they are united</a:t>
            </a:r>
            <a:endParaRPr lang="en-US" altLang="en-US" sz="36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19200"/>
            <a:ext cx="9158748" cy="5638800"/>
          </a:xfrm>
          <a:prstGeom prst="rect">
            <a:avLst/>
          </a:prstGeom>
          <a:solidFill>
            <a:srgbClr val="FFFFCC">
              <a:alpha val="82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515938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Eccl.4:12</a:t>
            </a:r>
          </a:p>
          <a:p>
            <a:pPr marL="973138" lvl="1" indent="-33972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2:46; 4:24,</a:t>
            </a:r>
            <a:r>
              <a:rPr lang="en-US" sz="32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one accord…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5938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families come unglued over inheritances.  Lk.12:13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3138" lvl="1" indent="-33972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70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048"/>
            <a:ext cx="9144000" cy="1297448"/>
          </a:xfrm>
          <a:solidFill>
            <a:schemeClr val="tx1"/>
          </a:solidFill>
        </p:spPr>
        <p:txBody>
          <a:bodyPr/>
          <a:lstStyle/>
          <a:p>
            <a:pPr algn="ctr"/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I. </a:t>
            </a: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Wisely Handle Their Problem, 1-2</a:t>
            </a:r>
            <a:b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2000" dirty="0" smtClean="0">
                <a:solidFill>
                  <a:schemeClr val="bg1"/>
                </a:solidFill>
                <a:latin typeface="Verdana" pitchFamily="34" charset="0"/>
              </a:rPr>
              <a:t>II. Jointly Present Their Case, </a:t>
            </a:r>
            <a: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  <a:t>1-2</a:t>
            </a:r>
            <a:br>
              <a:rPr lang="en-US" altLang="en-US" sz="2000" dirty="0">
                <a:solidFill>
                  <a:schemeClr val="bg1"/>
                </a:solidFill>
                <a:latin typeface="Verdana" pitchFamily="34" charset="0"/>
              </a:rPr>
            </a:br>
            <a:r>
              <a:rPr lang="en-US" altLang="en-US" sz="3500" dirty="0" smtClean="0">
                <a:solidFill>
                  <a:srgbClr val="CCECFF"/>
                </a:solidFill>
                <a:latin typeface="Verdana" pitchFamily="34" charset="0"/>
              </a:rPr>
              <a:t>III. Honestly Confess Father’s Sin, </a:t>
            </a:r>
            <a:r>
              <a:rPr lang="en-US" altLang="en-US" sz="3200" dirty="0" smtClean="0">
                <a:solidFill>
                  <a:schemeClr val="bg1"/>
                </a:solidFill>
                <a:latin typeface="Verdana" pitchFamily="34" charset="0"/>
              </a:rPr>
              <a:t>3</a:t>
            </a:r>
            <a:endParaRPr lang="en-US" altLang="en-US" sz="3600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-14748" y="1295400"/>
            <a:ext cx="9158748" cy="5562600"/>
          </a:xfrm>
          <a:prstGeom prst="rect">
            <a:avLst/>
          </a:prstGeom>
          <a:solidFill>
            <a:schemeClr val="accent1">
              <a:alpha val="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788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3186</TotalTime>
  <Words>515</Words>
  <Application>Microsoft Office PowerPoint</Application>
  <PresentationFormat>On-screen Show (4:3)</PresentationFormat>
  <Paragraphs>94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Pixel</vt:lpstr>
      <vt:lpstr>1_Default Design</vt:lpstr>
      <vt:lpstr>House Plans In The Wilderness</vt:lpstr>
      <vt:lpstr>Five daughters, Nu.26:33</vt:lpstr>
      <vt:lpstr>I. Wisely Handle Their Problem, 1-2</vt:lpstr>
      <vt:lpstr>Land was allotted through male family head</vt:lpstr>
      <vt:lpstr>Wise daughters go . . .</vt:lpstr>
      <vt:lpstr>Wise daughters go . . .</vt:lpstr>
      <vt:lpstr>I. Wisely Handle Their Problem, 1-2 II. Jointly Present Their Case, 1-2</vt:lpstr>
      <vt:lpstr>All seek same goal; they are united</vt:lpstr>
      <vt:lpstr>I. Wisely Handle Their Problem, 1-2 II. Jointly Present Their Case, 1-2 III. Honestly Confess Father’s Sin, 3</vt:lpstr>
      <vt:lpstr>How many today admit father died in sin?</vt:lpstr>
      <vt:lpstr>I. Wisely Handle Their Problem, 1-2 II. Jointly Present Their Case, 1-2 III. Honestly Confess Father’s Sin, 3 IV. Properly Want To Be Remembered, 4a</vt:lpstr>
      <vt:lpstr>All want people to think best of them, even in death</vt:lpstr>
      <vt:lpstr>I. Wisely Handle Their Problem, 1-2 II. Jointly Present Their Case, 1-2 III. Honestly Confess Father’s Sin, 3 IV. Properly Want To Be Remembered, 4a V. Faithfully Believe Promises of God, 4b</vt:lpstr>
      <vt:lpstr>Five women plead for land that is not yet conquered</vt:lpstr>
      <vt:lpstr>I. Wisely Handle Their Problem, 1-2 II. Jointly Present Their Case, 1-2 III. Honestly Confess Father’s Sin, 3 IV. Properly Want To Be Remembered, 4a V. Faithfully Believe Promises of God, 4b VI. Conditionally Receive, 4c-7</vt:lpstr>
      <vt:lpstr>Supreme Court rules in their favor</vt:lpstr>
      <vt:lpstr>Nu.36  </vt:lpstr>
      <vt:lpstr>Five ordinary sisters become part of OT record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Johnson</cp:lastModifiedBy>
  <cp:revision>425</cp:revision>
  <dcterms:created xsi:type="dcterms:W3CDTF">2007-07-13T04:29:51Z</dcterms:created>
  <dcterms:modified xsi:type="dcterms:W3CDTF">2016-02-27T22:55:47Z</dcterms:modified>
</cp:coreProperties>
</file>