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89" r:id="rId3"/>
    <p:sldId id="299" r:id="rId4"/>
    <p:sldId id="257" r:id="rId5"/>
    <p:sldId id="292" r:id="rId6"/>
    <p:sldId id="260" r:id="rId7"/>
    <p:sldId id="291" r:id="rId8"/>
    <p:sldId id="300" r:id="rId9"/>
    <p:sldId id="293" r:id="rId10"/>
    <p:sldId id="279" r:id="rId11"/>
    <p:sldId id="294" r:id="rId12"/>
    <p:sldId id="261" r:id="rId13"/>
    <p:sldId id="295" r:id="rId14"/>
    <p:sldId id="296" r:id="rId15"/>
    <p:sldId id="297" r:id="rId16"/>
    <p:sldId id="29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9" d="100"/>
          <a:sy n="89" d="100"/>
        </p:scale>
        <p:origin x="-108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499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73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412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89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207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710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80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607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128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756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168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07763-14B1-4F96-BF8E-0A0C4F424A8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666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Bevel 3"/>
          <p:cNvSpPr/>
          <p:nvPr/>
        </p:nvSpPr>
        <p:spPr>
          <a:xfrm>
            <a:off x="906828" y="1905000"/>
            <a:ext cx="7308024" cy="1575816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Worship</a:t>
            </a:r>
            <a:endParaRPr lang="en-US" sz="48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9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792162"/>
          </a:xfrm>
          <a:solidFill>
            <a:schemeClr val="bg1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3060"/>
            <a:ext cx="7772400" cy="548394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Jn.1:14, 17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Jn.8:31-32</a:t>
            </a: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Jn.17:17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71052" y="2362200"/>
            <a:ext cx="7772400" cy="2209800"/>
          </a:xfrm>
          <a:prstGeom prst="roundRect">
            <a:avLst/>
          </a:prstGeom>
          <a:solidFill>
            <a:srgbClr val="800000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Truth: what harmonizes with facts.  E.g.: virgin birth, miracles, death, resurrection, ascension, coronation, Savior, Lord, Ac.2:36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5800" y="5486400"/>
            <a:ext cx="7772400" cy="1066800"/>
          </a:xfrm>
          <a:prstGeom prst="roundRect">
            <a:avLst/>
          </a:prstGeom>
          <a:solidFill>
            <a:srgbClr val="800000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Worship in truth is worship</a:t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His word directs.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40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18304" y="685800"/>
            <a:ext cx="6292644" cy="685800"/>
          </a:xfrm>
          <a:prstGeom prst="round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Right Object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15844" y="2362200"/>
            <a:ext cx="6292644" cy="1371600"/>
          </a:xfrm>
          <a:prstGeom prst="round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Right Attitude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18304" y="1524000"/>
            <a:ext cx="6292644" cy="685800"/>
          </a:xfrm>
          <a:prstGeom prst="round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Right Standard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763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704"/>
            <a:ext cx="7772400" cy="943896"/>
          </a:xfrm>
          <a:solidFill>
            <a:srgbClr val="FFFFCC"/>
          </a:solidFill>
          <a:ln>
            <a:solidFill>
              <a:srgbClr val="000066"/>
            </a:solidFill>
          </a:ln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sz="2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Disciples worshiped on water, Mt.14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52081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30: Peter was going down; one hope – </a:t>
            </a:r>
            <a:endParaRPr lang="en-U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Response: all worship Him, 33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Recognition: </a:t>
            </a:r>
            <a:r>
              <a:rPr 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 of God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33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71052" y="1600200"/>
            <a:ext cx="7772400" cy="609600"/>
          </a:xfrm>
          <a:prstGeom prst="roundRect">
            <a:avLst/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Lord 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recognizes Person, power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71052" y="2362200"/>
            <a:ext cx="7772400" cy="609600"/>
          </a:xfrm>
          <a:prstGeom prst="roundRect">
            <a:avLst/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Save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recognize His concern, desire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71052" y="3124200"/>
            <a:ext cx="7772400" cy="609600"/>
          </a:xfrm>
          <a:prstGeom prst="roundRect">
            <a:avLst/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recognize His love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5181600"/>
            <a:ext cx="3719052" cy="609600"/>
          </a:xfrm>
          <a:prstGeom prst="ellipse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Boredom?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838200" y="5791200"/>
            <a:ext cx="3719052" cy="609600"/>
          </a:xfrm>
          <a:prstGeom prst="ellipse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Fall asleep?</a:t>
            </a:r>
            <a:endParaRPr lang="en-US" sz="3200" dirty="0"/>
          </a:p>
        </p:txBody>
      </p:sp>
      <p:sp>
        <p:nvSpPr>
          <p:cNvPr id="9" name="Oval 8"/>
          <p:cNvSpPr/>
          <p:nvPr/>
        </p:nvSpPr>
        <p:spPr>
          <a:xfrm>
            <a:off x="4586748" y="5181600"/>
            <a:ext cx="3719052" cy="609600"/>
          </a:xfrm>
          <a:prstGeom prst="ellipse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Gimmicks?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4586748" y="5791200"/>
            <a:ext cx="3719052" cy="609600"/>
          </a:xfrm>
          <a:prstGeom prst="ellipse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Complaints?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11389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704"/>
            <a:ext cx="7772400" cy="943896"/>
          </a:xfrm>
          <a:solidFill>
            <a:srgbClr val="FFFFCC"/>
          </a:solidFill>
          <a:ln>
            <a:solidFill>
              <a:srgbClr val="000066"/>
            </a:solidFill>
          </a:ln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Demons worshipped on sight, Mk.5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520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Demons, strongest beings on earth?  Yet:</a:t>
            </a:r>
          </a:p>
          <a:p>
            <a:pPr marL="0" indent="0" defTabSz="515938">
              <a:buNone/>
            </a:pP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a. Jesus far superior</a:t>
            </a:r>
          </a:p>
          <a:p>
            <a:pPr marL="0" indent="0" defTabSz="515938">
              <a:buNone/>
            </a:pP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b. Fearing judgment, cower before Him</a:t>
            </a:r>
          </a:p>
          <a:p>
            <a:pPr marL="0" indent="0" defTabSz="515938">
              <a:buNone/>
            </a:pP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c. Recognize they have nothing in 			common with Him (v.7).  </a:t>
            </a:r>
          </a:p>
          <a:p>
            <a:pPr marL="0" indent="0" defTabSz="515938">
              <a:buNone/>
            </a:pP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d.	Beg Him as their superior (v.10); He 		condescends…grants their petition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21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704"/>
            <a:ext cx="7772400" cy="943896"/>
          </a:xfrm>
          <a:solidFill>
            <a:srgbClr val="FFFFCC"/>
          </a:solidFill>
          <a:ln>
            <a:solidFill>
              <a:srgbClr val="000066"/>
            </a:solidFill>
          </a:ln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Demons worshipped on sight, Mk.5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520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Our relation to Jesus:</a:t>
            </a:r>
          </a:p>
          <a:p>
            <a:pPr marL="0" indent="0" defTabSz="515938">
              <a:buNone/>
            </a:pP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a. Jesus far superior to us</a:t>
            </a:r>
          </a:p>
          <a:p>
            <a:pPr marL="0" indent="0" defTabSz="515938">
              <a:buNone/>
            </a:pP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b. We know what we deserve</a:t>
            </a:r>
          </a:p>
          <a:p>
            <a:pPr marL="0" indent="0" defTabSz="515938">
              <a:buNone/>
            </a:pP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c. We lack something in common with 		Him because of our sin</a:t>
            </a:r>
          </a:p>
          <a:p>
            <a:pPr marL="0" indent="0" defTabSz="515938">
              <a:buNone/>
            </a:pP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d.	Worship Him as our superior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4648200"/>
            <a:ext cx="6400800" cy="1524000"/>
          </a:xfrm>
          <a:prstGeom prst="rect">
            <a:avLst/>
          </a:prstGeom>
          <a:solidFill>
            <a:srgbClr val="000066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Worship is not about pleasing or praising us.</a:t>
            </a:r>
          </a:p>
          <a:p>
            <a:pPr algn="ctr"/>
            <a:r>
              <a:rPr lang="en-US" sz="3200" dirty="0" smtClean="0"/>
              <a:t>“I didn’t get anything out of it!”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33007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704"/>
            <a:ext cx="7772400" cy="943896"/>
          </a:xfrm>
          <a:solidFill>
            <a:srgbClr val="FFFFCC"/>
          </a:solidFill>
          <a:ln>
            <a:solidFill>
              <a:srgbClr val="000066"/>
            </a:solidFill>
          </a:ln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sz="2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Foreigner (Samaritan)</a:t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Lk.17:11-19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520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One came back…</a:t>
            </a:r>
          </a:p>
          <a:p>
            <a:pPr marL="0" indent="0" defTabSz="693738">
              <a:buNone/>
              <a:tabLst>
                <a:tab pos="280988" algn="l"/>
                <a:tab pos="633413" algn="l"/>
              </a:tabLst>
            </a:pP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Saw he was healed; could not stifle 		emotions.</a:t>
            </a:r>
          </a:p>
          <a:p>
            <a:pPr marL="633413" indent="-633413" defTabSz="693738">
              <a:buNone/>
              <a:tabLst>
                <a:tab pos="280988" algn="l"/>
                <a:tab pos="738188" algn="l"/>
              </a:tabLst>
            </a:pP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Loud voice…glorifying God…fell on face (worship)…gave thanks.</a:t>
            </a:r>
          </a:p>
          <a:p>
            <a:pPr marL="0" indent="0" defTabSz="693738">
              <a:buNone/>
              <a:tabLst>
                <a:tab pos="280988" algn="l"/>
                <a:tab pos="738188" algn="l"/>
              </a:tabLst>
            </a:pP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sz="2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lang="en-US" sz="24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Samaritan – did not take it for granted</a:t>
            </a:r>
          </a:p>
          <a:p>
            <a:pPr marL="0" indent="0" defTabSz="515938">
              <a:buNone/>
              <a:tabLst>
                <a:tab pos="280988" algn="l"/>
              </a:tabLst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22556" y="4419600"/>
            <a:ext cx="7086600" cy="762000"/>
          </a:xfrm>
          <a:prstGeom prst="roundRect">
            <a:avLst/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Others grasped healing; he, the Healer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1020096" y="5334000"/>
            <a:ext cx="7086600" cy="762000"/>
          </a:xfrm>
          <a:prstGeom prst="roundRect">
            <a:avLst/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One in ten . . . not a Jew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03727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704"/>
            <a:ext cx="7772400" cy="943896"/>
          </a:xfrm>
          <a:solidFill>
            <a:srgbClr val="FFFFCC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2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Women, Mt.28:19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638800"/>
          </a:xfrm>
        </p:spPr>
        <p:txBody>
          <a:bodyPr>
            <a:normAutofit fontScale="92500" lnSpcReduction="10000"/>
          </a:bodyPr>
          <a:lstStyle/>
          <a:p>
            <a:pPr marL="339725" indent="-339725">
              <a:spcAft>
                <a:spcPts val="600"/>
              </a:spcAft>
              <a:buNone/>
            </a:pP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Mt.27 – apparent defeat (no worship); weakness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(2 Co.13:4); no hope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Mt.28 – resurrection, victory, good news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3738" lvl="1" indent="-412750" defTabSz="457200">
              <a:spcAft>
                <a:spcPts val="300"/>
              </a:spcAft>
              <a:buBlip>
                <a:blip r:embed="rId2"/>
              </a:buBlip>
            </a:pPr>
            <a:r>
              <a:rPr lang="en-US" sz="33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Women at tomb (1)</a:t>
            </a:r>
          </a:p>
          <a:p>
            <a:pPr marL="693738" lvl="1" indent="-412750" defTabSz="457200">
              <a:spcAft>
                <a:spcPts val="300"/>
              </a:spcAft>
              <a:buBlip>
                <a:blip r:embed="rId2"/>
              </a:buBlip>
            </a:pPr>
            <a:r>
              <a:rPr lang="en-US" sz="33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Angel; unbelievers’ fear (2-4)</a:t>
            </a:r>
          </a:p>
          <a:p>
            <a:pPr marL="693738" lvl="1" indent="-412750" defTabSz="457200">
              <a:spcAft>
                <a:spcPts val="300"/>
              </a:spcAft>
              <a:buBlip>
                <a:blip r:embed="rId2"/>
              </a:buBlip>
            </a:pPr>
            <a:r>
              <a:rPr lang="en-US" sz="33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Angel; no fear; He is risen!  Go… (5-7)</a:t>
            </a:r>
          </a:p>
          <a:p>
            <a:pPr marL="693738" lvl="1" indent="-412750" defTabSz="457200">
              <a:spcAft>
                <a:spcPts val="300"/>
              </a:spcAft>
              <a:buBlip>
                <a:blip r:embed="rId2"/>
              </a:buBlip>
            </a:pPr>
            <a:r>
              <a:rPr lang="en-US" sz="33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Believers fear, great joy (8)</a:t>
            </a:r>
          </a:p>
          <a:p>
            <a:pPr marL="693738" lvl="1" indent="-412750" defTabSz="457200">
              <a:spcAft>
                <a:spcPts val="300"/>
              </a:spcAft>
              <a:buBlip>
                <a:blip r:embed="rId2"/>
              </a:buBlip>
            </a:pPr>
            <a:r>
              <a:rPr lang="en-US" sz="33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Jesus appears to them; </a:t>
            </a:r>
            <a:r>
              <a:rPr lang="en-US" sz="3300" i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 not fear </a:t>
            </a:r>
            <a:r>
              <a:rPr lang="en-US" sz="33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(9f)</a:t>
            </a:r>
          </a:p>
          <a:p>
            <a:pPr marL="693738" lvl="1" indent="-412750" defTabSz="457200">
              <a:spcAft>
                <a:spcPts val="300"/>
              </a:spcAft>
              <a:buBlip>
                <a:blip r:embed="rId2"/>
              </a:buBlip>
            </a:pPr>
            <a:r>
              <a:rPr lang="en-US" sz="330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Unbelievers </a:t>
            </a:r>
            <a:r>
              <a:rPr lang="en-US" sz="33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fear [panic]  (11-15)</a:t>
            </a:r>
          </a:p>
          <a:p>
            <a:pPr marL="693738" lvl="1" indent="-412750" defTabSz="457200">
              <a:spcAft>
                <a:spcPts val="600"/>
              </a:spcAft>
              <a:buBlip>
                <a:blip r:embed="rId2"/>
              </a:buBlip>
            </a:pPr>
            <a:r>
              <a:rPr lang="en-US" sz="33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Galilee, worship, (16-17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66910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“Worship”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(1/2)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052" y="1524000"/>
            <a:ext cx="7772400" cy="4724400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Freq</a:t>
            </a: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used to designate the custom of prostrating oneself before persons and kissing their feet or the hem of their garment, the ground, etc.; the Persians did this in the presence of their deified king, and the Greeks before a divinity or </a:t>
            </a:r>
            <a:r>
              <a:rPr lang="en-US" sz="3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someth</a:t>
            </a: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holy.) 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058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“Worship”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(2/2)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052" y="1524000"/>
            <a:ext cx="7772400" cy="472440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express in attitude or gesture one’s complete dependence on or submission to a high authority figure, (fall down and) worship, do obeisance to, prostrate oneself before, do reverence to, welcome respectfully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BDAG.</a:t>
            </a:r>
            <a:endParaRPr lang="en-US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032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Worship is . . .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quickening </a:t>
            </a: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conscience by the holiness of </a:t>
            </a:r>
            <a: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God…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feeding </a:t>
            </a: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mind with the truth of </a:t>
            </a:r>
            <a: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God…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purging </a:t>
            </a: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imagination by the beauty of </a:t>
            </a:r>
            <a: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God…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opening </a:t>
            </a: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heart to the love of </a:t>
            </a:r>
            <a: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God…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devoting the will to the purpose of </a:t>
            </a:r>
            <a: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</a:t>
            </a: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99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37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Foundation principles of</a:t>
            </a:r>
            <a:br>
              <a:rPr lang="en-US" sz="37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7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worship illustrated</a:t>
            </a:r>
            <a:endParaRPr lang="en-US" sz="37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052" y="1524000"/>
            <a:ext cx="7772400" cy="4953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 of Jesus, Jn.4:…20-24.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Woman at well, Jn.4.</a:t>
            </a: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17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18304" y="685800"/>
            <a:ext cx="6292644" cy="1371600"/>
          </a:xfrm>
          <a:prstGeom prst="round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Right Object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868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7159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4:20-24 (ten times)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208" y="1524000"/>
            <a:ext cx="8305800" cy="4724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914400"/>
            <a:ext cx="4114800" cy="5562600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Aft>
                <a:spcPct val="0"/>
              </a:spcAft>
            </a:pPr>
            <a:r>
              <a:rPr lang="en-US" sz="3000" b="1" kern="0" baseline="30000" dirty="0" smtClean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21</a:t>
            </a:r>
            <a:r>
              <a:rPr lang="en-US" sz="2800" kern="0" dirty="0" smtClean="0">
                <a:solidFill>
                  <a:srgbClr val="33339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sz="3000" kern="0" dirty="0" smtClean="0">
                <a:solidFill>
                  <a:srgbClr val="33339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000" kern="0" dirty="0">
                <a:solidFill>
                  <a:srgbClr val="33339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hour is </a:t>
            </a:r>
            <a:r>
              <a:rPr lang="en-US" sz="3000" kern="0" dirty="0" smtClean="0">
                <a:solidFill>
                  <a:srgbClr val="33339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 </a:t>
            </a:r>
            <a:r>
              <a:rPr lang="en-US" sz="3000" kern="0" dirty="0">
                <a:solidFill>
                  <a:srgbClr val="33339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you will neither on this mountain, nor in Jerusalem, worship the Father.</a:t>
            </a:r>
            <a:r>
              <a:rPr lang="en-US" sz="3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000" b="1" kern="0" baseline="30000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22</a:t>
            </a:r>
            <a:r>
              <a:rPr lang="en-US" sz="3000" kern="0" dirty="0">
                <a:solidFill>
                  <a:srgbClr val="33339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worship what you do not know; we know what we worship, for salvation is of the Jews</a:t>
            </a:r>
            <a:r>
              <a:rPr lang="en-US" sz="3000" kern="0" dirty="0" smtClean="0">
                <a:solidFill>
                  <a:srgbClr val="33339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3000" b="1" kern="0" baseline="300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3000" kern="0" dirty="0" smtClean="0">
                <a:solidFill>
                  <a:srgbClr val="33339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…true </a:t>
            </a:r>
            <a:r>
              <a:rPr lang="en-US" sz="3000" kern="0" dirty="0" err="1" smtClean="0">
                <a:solidFill>
                  <a:srgbClr val="33339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wor-shipers</a:t>
            </a:r>
            <a:r>
              <a:rPr lang="en-US" sz="3000" kern="0" dirty="0" smtClean="0">
                <a:solidFill>
                  <a:srgbClr val="33339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worship the Father… </a:t>
            </a:r>
            <a:endParaRPr lang="en-US" sz="3000" i="1" kern="0" dirty="0">
              <a:solidFill>
                <a:srgbClr val="333399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648200" y="2872248"/>
            <a:ext cx="4191000" cy="1104901"/>
          </a:xfrm>
          <a:prstGeom prst="wedgeRectCallout">
            <a:avLst>
              <a:gd name="adj1" fmla="val -113468"/>
              <a:gd name="adj2" fmla="val 43812"/>
            </a:avLst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Ignorant worship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4648200" y="1447800"/>
            <a:ext cx="4191000" cy="1104900"/>
          </a:xfrm>
          <a:prstGeom prst="wedgeRectCallout">
            <a:avLst>
              <a:gd name="adj1" fmla="val -99040"/>
              <a:gd name="adj2" fmla="val 49151"/>
            </a:avLst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Change of covenant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4648200" y="4419600"/>
            <a:ext cx="4191000" cy="1104900"/>
          </a:xfrm>
          <a:prstGeom prst="wedgeRectCallout">
            <a:avLst>
              <a:gd name="adj1" fmla="val -91650"/>
              <a:gd name="adj2" fmla="val 30464"/>
            </a:avLst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God demands accurate worship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330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7159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4:20-24 (ten times)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208" y="1524000"/>
            <a:ext cx="8305800" cy="4724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914400"/>
            <a:ext cx="3854244" cy="5562600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Aft>
                <a:spcPct val="0"/>
              </a:spcAft>
            </a:pPr>
            <a:r>
              <a:rPr lang="en-US" sz="3000" b="1" kern="0" baseline="300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</a:t>
            </a:r>
            <a:r>
              <a:rPr lang="en-US" sz="3000" kern="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</a:t>
            </a:r>
            <a:r>
              <a:rPr lang="en-US" sz="3000" kern="0" dirty="0">
                <a:solidFill>
                  <a:srgbClr val="333399">
                    <a:lumMod val="50000"/>
                  </a:srgbClr>
                </a:solidFill>
                <a:latin typeface="Arial"/>
              </a:rPr>
              <a:t> the hour is coming, and now is, when the true </a:t>
            </a:r>
            <a:r>
              <a:rPr lang="en-US" sz="3000" kern="0" dirty="0" err="1" smtClean="0">
                <a:solidFill>
                  <a:srgbClr val="333399">
                    <a:lumMod val="50000"/>
                  </a:srgbClr>
                </a:solidFill>
                <a:latin typeface="Arial"/>
              </a:rPr>
              <a:t>wor-shipers</a:t>
            </a:r>
            <a:r>
              <a:rPr lang="en-US" sz="3000" kern="0" dirty="0" smtClean="0">
                <a:solidFill>
                  <a:srgbClr val="333399">
                    <a:lumMod val="50000"/>
                  </a:srgbClr>
                </a:solidFill>
                <a:latin typeface="Arial"/>
              </a:rPr>
              <a:t> </a:t>
            </a:r>
            <a:r>
              <a:rPr lang="en-US" sz="3000" kern="0" dirty="0">
                <a:solidFill>
                  <a:srgbClr val="333399">
                    <a:lumMod val="50000"/>
                  </a:srgbClr>
                </a:solidFill>
                <a:latin typeface="Arial"/>
              </a:rPr>
              <a:t>will worship the Father in spirit and truth; for the Father is seeking such to </a:t>
            </a:r>
            <a:r>
              <a:rPr lang="en-US" sz="3000" kern="0" dirty="0" smtClean="0">
                <a:solidFill>
                  <a:srgbClr val="333399">
                    <a:lumMod val="50000"/>
                  </a:srgbClr>
                </a:solidFill>
                <a:latin typeface="Arial"/>
              </a:rPr>
              <a:t>worship </a:t>
            </a:r>
            <a:r>
              <a:rPr lang="en-US" sz="3000" kern="0" dirty="0">
                <a:solidFill>
                  <a:srgbClr val="333399">
                    <a:lumMod val="50000"/>
                  </a:srgbClr>
                </a:solidFill>
                <a:latin typeface="Arial"/>
              </a:rPr>
              <a:t>Him. </a:t>
            </a:r>
            <a:r>
              <a:rPr lang="en-US" sz="3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000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3000" kern="0" dirty="0" smtClean="0">
                <a:solidFill>
                  <a:srgbClr val="000000"/>
                </a:solidFill>
                <a:latin typeface="Arial"/>
              </a:rPr>
            </a:br>
            <a:r>
              <a:rPr lang="en-US" sz="3000" b="1" kern="0" baseline="300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</a:t>
            </a:r>
            <a:r>
              <a:rPr lang="en-US" sz="3000" kern="0" dirty="0" smtClean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</a:t>
            </a:r>
            <a:r>
              <a:rPr lang="en-US" sz="3000" kern="0" dirty="0" smtClean="0">
                <a:solidFill>
                  <a:srgbClr val="333399">
                    <a:lumMod val="50000"/>
                  </a:srgbClr>
                </a:solidFill>
                <a:latin typeface="Arial"/>
              </a:rPr>
              <a:t> </a:t>
            </a:r>
            <a:r>
              <a:rPr lang="en-US" sz="3000" i="1" kern="0" dirty="0">
                <a:solidFill>
                  <a:srgbClr val="333399">
                    <a:lumMod val="50000"/>
                  </a:srgbClr>
                </a:solidFill>
                <a:latin typeface="Arial"/>
              </a:rPr>
              <a:t>is Spirit, and those who worship Him must worship in spirit and truth.”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4648200" y="3349113"/>
            <a:ext cx="4191000" cy="1104900"/>
          </a:xfrm>
          <a:prstGeom prst="wedgeRectCallout">
            <a:avLst>
              <a:gd name="adj1" fmla="val -93761"/>
              <a:gd name="adj2" fmla="val 83857"/>
            </a:avLst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Worship according to His nature:  Spirit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4648200" y="1447800"/>
            <a:ext cx="4191000" cy="1104900"/>
          </a:xfrm>
          <a:prstGeom prst="wedgeRectCallout">
            <a:avLst>
              <a:gd name="adj1" fmla="val -109949"/>
              <a:gd name="adj2" fmla="val 93200"/>
            </a:avLst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Worship in right relation:  Father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4648200" y="4686300"/>
            <a:ext cx="4191000" cy="1104900"/>
          </a:xfrm>
          <a:prstGeom prst="wedgeRectCallout">
            <a:avLst>
              <a:gd name="adj1" fmla="val -92354"/>
              <a:gd name="adj2" fmla="val 82522"/>
            </a:avLst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Worship in right manner:  spirit, truth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576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18304" y="685800"/>
            <a:ext cx="6292644" cy="685800"/>
          </a:xfrm>
          <a:prstGeom prst="round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Right Object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15844" y="1524000"/>
            <a:ext cx="6292644" cy="1371600"/>
          </a:xfrm>
          <a:prstGeom prst="round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Right Standard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644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965</TotalTime>
  <Words>582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“Worship” (1/2)</vt:lpstr>
      <vt:lpstr>“Worship” (2/2)</vt:lpstr>
      <vt:lpstr>Worship is . . .</vt:lpstr>
      <vt:lpstr>Foundation principles of worship illustrated</vt:lpstr>
      <vt:lpstr>Slide 6</vt:lpstr>
      <vt:lpstr>John 4:20-24 (ten times)</vt:lpstr>
      <vt:lpstr>John 4:20-24 (ten times)</vt:lpstr>
      <vt:lpstr>Slide 9</vt:lpstr>
      <vt:lpstr>Truth</vt:lpstr>
      <vt:lpstr>Slide 11</vt:lpstr>
      <vt:lpstr>1. Disciples worshiped on water, Mt.14</vt:lpstr>
      <vt:lpstr>2. Demons worshipped on sight, Mk.5</vt:lpstr>
      <vt:lpstr>2. Demons worshipped on sight, Mk.5</vt:lpstr>
      <vt:lpstr>3. Foreigner (Samaritan) Lk.17:11-19</vt:lpstr>
      <vt:lpstr>4. Women, Mt.28:19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That Changed Lives</dc:title>
  <dc:creator>Owner</dc:creator>
  <cp:lastModifiedBy>Johnson</cp:lastModifiedBy>
  <cp:revision>109</cp:revision>
  <dcterms:created xsi:type="dcterms:W3CDTF">2015-11-27T18:49:23Z</dcterms:created>
  <dcterms:modified xsi:type="dcterms:W3CDTF">2016-02-28T19:49:47Z</dcterms:modified>
</cp:coreProperties>
</file>