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903" r:id="rId1"/>
  </p:sldMasterIdLst>
  <p:sldIdLst>
    <p:sldId id="256" r:id="rId2"/>
    <p:sldId id="257" r:id="rId3"/>
    <p:sldId id="264" r:id="rId4"/>
    <p:sldId id="260" r:id="rId5"/>
    <p:sldId id="265" r:id="rId6"/>
    <p:sldId id="266" r:id="rId7"/>
  </p:sldIdLst>
  <p:sldSz cx="12192000" cy="6858000"/>
  <p:notesSz cx="6858000" cy="9144000"/>
  <p:embeddedFontLst>
    <p:embeddedFont>
      <p:font typeface="Lato Black" panose="020F0502020204030203" pitchFamily="34" charset="0"/>
      <p:bold r:id="rId8"/>
      <p:boldItalic r:id="rId9"/>
    </p:embeddedFont>
    <p:embeddedFont>
      <p:font typeface="Century Gothic" panose="020B0502020202020204" pitchFamily="34" charset="0"/>
      <p:regular r:id="rId10"/>
      <p:bold r:id="rId11"/>
      <p:italic r:id="rId12"/>
      <p:boldItalic r:id="rId13"/>
    </p:embeddedFont>
    <p:embeddedFont>
      <p:font typeface="PT Serif" panose="020A0603040505020204" pitchFamily="18" charset="0"/>
      <p:regular r:id="rId14"/>
      <p:bold r:id="rId15"/>
      <p:italic r:id="rId16"/>
      <p:boldItalic r:id="rId17"/>
    </p:embeddedFont>
    <p:embeddedFont>
      <p:font typeface="Wingdings 3" panose="05040102010807070707" pitchFamily="18" charset="2"/>
      <p:regular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3/5/2016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780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F1133-3259-4C45-BABA-5B62D9C6F78D}" type="datetimeFigureOut">
              <a:rPr lang="en-US" smtClean="0"/>
              <a:t>3/5/2016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805629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3/5/2016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23639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3/5/2016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8854704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F1133-3259-4C45-BABA-5B62D9C6F78D}" type="datetimeFigureOut">
              <a:rPr lang="en-US" smtClean="0"/>
              <a:t>3/5/2016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966570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CF1133-3259-4C45-BABA-5B62D9C6F78D}" type="datetimeFigureOut">
              <a:rPr lang="en-US" smtClean="0"/>
              <a:t>3/5/2016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2139286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CF1133-3259-4C45-BABA-5B62D9C6F78D}" type="datetimeFigureOut">
              <a:rPr lang="en-US" smtClean="0"/>
              <a:t>3/5/2016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2174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3/5/2016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5117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3/5/2016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0355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9916976-5D93-46E4-A98A-FAD63E4D0EA8}" type="datetimeFigureOut">
              <a:rPr lang="en-US" smtClean="0"/>
              <a:t>3/5/2016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146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3/5/2016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422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3/5/2016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93986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3/5/2016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60649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76FB7AA-4A53-424F-AD41-70827B6504BA}" type="datetimeFigureOut">
              <a:rPr lang="en-US" smtClean="0"/>
              <a:t>3/5/2016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540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884882-FB12-4BC8-9960-9AD8104D7FAE}" type="datetimeFigureOut">
              <a:rPr lang="en-US" smtClean="0"/>
              <a:t>3/5/2016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722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7D1BD23-6E54-4D9D-AD88-A2813C73CC25}" type="datetimeFigureOut">
              <a:rPr lang="en-US" smtClean="0"/>
              <a:t>3/5/2016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32681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3/5/2016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841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1CF1133-3259-4C45-BABA-5B62D9C6F78D}" type="datetimeFigureOut">
              <a:rPr lang="en-US" smtClean="0"/>
              <a:t>3/5/2016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9278250"/>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1500" dirty="0" smtClean="0">
                <a:effectLst>
                  <a:outerShdw blurRad="50800" dist="38100" dir="5400000" algn="t" rotWithShape="0">
                    <a:prstClr val="black">
                      <a:alpha val="40000"/>
                    </a:prstClr>
                  </a:outerShdw>
                </a:effectLst>
                <a:latin typeface="Lato Black" panose="020F0502020204030203" pitchFamily="34" charset="0"/>
                <a:ea typeface="Lato Black" panose="020F0502020204030203" pitchFamily="34" charset="0"/>
                <a:cs typeface="Lato Black" panose="020F0502020204030203" pitchFamily="34" charset="0"/>
              </a:rPr>
              <a:t>Our Money</a:t>
            </a:r>
            <a:endParaRPr lang="en-US" sz="11500" dirty="0">
              <a:effectLst>
                <a:outerShdw blurRad="50800" dist="38100" dir="5400000" algn="t" rotWithShape="0">
                  <a:prstClr val="black">
                    <a:alpha val="40000"/>
                  </a:prstClr>
                </a:outerShdw>
              </a:effectLst>
              <a:latin typeface="Lato Black" panose="020F0502020204030203" pitchFamily="34" charset="0"/>
              <a:ea typeface="Lato Black" panose="020F0502020204030203" pitchFamily="34" charset="0"/>
              <a:cs typeface="Lato Black" panose="020F0502020204030203" pitchFamily="34" charset="0"/>
            </a:endParaRPr>
          </a:p>
        </p:txBody>
      </p:sp>
      <p:sp>
        <p:nvSpPr>
          <p:cNvPr id="3" name="Subtitle 2"/>
          <p:cNvSpPr>
            <a:spLocks noGrp="1"/>
          </p:cNvSpPr>
          <p:nvPr>
            <p:ph type="subTitle" idx="1"/>
          </p:nvPr>
        </p:nvSpPr>
        <p:spPr/>
        <p:txBody>
          <a:bodyPr>
            <a:normAutofit/>
          </a:bodyPr>
          <a:lstStyle/>
          <a:p>
            <a:r>
              <a:rPr lang="en-US" sz="3200" dirty="0" smtClean="0">
                <a:solidFill>
                  <a:srgbClr val="FFFF00"/>
                </a:solidFill>
                <a:latin typeface="Lato Black" panose="020F0502020204030203" pitchFamily="34" charset="0"/>
                <a:ea typeface="Lato Black" panose="020F0502020204030203" pitchFamily="34" charset="0"/>
                <a:cs typeface="Lato Black" panose="020F0502020204030203" pitchFamily="34" charset="0"/>
              </a:rPr>
              <a:t>Luke 12:15</a:t>
            </a:r>
            <a:endParaRPr lang="en-US" sz="3200" dirty="0">
              <a:solidFill>
                <a:srgbClr val="FFFF00"/>
              </a:solidFill>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63012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p>
            <a:r>
              <a:rPr lang="en-US" sz="4800" dirty="0" smtClean="0">
                <a:solidFill>
                  <a:srgbClr val="FFFF00"/>
                </a:solidFill>
                <a:latin typeface="Lato Black" panose="020F0502020204030203" pitchFamily="34" charset="0"/>
                <a:ea typeface="Lato Black" panose="020F0502020204030203" pitchFamily="34" charset="0"/>
                <a:cs typeface="Lato Black" panose="020F0502020204030203" pitchFamily="34" charset="0"/>
              </a:rPr>
              <a:t>A 21</a:t>
            </a:r>
            <a:r>
              <a:rPr lang="en-US" sz="4800" baseline="30000" dirty="0" smtClean="0">
                <a:solidFill>
                  <a:srgbClr val="FFFF00"/>
                </a:solidFill>
                <a:latin typeface="Lato Black" panose="020F0502020204030203" pitchFamily="34" charset="0"/>
                <a:ea typeface="Lato Black" panose="020F0502020204030203" pitchFamily="34" charset="0"/>
                <a:cs typeface="Lato Black" panose="020F0502020204030203" pitchFamily="34" charset="0"/>
              </a:rPr>
              <a:t>st</a:t>
            </a:r>
            <a:r>
              <a:rPr lang="en-US" sz="4800" dirty="0" smtClean="0">
                <a:solidFill>
                  <a:srgbClr val="FFFF00"/>
                </a:solidFill>
                <a:latin typeface="Lato Black" panose="020F0502020204030203" pitchFamily="34" charset="0"/>
                <a:ea typeface="Lato Black" panose="020F0502020204030203" pitchFamily="34" charset="0"/>
                <a:cs typeface="Lato Black" panose="020F0502020204030203" pitchFamily="34" charset="0"/>
              </a:rPr>
              <a:t> Century Problem</a:t>
            </a:r>
            <a:endParaRPr lang="en-US" sz="4800" dirty="0">
              <a:solidFill>
                <a:srgbClr val="FFFF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646111" y="1597336"/>
            <a:ext cx="7359202" cy="5077719"/>
          </a:xfrm>
        </p:spPr>
        <p:txBody>
          <a:bodyPr>
            <a:normAutofit fontScale="92500" lnSpcReduction="10000"/>
          </a:bodyPr>
          <a:lstStyle/>
          <a:p>
            <a:pPr>
              <a:spcAft>
                <a:spcPts val="600"/>
              </a:spcAft>
            </a:pPr>
            <a:r>
              <a:rPr lang="en-US" sz="2800" dirty="0" smtClean="0">
                <a:latin typeface="Lato Black" panose="020F0502020204030203" pitchFamily="34" charset="0"/>
                <a:ea typeface="Lato Black" panose="020F0502020204030203" pitchFamily="34" charset="0"/>
                <a:cs typeface="Lato Black" panose="020F0502020204030203" pitchFamily="34" charset="0"/>
              </a:rPr>
              <a:t>It’s hard to not think about money!</a:t>
            </a:r>
          </a:p>
          <a:p>
            <a:pPr>
              <a:spcAft>
                <a:spcPts val="600"/>
              </a:spcAft>
            </a:pPr>
            <a:endParaRPr lang="en-US" sz="2800" dirty="0">
              <a:latin typeface="Lato Black" panose="020F0502020204030203" pitchFamily="34" charset="0"/>
              <a:ea typeface="Lato Black" panose="020F0502020204030203" pitchFamily="34" charset="0"/>
              <a:cs typeface="Lato Black" panose="020F0502020204030203" pitchFamily="34" charset="0"/>
            </a:endParaRPr>
          </a:p>
          <a:p>
            <a:pPr>
              <a:spcAft>
                <a:spcPts val="600"/>
              </a:spcAft>
            </a:pPr>
            <a:endParaRPr lang="en-US" sz="2800" dirty="0" smtClean="0">
              <a:latin typeface="Lato Black" panose="020F0502020204030203" pitchFamily="34" charset="0"/>
              <a:ea typeface="Lato Black" panose="020F0502020204030203" pitchFamily="34" charset="0"/>
              <a:cs typeface="Lato Black" panose="020F0502020204030203" pitchFamily="34" charset="0"/>
            </a:endParaRPr>
          </a:p>
          <a:p>
            <a:pPr>
              <a:spcAft>
                <a:spcPts val="600"/>
              </a:spcAft>
            </a:pPr>
            <a:endParaRPr lang="en-US" sz="2800" dirty="0">
              <a:latin typeface="Lato Black" panose="020F0502020204030203" pitchFamily="34" charset="0"/>
              <a:ea typeface="Lato Black" panose="020F0502020204030203" pitchFamily="34" charset="0"/>
              <a:cs typeface="Lato Black" panose="020F0502020204030203" pitchFamily="34" charset="0"/>
            </a:endParaRPr>
          </a:p>
          <a:p>
            <a:pPr>
              <a:spcAft>
                <a:spcPts val="600"/>
              </a:spcAft>
            </a:pPr>
            <a:endParaRPr lang="en-US" sz="2800" dirty="0" smtClean="0">
              <a:latin typeface="Lato Black" panose="020F0502020204030203" pitchFamily="34" charset="0"/>
              <a:ea typeface="Lato Black" panose="020F0502020204030203" pitchFamily="34" charset="0"/>
              <a:cs typeface="Lato Black" panose="020F0502020204030203" pitchFamily="34" charset="0"/>
            </a:endParaRPr>
          </a:p>
          <a:p>
            <a:pPr>
              <a:spcAft>
                <a:spcPts val="600"/>
              </a:spcAft>
            </a:pPr>
            <a:endParaRPr lang="en-US" sz="2800" dirty="0" smtClean="0">
              <a:latin typeface="Lato Black" panose="020F0502020204030203" pitchFamily="34" charset="0"/>
              <a:ea typeface="Lato Black" panose="020F0502020204030203" pitchFamily="34" charset="0"/>
              <a:cs typeface="Lato Black" panose="020F0502020204030203" pitchFamily="34" charset="0"/>
            </a:endParaRPr>
          </a:p>
          <a:p>
            <a:pPr>
              <a:spcAft>
                <a:spcPts val="600"/>
              </a:spcAft>
            </a:pPr>
            <a:endParaRPr lang="en-US" sz="2800" dirty="0">
              <a:latin typeface="Lato Black" panose="020F0502020204030203" pitchFamily="34" charset="0"/>
              <a:ea typeface="Lato Black" panose="020F0502020204030203" pitchFamily="34" charset="0"/>
              <a:cs typeface="Lato Black" panose="020F0502020204030203" pitchFamily="34" charset="0"/>
            </a:endParaRPr>
          </a:p>
          <a:p>
            <a:pPr>
              <a:spcAft>
                <a:spcPts val="600"/>
              </a:spcAft>
            </a:pPr>
            <a:r>
              <a:rPr lang="en-US" sz="2800" dirty="0" smtClean="0">
                <a:latin typeface="Lato Black" panose="020F0502020204030203" pitchFamily="34" charset="0"/>
                <a:ea typeface="Lato Black" panose="020F0502020204030203" pitchFamily="34" charset="0"/>
                <a:cs typeface="Lato Black" panose="020F0502020204030203" pitchFamily="34" charset="0"/>
              </a:rPr>
              <a:t>From the time we wake up to the time we sleep, most of our day </a:t>
            </a:r>
            <a:r>
              <a:rPr lang="en-US" sz="2800" dirty="0" smtClean="0">
                <a:latin typeface="Lato Black" panose="020F0502020204030203" pitchFamily="34" charset="0"/>
                <a:ea typeface="Lato Black" panose="020F0502020204030203" pitchFamily="34" charset="0"/>
                <a:cs typeface="Lato Black" panose="020F0502020204030203" pitchFamily="34" charset="0"/>
              </a:rPr>
              <a:t>revolves around money</a:t>
            </a:r>
            <a:endParaRPr lang="en-US" sz="2800" dirty="0" smtClean="0">
              <a:latin typeface="Lato Black" panose="020F0502020204030203" pitchFamily="34" charset="0"/>
              <a:ea typeface="Lato Black" panose="020F0502020204030203" pitchFamily="34" charset="0"/>
              <a:cs typeface="Lato Black" panose="020F0502020204030203" pitchFamily="34" charset="0"/>
            </a:endParaRPr>
          </a:p>
          <a:p>
            <a:endParaRPr lang="en-US" sz="18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1026" name="Picture 2" descr="https://img.buzzfeed.com/buzzfeed-static/static/2014-05/enhanced/webdr03/1/19/enhanced-31475-1398987921-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940" y="1297201"/>
            <a:ext cx="3843787" cy="53778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6111" y="2551163"/>
            <a:ext cx="3163889" cy="523220"/>
          </a:xfrm>
          <a:prstGeom prst="rect">
            <a:avLst/>
          </a:prstGeom>
          <a:solidFill>
            <a:srgbClr val="0070C0"/>
          </a:solidFill>
          <a:ln>
            <a:solidFill>
              <a:srgbClr val="002060"/>
            </a:solidFill>
          </a:ln>
          <a:effectLst>
            <a:outerShdw blurRad="50800" dist="635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smtClean="0">
                <a:latin typeface="Lato Black" panose="020F0502020204030203" pitchFamily="34" charset="0"/>
                <a:ea typeface="Lato Black" panose="020F0502020204030203" pitchFamily="34" charset="0"/>
                <a:cs typeface="Lato Black" panose="020F0502020204030203" pitchFamily="34" charset="0"/>
              </a:rPr>
              <a:t>Shopping</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7" name="TextBox 6"/>
          <p:cNvSpPr txBox="1"/>
          <p:nvPr/>
        </p:nvSpPr>
        <p:spPr>
          <a:xfrm>
            <a:off x="646110" y="3597603"/>
            <a:ext cx="3163889" cy="523220"/>
          </a:xfrm>
          <a:prstGeom prst="rect">
            <a:avLst/>
          </a:prstGeom>
          <a:solidFill>
            <a:srgbClr val="C00000"/>
          </a:solidFill>
          <a:ln>
            <a:solidFill>
              <a:schemeClr val="accent1">
                <a:lumMod val="50000"/>
              </a:schemeClr>
            </a:solidFill>
          </a:ln>
          <a:effectLst>
            <a:outerShdw blurRad="50800" dist="635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smtClean="0">
                <a:latin typeface="Lato Black" panose="020F0502020204030203" pitchFamily="34" charset="0"/>
                <a:ea typeface="Lato Black" panose="020F0502020204030203" pitchFamily="34" charset="0"/>
                <a:cs typeface="Lato Black" panose="020F0502020204030203" pitchFamily="34" charset="0"/>
              </a:rPr>
              <a:t>Gambling</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8" name="TextBox 7"/>
          <p:cNvSpPr txBox="1"/>
          <p:nvPr/>
        </p:nvSpPr>
        <p:spPr>
          <a:xfrm>
            <a:off x="4325712" y="2549076"/>
            <a:ext cx="3163889" cy="523220"/>
          </a:xfrm>
          <a:prstGeom prst="rect">
            <a:avLst/>
          </a:prstGeom>
          <a:effectLst>
            <a:outerShdw blurRad="50800" dist="635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smtClean="0">
                <a:latin typeface="Lato Black" panose="020F0502020204030203" pitchFamily="34" charset="0"/>
                <a:ea typeface="Lato Black" panose="020F0502020204030203" pitchFamily="34" charset="0"/>
                <a:cs typeface="Lato Black" panose="020F0502020204030203" pitchFamily="34" charset="0"/>
              </a:rPr>
              <a:t>Your Wages</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9" name="TextBox 8"/>
          <p:cNvSpPr txBox="1"/>
          <p:nvPr/>
        </p:nvSpPr>
        <p:spPr>
          <a:xfrm>
            <a:off x="4346212" y="3597603"/>
            <a:ext cx="3163889" cy="523220"/>
          </a:xfrm>
          <a:prstGeom prst="rect">
            <a:avLst/>
          </a:prstGeom>
          <a:solidFill>
            <a:schemeClr val="accent3">
              <a:lumMod val="75000"/>
            </a:schemeClr>
          </a:solidFill>
          <a:ln>
            <a:solidFill>
              <a:schemeClr val="accent3">
                <a:lumMod val="50000"/>
              </a:schemeClr>
            </a:solidFill>
          </a:ln>
          <a:effectLst>
            <a:outerShdw blurRad="50800" dist="635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smtClean="0">
                <a:latin typeface="Lato Black" panose="020F0502020204030203" pitchFamily="34" charset="0"/>
                <a:ea typeface="Lato Black" panose="020F0502020204030203" pitchFamily="34" charset="0"/>
                <a:cs typeface="Lato Black" panose="020F0502020204030203" pitchFamily="34" charset="0"/>
              </a:rPr>
              <a:t>Investments</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0" name="TextBox 9"/>
          <p:cNvSpPr txBox="1"/>
          <p:nvPr/>
        </p:nvSpPr>
        <p:spPr>
          <a:xfrm>
            <a:off x="646109" y="4648337"/>
            <a:ext cx="3163889" cy="523220"/>
          </a:xfrm>
          <a:prstGeom prst="rect">
            <a:avLst/>
          </a:prstGeom>
          <a:solidFill>
            <a:srgbClr val="00B050"/>
          </a:solidFill>
          <a:ln>
            <a:solidFill>
              <a:schemeClr val="accent4">
                <a:lumMod val="50000"/>
              </a:schemeClr>
            </a:solidFill>
          </a:ln>
          <a:effectLst>
            <a:outerShdw blurRad="50800" dist="635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smtClean="0">
                <a:latin typeface="Lato Black" panose="020F0502020204030203" pitchFamily="34" charset="0"/>
                <a:ea typeface="Lato Black" panose="020F0502020204030203" pitchFamily="34" charset="0"/>
                <a:cs typeface="Lato Black" panose="020F0502020204030203" pitchFamily="34" charset="0"/>
              </a:rPr>
              <a:t>Gifts</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11" name="TextBox 10"/>
          <p:cNvSpPr txBox="1"/>
          <p:nvPr/>
        </p:nvSpPr>
        <p:spPr>
          <a:xfrm>
            <a:off x="4346212" y="4648337"/>
            <a:ext cx="3163889" cy="523220"/>
          </a:xfrm>
          <a:prstGeom prst="rect">
            <a:avLst/>
          </a:prstGeom>
          <a:solidFill>
            <a:schemeClr val="bg2">
              <a:lumMod val="75000"/>
            </a:schemeClr>
          </a:solidFill>
          <a:ln>
            <a:solidFill>
              <a:schemeClr val="bg1">
                <a:lumMod val="75000"/>
                <a:lumOff val="25000"/>
              </a:schemeClr>
            </a:solidFill>
          </a:ln>
          <a:effectLst>
            <a:outerShdw blurRad="50800" dist="635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smtClean="0">
                <a:latin typeface="Lato Black" panose="020F0502020204030203" pitchFamily="34" charset="0"/>
                <a:ea typeface="Lato Black" panose="020F0502020204030203" pitchFamily="34" charset="0"/>
                <a:cs typeface="Lato Black" panose="020F0502020204030203" pitchFamily="34" charset="0"/>
              </a:rPr>
              <a:t>Taxes</a:t>
            </a:r>
            <a:endParaRPr lang="en-US" sz="2800"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333320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p>
            <a:r>
              <a:rPr lang="en-US" sz="4800" dirty="0" smtClean="0">
                <a:solidFill>
                  <a:srgbClr val="FFFF00"/>
                </a:solidFill>
                <a:latin typeface="Lato Black" panose="020F0502020204030203" pitchFamily="34" charset="0"/>
                <a:ea typeface="Lato Black" panose="020F0502020204030203" pitchFamily="34" charset="0"/>
                <a:cs typeface="Lato Black" panose="020F0502020204030203" pitchFamily="34" charset="0"/>
              </a:rPr>
              <a:t>Life Is About More Than Money</a:t>
            </a:r>
            <a:endParaRPr lang="en-US" sz="4800" dirty="0">
              <a:solidFill>
                <a:srgbClr val="FFFF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523268" y="1929094"/>
            <a:ext cx="7820632" cy="4767159"/>
          </a:xfrm>
        </p:spPr>
        <p:txBody>
          <a:bodyPr>
            <a:normAutofit lnSpcReduction="10000"/>
          </a:bodyPr>
          <a:lstStyle/>
          <a:p>
            <a:pPr>
              <a:spcAft>
                <a:spcPts val="600"/>
              </a:spcAft>
            </a:pPr>
            <a:r>
              <a:rPr lang="en-US" sz="2800" dirty="0" smtClean="0">
                <a:solidFill>
                  <a:srgbClr val="FFFF00"/>
                </a:solidFill>
                <a:latin typeface="Lato Black" panose="020F0502020204030203" pitchFamily="34" charset="0"/>
                <a:ea typeface="Lato Black" panose="020F0502020204030203" pitchFamily="34" charset="0"/>
                <a:cs typeface="Lato Black" panose="020F0502020204030203" pitchFamily="34" charset="0"/>
              </a:rPr>
              <a:t>Luke 12:13-15</a:t>
            </a:r>
            <a:endParaRPr lang="en-US" sz="2800" dirty="0" smtClean="0">
              <a:solidFill>
                <a:srgbClr val="FFFF00"/>
              </a:solidFill>
              <a:latin typeface="Lato Black" panose="020F0502020204030203" pitchFamily="34" charset="0"/>
              <a:ea typeface="Lato Black" panose="020F0502020204030203" pitchFamily="34" charset="0"/>
              <a:cs typeface="Lato Black" panose="020F0502020204030203" pitchFamily="34" charset="0"/>
            </a:endParaRPr>
          </a:p>
          <a:p>
            <a:pPr>
              <a:spcAft>
                <a:spcPts val="600"/>
              </a:spcAft>
            </a:pPr>
            <a:r>
              <a:rPr lang="en-US" sz="2800" dirty="0" smtClean="0">
                <a:latin typeface="Lato Black" panose="020F0502020204030203" pitchFamily="34" charset="0"/>
                <a:ea typeface="Lato Black" panose="020F0502020204030203" pitchFamily="34" charset="0"/>
                <a:cs typeface="Lato Black" panose="020F0502020204030203" pitchFamily="34" charset="0"/>
              </a:rPr>
              <a:t>This man’s question showed what mattered most to him</a:t>
            </a:r>
          </a:p>
          <a:p>
            <a:pPr>
              <a:spcAft>
                <a:spcPts val="600"/>
              </a:spcAft>
            </a:pPr>
            <a:r>
              <a:rPr lang="en-US" sz="2800" dirty="0" smtClean="0">
                <a:latin typeface="Lato Black" panose="020F0502020204030203" pitchFamily="34" charset="0"/>
                <a:ea typeface="Lato Black" panose="020F0502020204030203" pitchFamily="34" charset="0"/>
                <a:cs typeface="Lato Black" panose="020F0502020204030203" pitchFamily="34" charset="0"/>
              </a:rPr>
              <a:t>Shouldn’t we spend our time on the things that matter most?</a:t>
            </a:r>
            <a:endParaRPr lang="en-US" sz="2800" dirty="0" smtClean="0">
              <a:latin typeface="Lato Black" panose="020F0502020204030203" pitchFamily="34" charset="0"/>
              <a:ea typeface="Lato Black" panose="020F0502020204030203" pitchFamily="34" charset="0"/>
              <a:cs typeface="Lato Black" panose="020F0502020204030203" pitchFamily="34" charset="0"/>
            </a:endParaRPr>
          </a:p>
          <a:p>
            <a:pPr>
              <a:spcAft>
                <a:spcPts val="600"/>
              </a:spcAft>
            </a:pPr>
            <a:r>
              <a:rPr lang="en-US" sz="2800" dirty="0" smtClean="0">
                <a:latin typeface="Lato Black" panose="020F0502020204030203" pitchFamily="34" charset="0"/>
                <a:ea typeface="Lato Black" panose="020F0502020204030203" pitchFamily="34" charset="0"/>
                <a:cs typeface="Lato Black" panose="020F0502020204030203" pitchFamily="34" charset="0"/>
              </a:rPr>
              <a:t>What if you were never going to make more money, have a better car, or get any new clothes?</a:t>
            </a:r>
          </a:p>
          <a:p>
            <a:pPr>
              <a:spcAft>
                <a:spcPts val="600"/>
              </a:spcAft>
            </a:pPr>
            <a:r>
              <a:rPr lang="en-US" sz="2800" dirty="0" smtClean="0">
                <a:solidFill>
                  <a:srgbClr val="FFC000"/>
                </a:solidFill>
                <a:latin typeface="Lato Black" panose="020F0502020204030203" pitchFamily="34" charset="0"/>
                <a:ea typeface="Lato Black" panose="020F0502020204030203" pitchFamily="34" charset="0"/>
                <a:cs typeface="Lato Black" panose="020F0502020204030203" pitchFamily="34" charset="0"/>
              </a:rPr>
              <a:t>Philippians 4:11-12</a:t>
            </a:r>
            <a:endParaRPr lang="en-US" sz="2800" dirty="0" smtClean="0">
              <a:solidFill>
                <a:srgbClr val="FFC000"/>
              </a:solidFill>
              <a:latin typeface="Lato Black" panose="020F0502020204030203" pitchFamily="34" charset="0"/>
              <a:ea typeface="Lato Black" panose="020F0502020204030203" pitchFamily="34" charset="0"/>
              <a:cs typeface="Lato Black" panose="020F0502020204030203" pitchFamily="34" charset="0"/>
            </a:endParaRPr>
          </a:p>
          <a:p>
            <a:endParaRPr lang="en-US" sz="18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2050" name="Picture 2" descr="https://weforgod.files.wordpress.com/2011/07/jesus-christ-the-sermon-on-the-mou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2210" y="2498250"/>
            <a:ext cx="3484342" cy="419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85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p>
            <a:r>
              <a:rPr lang="en-US" sz="4800" dirty="0" smtClean="0">
                <a:solidFill>
                  <a:srgbClr val="FFFF00"/>
                </a:solidFill>
                <a:latin typeface="Lato Black" panose="020F0502020204030203" pitchFamily="34" charset="0"/>
                <a:ea typeface="Lato Black" panose="020F0502020204030203" pitchFamily="34" charset="0"/>
                <a:cs typeface="Lato Black" panose="020F0502020204030203" pitchFamily="34" charset="0"/>
              </a:rPr>
              <a:t>Learn To Part With It</a:t>
            </a:r>
            <a:endParaRPr lang="en-US" sz="4800" dirty="0">
              <a:solidFill>
                <a:srgbClr val="FFFF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523268" y="1929094"/>
            <a:ext cx="7592032" cy="4586005"/>
          </a:xfrm>
        </p:spPr>
        <p:txBody>
          <a:bodyPr>
            <a:normAutofit lnSpcReduction="10000"/>
          </a:bodyPr>
          <a:lstStyle/>
          <a:p>
            <a:pPr>
              <a:spcAft>
                <a:spcPts val="600"/>
              </a:spcAft>
            </a:pPr>
            <a:r>
              <a:rPr lang="en-US" sz="2800" dirty="0" smtClean="0">
                <a:solidFill>
                  <a:srgbClr val="FFFF00"/>
                </a:solidFill>
                <a:latin typeface="Lato Black" panose="020F0502020204030203" pitchFamily="34" charset="0"/>
                <a:ea typeface="Lato Black" panose="020F0502020204030203" pitchFamily="34" charset="0"/>
                <a:cs typeface="Lato Black" panose="020F0502020204030203" pitchFamily="34" charset="0"/>
              </a:rPr>
              <a:t>Matthew 19:16-25</a:t>
            </a:r>
            <a:endParaRPr lang="en-US" sz="2800" dirty="0" smtClean="0">
              <a:solidFill>
                <a:srgbClr val="FFFF00"/>
              </a:solidFill>
              <a:latin typeface="Lato Black" panose="020F0502020204030203" pitchFamily="34" charset="0"/>
              <a:ea typeface="Lato Black" panose="020F0502020204030203" pitchFamily="34" charset="0"/>
              <a:cs typeface="Lato Black" panose="020F0502020204030203" pitchFamily="34" charset="0"/>
            </a:endParaRPr>
          </a:p>
          <a:p>
            <a:pPr>
              <a:spcAft>
                <a:spcPts val="600"/>
              </a:spcAft>
            </a:pPr>
            <a:r>
              <a:rPr lang="en-US" sz="2800" dirty="0" smtClean="0">
                <a:latin typeface="Lato Black" panose="020F0502020204030203" pitchFamily="34" charset="0"/>
                <a:ea typeface="Lato Black" panose="020F0502020204030203" pitchFamily="34" charset="0"/>
                <a:cs typeface="Lato Black" panose="020F0502020204030203" pitchFamily="34" charset="0"/>
              </a:rPr>
              <a:t>Our attitude toward money has moral implications</a:t>
            </a:r>
            <a:endParaRPr lang="en-US" sz="2800" dirty="0" smtClean="0">
              <a:latin typeface="Lato Black" panose="020F0502020204030203" pitchFamily="34" charset="0"/>
              <a:ea typeface="Lato Black" panose="020F0502020204030203" pitchFamily="34" charset="0"/>
              <a:cs typeface="Lato Black" panose="020F0502020204030203" pitchFamily="34" charset="0"/>
            </a:endParaRPr>
          </a:p>
          <a:p>
            <a:pPr>
              <a:spcAft>
                <a:spcPts val="600"/>
              </a:spcAft>
            </a:pPr>
            <a:r>
              <a:rPr lang="en-US" sz="2800" dirty="0" smtClean="0">
                <a:latin typeface="Lato Black" panose="020F0502020204030203" pitchFamily="34" charset="0"/>
                <a:ea typeface="Lato Black" panose="020F0502020204030203" pitchFamily="34" charset="0"/>
                <a:cs typeface="Lato Black" panose="020F0502020204030203" pitchFamily="34" charset="0"/>
              </a:rPr>
              <a:t>We store up treasure in heaven by giving it away here on earth</a:t>
            </a:r>
            <a:endParaRPr lang="en-US" sz="2800" dirty="0" smtClean="0">
              <a:latin typeface="Lato Black" panose="020F0502020204030203" pitchFamily="34" charset="0"/>
              <a:ea typeface="Lato Black" panose="020F0502020204030203" pitchFamily="34" charset="0"/>
              <a:cs typeface="Lato Black" panose="020F0502020204030203" pitchFamily="34" charset="0"/>
            </a:endParaRPr>
          </a:p>
          <a:p>
            <a:pPr>
              <a:spcAft>
                <a:spcPts val="600"/>
              </a:spcAft>
            </a:pPr>
            <a:r>
              <a:rPr lang="en-US" sz="2800" dirty="0" smtClean="0">
                <a:latin typeface="Lato Black" panose="020F0502020204030203" pitchFamily="34" charset="0"/>
                <a:ea typeface="Lato Black" panose="020F0502020204030203" pitchFamily="34" charset="0"/>
                <a:cs typeface="Lato Black" panose="020F0502020204030203" pitchFamily="34" charset="0"/>
              </a:rPr>
              <a:t>Our service with money is always mutually exclusive – we either spend on ourselves or use it for others</a:t>
            </a:r>
          </a:p>
          <a:p>
            <a:pPr>
              <a:spcAft>
                <a:spcPts val="600"/>
              </a:spcAft>
            </a:pPr>
            <a:r>
              <a:rPr lang="en-US" sz="2800" dirty="0" smtClean="0">
                <a:solidFill>
                  <a:srgbClr val="FFC000"/>
                </a:solidFill>
                <a:latin typeface="Lato Black" panose="020F0502020204030203" pitchFamily="34" charset="0"/>
                <a:ea typeface="Lato Black" panose="020F0502020204030203" pitchFamily="34" charset="0"/>
                <a:cs typeface="Lato Black" panose="020F0502020204030203" pitchFamily="34" charset="0"/>
              </a:rPr>
              <a:t>Galatians 2:10, Deuteronomy 15:7-11</a:t>
            </a:r>
            <a:endParaRPr lang="en-US" sz="2800" dirty="0" smtClean="0">
              <a:solidFill>
                <a:srgbClr val="FFC000"/>
              </a:solidFill>
              <a:latin typeface="Lato Black" panose="020F0502020204030203" pitchFamily="34" charset="0"/>
              <a:ea typeface="Lato Black" panose="020F0502020204030203" pitchFamily="34" charset="0"/>
              <a:cs typeface="Lato Black" panose="020F0502020204030203" pitchFamily="34" charset="0"/>
            </a:endParaRPr>
          </a:p>
          <a:p>
            <a:endParaRPr lang="en-US" sz="1800" dirty="0">
              <a:latin typeface="Lato Black" panose="020F0502020204030203" pitchFamily="34" charset="0"/>
              <a:ea typeface="Lato Black" panose="020F0502020204030203" pitchFamily="34" charset="0"/>
              <a:cs typeface="Lato Black" panose="020F0502020204030203" pitchFamily="34" charset="0"/>
            </a:endParaRPr>
          </a:p>
        </p:txBody>
      </p:sp>
      <p:pic>
        <p:nvPicPr>
          <p:cNvPr id="3074" name="Picture 2" descr="https://christfromtheheart.files.wordpress.com/2012/06/hard-decision-richyoungru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553" y="1586193"/>
            <a:ext cx="4074562" cy="492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41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p>
            <a:r>
              <a:rPr lang="en-US" sz="4800" dirty="0" smtClean="0">
                <a:solidFill>
                  <a:srgbClr val="FFFF00"/>
                </a:solidFill>
                <a:latin typeface="Lato Black" panose="020F0502020204030203" pitchFamily="34" charset="0"/>
                <a:ea typeface="Lato Black" panose="020F0502020204030203" pitchFamily="34" charset="0"/>
                <a:cs typeface="Lato Black" panose="020F0502020204030203" pitchFamily="34" charset="0"/>
              </a:rPr>
              <a:t>Leave Without It</a:t>
            </a:r>
            <a:endParaRPr lang="en-US" sz="4800" dirty="0">
              <a:solidFill>
                <a:srgbClr val="FFFF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523268" y="1929094"/>
            <a:ext cx="7820632" cy="4586005"/>
          </a:xfrm>
        </p:spPr>
        <p:txBody>
          <a:bodyPr>
            <a:normAutofit/>
          </a:bodyPr>
          <a:lstStyle/>
          <a:p>
            <a:pPr>
              <a:spcAft>
                <a:spcPts val="600"/>
              </a:spcAft>
            </a:pPr>
            <a:r>
              <a:rPr lang="en-US" sz="2800" dirty="0" smtClean="0">
                <a:solidFill>
                  <a:srgbClr val="FFFF00"/>
                </a:solidFill>
                <a:latin typeface="Lato Black" panose="020F0502020204030203" pitchFamily="34" charset="0"/>
                <a:ea typeface="Lato Black" panose="020F0502020204030203" pitchFamily="34" charset="0"/>
                <a:cs typeface="Lato Black" panose="020F0502020204030203" pitchFamily="34" charset="0"/>
              </a:rPr>
              <a:t>Luke 12:16-21</a:t>
            </a:r>
            <a:endParaRPr lang="en-US" sz="2800" dirty="0" smtClean="0">
              <a:solidFill>
                <a:srgbClr val="FFFF00"/>
              </a:solidFill>
              <a:latin typeface="Lato Black" panose="020F0502020204030203" pitchFamily="34" charset="0"/>
              <a:ea typeface="Lato Black" panose="020F0502020204030203" pitchFamily="34" charset="0"/>
              <a:cs typeface="Lato Black" panose="020F0502020204030203" pitchFamily="34" charset="0"/>
            </a:endParaRPr>
          </a:p>
          <a:p>
            <a:pPr>
              <a:spcAft>
                <a:spcPts val="600"/>
              </a:spcAft>
            </a:pPr>
            <a:r>
              <a:rPr lang="en-US" sz="2800" dirty="0" smtClean="0">
                <a:latin typeface="Lato Black" panose="020F0502020204030203" pitchFamily="34" charset="0"/>
                <a:ea typeface="Lato Black" panose="020F0502020204030203" pitchFamily="34" charset="0"/>
                <a:cs typeface="Lato Black" panose="020F0502020204030203" pitchFamily="34" charset="0"/>
              </a:rPr>
              <a:t>When we wake up in the morning, what motivates us?</a:t>
            </a:r>
          </a:p>
          <a:p>
            <a:pPr>
              <a:spcAft>
                <a:spcPts val="600"/>
              </a:spcAft>
            </a:pPr>
            <a:r>
              <a:rPr lang="en-US" sz="2800" dirty="0" smtClean="0">
                <a:latin typeface="Lato Black" panose="020F0502020204030203" pitchFamily="34" charset="0"/>
                <a:ea typeface="Lato Black" panose="020F0502020204030203" pitchFamily="34" charset="0"/>
                <a:cs typeface="Lato Black" panose="020F0502020204030203" pitchFamily="34" charset="0"/>
              </a:rPr>
              <a:t>The fool is one who is focused on </a:t>
            </a:r>
            <a:r>
              <a:rPr lang="en-US" sz="2800" dirty="0" smtClean="0">
                <a:solidFill>
                  <a:srgbClr val="FFC000"/>
                </a:solidFill>
                <a:latin typeface="Lato Black" panose="020F0502020204030203" pitchFamily="34" charset="0"/>
                <a:ea typeface="Lato Black" panose="020F0502020204030203" pitchFamily="34" charset="0"/>
                <a:cs typeface="Lato Black" panose="020F0502020204030203" pitchFamily="34" charset="0"/>
              </a:rPr>
              <a:t>himself</a:t>
            </a:r>
          </a:p>
          <a:p>
            <a:pPr>
              <a:spcAft>
                <a:spcPts val="600"/>
              </a:spcAft>
            </a:pPr>
            <a:r>
              <a:rPr lang="en-US" sz="2800" dirty="0" smtClean="0">
                <a:latin typeface="Lato Black" panose="020F0502020204030203" pitchFamily="34" charset="0"/>
                <a:ea typeface="Lato Black" panose="020F0502020204030203" pitchFamily="34" charset="0"/>
                <a:cs typeface="Lato Black" panose="020F0502020204030203" pitchFamily="34" charset="0"/>
              </a:rPr>
              <a:t>There will be a day when all of our financial accomplishments mean nothing</a:t>
            </a:r>
          </a:p>
          <a:p>
            <a:pPr>
              <a:spcAft>
                <a:spcPts val="600"/>
              </a:spcAft>
            </a:pPr>
            <a:r>
              <a:rPr lang="en-US" sz="2800" dirty="0" smtClean="0">
                <a:solidFill>
                  <a:srgbClr val="FFC000"/>
                </a:solidFill>
                <a:latin typeface="Lato Black" panose="020F0502020204030203" pitchFamily="34" charset="0"/>
                <a:ea typeface="Lato Black" panose="020F0502020204030203" pitchFamily="34" charset="0"/>
                <a:cs typeface="Lato Black" panose="020F0502020204030203" pitchFamily="34" charset="0"/>
              </a:rPr>
              <a:t>1</a:t>
            </a:r>
            <a:r>
              <a:rPr lang="en-US" sz="2800" baseline="30000" dirty="0" smtClean="0">
                <a:solidFill>
                  <a:srgbClr val="FFC000"/>
                </a:solidFill>
                <a:latin typeface="Lato Black" panose="020F0502020204030203" pitchFamily="34" charset="0"/>
                <a:ea typeface="Lato Black" panose="020F0502020204030203" pitchFamily="34" charset="0"/>
                <a:cs typeface="Lato Black" panose="020F0502020204030203" pitchFamily="34" charset="0"/>
              </a:rPr>
              <a:t>st</a:t>
            </a:r>
            <a:r>
              <a:rPr lang="en-US" sz="2800" dirty="0" smtClean="0">
                <a:solidFill>
                  <a:srgbClr val="FFC000"/>
                </a:solidFill>
                <a:latin typeface="Lato Black" panose="020F0502020204030203" pitchFamily="34" charset="0"/>
                <a:ea typeface="Lato Black" panose="020F0502020204030203" pitchFamily="34" charset="0"/>
                <a:cs typeface="Lato Black" panose="020F0502020204030203" pitchFamily="34" charset="0"/>
              </a:rPr>
              <a:t> Timothy 6:3-11</a:t>
            </a:r>
            <a:endParaRPr lang="en-US" sz="2800" dirty="0">
              <a:solidFill>
                <a:srgbClr val="FFC000"/>
              </a:solidFill>
              <a:latin typeface="Lato Black" panose="020F0502020204030203" pitchFamily="34" charset="0"/>
              <a:ea typeface="Lato Black" panose="020F0502020204030203" pitchFamily="34" charset="0"/>
              <a:cs typeface="Lato Black" panose="020F0502020204030203" pitchFamily="34" charset="0"/>
            </a:endParaRPr>
          </a:p>
        </p:txBody>
      </p:sp>
      <p:pic>
        <p:nvPicPr>
          <p:cNvPr id="4098" name="Picture 2" descr="http://jayperoni.com/wp-content/uploads/2010/07/bigger-ba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275" y="2171700"/>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41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323959" y="4897172"/>
            <a:ext cx="1446671" cy="1443463"/>
          </a:xfrm>
          <a:prstGeom prst="rect">
            <a:avLst/>
          </a:prstGeom>
        </p:spPr>
      </p:pic>
      <p:pic>
        <p:nvPicPr>
          <p:cNvPr id="6" name="Picture 5"/>
          <p:cNvPicPr>
            <a:picLocks noChangeAspect="1"/>
          </p:cNvPicPr>
          <p:nvPr/>
        </p:nvPicPr>
        <p:blipFill>
          <a:blip r:embed="rId3"/>
          <a:stretch>
            <a:fillRect/>
          </a:stretch>
        </p:blipFill>
        <p:spPr>
          <a:xfrm>
            <a:off x="3476625" y="1494596"/>
            <a:ext cx="1230970" cy="1440388"/>
          </a:xfrm>
          <a:prstGeom prst="rect">
            <a:avLst/>
          </a:prstGeom>
          <a:effectLst>
            <a:outerShdw blurRad="50800" dist="38100" dir="5400000" algn="t" rotWithShape="0">
              <a:prstClr val="black">
                <a:alpha val="40000"/>
              </a:prstClr>
            </a:outerShdw>
          </a:effectLst>
        </p:spPr>
      </p:pic>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p>
            <a:r>
              <a:rPr lang="en-US" sz="4800" dirty="0" smtClean="0">
                <a:solidFill>
                  <a:srgbClr val="FFFF00"/>
                </a:solidFill>
                <a:latin typeface="Lato Black" panose="020F0502020204030203" pitchFamily="34" charset="0"/>
                <a:ea typeface="Lato Black" panose="020F0502020204030203" pitchFamily="34" charset="0"/>
                <a:cs typeface="Lato Black" panose="020F0502020204030203" pitchFamily="34" charset="0"/>
              </a:rPr>
              <a:t>Biblical Principles For Money</a:t>
            </a:r>
            <a:endParaRPr lang="en-US" sz="4800" dirty="0">
              <a:solidFill>
                <a:srgbClr val="FFFF00"/>
              </a:solidFill>
              <a:latin typeface="Lato Black" panose="020F0502020204030203" pitchFamily="34" charset="0"/>
              <a:ea typeface="Lato Black" panose="020F0502020204030203" pitchFamily="34" charset="0"/>
              <a:cs typeface="Lato Black" panose="020F0502020204030203" pitchFamily="34" charset="0"/>
            </a:endParaRPr>
          </a:p>
        </p:txBody>
      </p:sp>
      <p:sp>
        <p:nvSpPr>
          <p:cNvPr id="3" name="Content Placeholder 2"/>
          <p:cNvSpPr>
            <a:spLocks noGrp="1"/>
          </p:cNvSpPr>
          <p:nvPr>
            <p:ph idx="1"/>
          </p:nvPr>
        </p:nvSpPr>
        <p:spPr>
          <a:xfrm>
            <a:off x="523268" y="1929094"/>
            <a:ext cx="7820632" cy="4586005"/>
          </a:xfrm>
        </p:spPr>
        <p:txBody>
          <a:bodyPr>
            <a:normAutofit/>
          </a:bodyPr>
          <a:lstStyle/>
          <a:p>
            <a:pPr>
              <a:spcAft>
                <a:spcPts val="600"/>
              </a:spcAft>
            </a:pPr>
            <a:r>
              <a:rPr lang="en-US" sz="4000" i="1" u="sng" dirty="0" smtClean="0">
                <a:latin typeface="Lato Black" panose="020F0502020204030203" pitchFamily="34" charset="0"/>
                <a:ea typeface="Lato Black" panose="020F0502020204030203" pitchFamily="34" charset="0"/>
                <a:cs typeface="Lato Black" panose="020F0502020204030203" pitchFamily="34" charset="0"/>
              </a:rPr>
              <a:t>Share it</a:t>
            </a:r>
          </a:p>
          <a:p>
            <a:pPr>
              <a:spcAft>
                <a:spcPts val="600"/>
              </a:spcAft>
            </a:pPr>
            <a:endParaRPr lang="en-US" sz="4000" i="1" u="sng" dirty="0" smtClean="0">
              <a:latin typeface="Lato Black" panose="020F0502020204030203" pitchFamily="34" charset="0"/>
              <a:ea typeface="Lato Black" panose="020F0502020204030203" pitchFamily="34" charset="0"/>
              <a:cs typeface="Lato Black" panose="020F0502020204030203" pitchFamily="34" charset="0"/>
            </a:endParaRPr>
          </a:p>
          <a:p>
            <a:pPr>
              <a:spcAft>
                <a:spcPts val="600"/>
              </a:spcAft>
            </a:pPr>
            <a:r>
              <a:rPr lang="en-US" sz="4000" i="1" u="sng" dirty="0" smtClean="0">
                <a:latin typeface="Lato Black" panose="020F0502020204030203" pitchFamily="34" charset="0"/>
                <a:ea typeface="Lato Black" panose="020F0502020204030203" pitchFamily="34" charset="0"/>
                <a:cs typeface="Lato Black" panose="020F0502020204030203" pitchFamily="34" charset="0"/>
              </a:rPr>
              <a:t>Save it</a:t>
            </a:r>
          </a:p>
          <a:p>
            <a:pPr>
              <a:spcAft>
                <a:spcPts val="600"/>
              </a:spcAft>
            </a:pPr>
            <a:endParaRPr lang="en-US" sz="4000" i="1" u="sng" dirty="0" smtClean="0">
              <a:latin typeface="Lato Black" panose="020F0502020204030203" pitchFamily="34" charset="0"/>
              <a:ea typeface="Lato Black" panose="020F0502020204030203" pitchFamily="34" charset="0"/>
              <a:cs typeface="Lato Black" panose="020F0502020204030203" pitchFamily="34" charset="0"/>
            </a:endParaRPr>
          </a:p>
          <a:p>
            <a:pPr>
              <a:spcAft>
                <a:spcPts val="600"/>
              </a:spcAft>
            </a:pPr>
            <a:r>
              <a:rPr lang="en-US" sz="4000" i="1" u="sng" dirty="0" smtClean="0">
                <a:latin typeface="Lato Black" panose="020F0502020204030203" pitchFamily="34" charset="0"/>
                <a:ea typeface="Lato Black" panose="020F0502020204030203" pitchFamily="34" charset="0"/>
                <a:cs typeface="Lato Black" panose="020F0502020204030203" pitchFamily="34" charset="0"/>
              </a:rPr>
              <a:t>Spend it</a:t>
            </a:r>
            <a:endParaRPr lang="en-US" sz="3600" dirty="0" smtClean="0">
              <a:latin typeface="Lato Black" panose="020F0502020204030203" pitchFamily="34" charset="0"/>
              <a:ea typeface="Lato Black" panose="020F0502020204030203" pitchFamily="34" charset="0"/>
              <a:cs typeface="Lato Black" panose="020F0502020204030203" pitchFamily="34" charset="0"/>
            </a:endParaRPr>
          </a:p>
          <a:p>
            <a:endParaRPr lang="en-US" sz="18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5" name="TextBox 4"/>
          <p:cNvSpPr txBox="1"/>
          <p:nvPr/>
        </p:nvSpPr>
        <p:spPr>
          <a:xfrm>
            <a:off x="4589254" y="1853248"/>
            <a:ext cx="6452558" cy="923330"/>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PT Serif" panose="020A0603040505020204" pitchFamily="18" charset="0"/>
              </a:rPr>
              <a:t>Acts 10:3-4 “About </a:t>
            </a:r>
            <a:r>
              <a:rPr lang="en-US" dirty="0">
                <a:latin typeface="PT Serif" panose="020A0603040505020204" pitchFamily="18" charset="0"/>
              </a:rPr>
              <a:t>the ninth hour of the day he saw clearly in a vision an </a:t>
            </a:r>
            <a:r>
              <a:rPr lang="en-US" dirty="0" smtClean="0">
                <a:latin typeface="PT Serif" panose="020A0603040505020204" pitchFamily="18" charset="0"/>
              </a:rPr>
              <a:t>angel… </a:t>
            </a:r>
            <a:r>
              <a:rPr lang="en-US" dirty="0">
                <a:latin typeface="PT Serif" panose="020A0603040505020204" pitchFamily="18" charset="0"/>
              </a:rPr>
              <a:t>And he said to him, "Your prayers and your alms have ascended as a memorial before God. </a:t>
            </a:r>
          </a:p>
        </p:txBody>
      </p:sp>
      <p:pic>
        <p:nvPicPr>
          <p:cNvPr id="7" name="Picture 6"/>
          <p:cNvPicPr>
            <a:picLocks noChangeAspect="1"/>
          </p:cNvPicPr>
          <p:nvPr/>
        </p:nvPicPr>
        <p:blipFill>
          <a:blip r:embed="rId4"/>
          <a:stretch>
            <a:fillRect/>
          </a:stretch>
        </p:blipFill>
        <p:spPr>
          <a:xfrm>
            <a:off x="3450623" y="3167809"/>
            <a:ext cx="1199494" cy="1554899"/>
          </a:xfrm>
          <a:prstGeom prst="rect">
            <a:avLst/>
          </a:prstGeom>
        </p:spPr>
      </p:pic>
      <p:sp>
        <p:nvSpPr>
          <p:cNvPr id="9" name="TextBox 8"/>
          <p:cNvSpPr txBox="1"/>
          <p:nvPr/>
        </p:nvSpPr>
        <p:spPr>
          <a:xfrm>
            <a:off x="4589254" y="3515197"/>
            <a:ext cx="6452558" cy="923330"/>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PT Serif" panose="020A0603040505020204" pitchFamily="18" charset="0"/>
              </a:rPr>
              <a:t>1</a:t>
            </a:r>
            <a:r>
              <a:rPr lang="en-US" baseline="30000" dirty="0" smtClean="0">
                <a:latin typeface="PT Serif" panose="020A0603040505020204" pitchFamily="18" charset="0"/>
              </a:rPr>
              <a:t>st</a:t>
            </a:r>
            <a:r>
              <a:rPr lang="en-US" dirty="0" smtClean="0">
                <a:latin typeface="PT Serif" panose="020A0603040505020204" pitchFamily="18" charset="0"/>
              </a:rPr>
              <a:t> Corinthians 16:2 “On </a:t>
            </a:r>
            <a:r>
              <a:rPr lang="en-US" dirty="0">
                <a:latin typeface="PT Serif" panose="020A0603040505020204" pitchFamily="18" charset="0"/>
              </a:rPr>
              <a:t>the first day of every week, each of you is to put something aside and store it up, as he may prosper, so that there will be no collecting when I come</a:t>
            </a:r>
            <a:r>
              <a:rPr lang="en-US" dirty="0" smtClean="0">
                <a:latin typeface="PT Serif" panose="020A0603040505020204" pitchFamily="18" charset="0"/>
              </a:rPr>
              <a:t>.”</a:t>
            </a:r>
            <a:endParaRPr lang="en-US" dirty="0">
              <a:latin typeface="PT Serif" panose="020A0603040505020204" pitchFamily="18" charset="0"/>
            </a:endParaRPr>
          </a:p>
        </p:txBody>
      </p:sp>
      <p:sp>
        <p:nvSpPr>
          <p:cNvPr id="10" name="TextBox 9"/>
          <p:cNvSpPr txBox="1"/>
          <p:nvPr/>
        </p:nvSpPr>
        <p:spPr>
          <a:xfrm>
            <a:off x="4589254" y="5018740"/>
            <a:ext cx="6452558" cy="1200329"/>
          </a:xfrm>
          <a:prstGeom prst="rec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latin typeface="PT Serif" panose="020A0603040505020204" pitchFamily="18" charset="0"/>
              </a:rPr>
              <a:t>Ecclesiastes 5:18 “Behold</a:t>
            </a:r>
            <a:r>
              <a:rPr lang="en-US" dirty="0">
                <a:latin typeface="PT Serif" panose="020A0603040505020204" pitchFamily="18" charset="0"/>
              </a:rPr>
              <a:t>, what I have seen to be good and fitting is to eat and drink and find enjoyment in all the toil with which one toils under the sun the few days of his life that God has given him, for this is his lot</a:t>
            </a:r>
            <a:r>
              <a:rPr lang="en-US" dirty="0" smtClean="0">
                <a:latin typeface="PT Serif" panose="020A0603040505020204" pitchFamily="18" charset="0"/>
              </a:rPr>
              <a:t>.”</a:t>
            </a:r>
            <a:endParaRPr lang="en-US" dirty="0">
              <a:latin typeface="PT Serif" panose="020A0603040505020204" pitchFamily="18" charset="0"/>
            </a:endParaRPr>
          </a:p>
        </p:txBody>
      </p:sp>
    </p:spTree>
    <p:extLst>
      <p:ext uri="{BB962C8B-B14F-4D97-AF65-F5344CB8AC3E}">
        <p14:creationId xmlns:p14="http://schemas.microsoft.com/office/powerpoint/2010/main" val="173950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1088</TotalTime>
  <Words>329</Words>
  <Application>Microsoft Office PowerPoint</Application>
  <PresentationFormat>Widescreen</PresentationFormat>
  <Paragraphs>44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Lato Black</vt:lpstr>
      <vt:lpstr>Century Gothic</vt:lpstr>
      <vt:lpstr>PT Serif</vt:lpstr>
      <vt:lpstr>Arial</vt:lpstr>
      <vt:lpstr>Wingdings 3</vt:lpstr>
      <vt:lpstr>Ion</vt:lpstr>
      <vt:lpstr>Our Money</vt:lpstr>
      <vt:lpstr>A 21st Century Problem</vt:lpstr>
      <vt:lpstr>Life Is About More Than Money</vt:lpstr>
      <vt:lpstr>Learn To Part With It</vt:lpstr>
      <vt:lpstr>Leave Without It</vt:lpstr>
      <vt:lpstr>Biblical Principles For Money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Tramell (STRAM2195)</dc:creator>
  <cp:lastModifiedBy>satramell</cp:lastModifiedBy>
  <cp:revision>37</cp:revision>
  <dcterms:created xsi:type="dcterms:W3CDTF">2015-12-13T01:46:10Z</dcterms:created>
  <dcterms:modified xsi:type="dcterms:W3CDTF">2016-03-05T20:15:38Z</dcterms:modified>
</cp:coreProperties>
</file>