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256" r:id="rId2"/>
    <p:sldId id="282" r:id="rId3"/>
    <p:sldId id="258" r:id="rId4"/>
    <p:sldId id="269" r:id="rId5"/>
    <p:sldId id="283" r:id="rId6"/>
    <p:sldId id="271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embeddedFontLst>
    <p:embeddedFont>
      <p:font typeface="PT Serif Caption" charset="0"/>
      <p:regular r:id="rId19"/>
      <p:italic r:id="rId20"/>
    </p:embeddedFont>
    <p:embeddedFont>
      <p:font typeface="Lato Black" charset="0"/>
      <p:bold r:id="rId21"/>
      <p:boldItalic r:id="rId22"/>
    </p:embeddedFont>
    <p:embeddedFont>
      <p:font typeface="Calibri Light" pitchFamily="34" charset="0"/>
      <p:regular r:id="rId23"/>
      <p:italic r:id="rId24"/>
    </p:embeddedFont>
    <p:embeddedFont>
      <p:font typeface="PT Serif" charset="0"/>
      <p:regular r:id="rId25"/>
      <p:bold r:id="rId26"/>
      <p:italic r:id="rId27"/>
      <p:boldItalic r:id="rId28"/>
    </p:embeddedFont>
    <p:embeddedFont>
      <p:font typeface="Georgia" pitchFamily="18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Lato Heavy" charset="0"/>
      <p:bold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5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9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72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7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60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38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75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5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7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2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95000"/>
                <a:lumOff val="5000"/>
              </a:schemeClr>
            </a:gs>
            <a:gs pos="82000">
              <a:srgbClr val="2039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3666" y="2561416"/>
            <a:ext cx="10163175" cy="23876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T Serif Caption" panose="02060603050505020204" pitchFamily="18" charset="0"/>
              </a:rPr>
              <a:t>Our Creation and Use Of Media</a:t>
            </a:r>
            <a:endParaRPr lang="en-US" sz="9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T Serif Caption" panose="02060603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4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PT Serif" panose="020A0603040505020204" pitchFamily="18" charset="0"/>
              </a:rPr>
              <a:t>“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Teach me</a:t>
            </a:r>
            <a:r>
              <a:rPr lang="en-US" sz="5400" dirty="0">
                <a:latin typeface="Georgia" panose="02040502050405020303" pitchFamily="18" charset="0"/>
              </a:rPr>
              <a:t>, O LORD, the way of your statutes; and I will keep it to the end</a:t>
            </a:r>
            <a:r>
              <a:rPr lang="en-US" sz="5400" dirty="0" smtClean="0">
                <a:latin typeface="Georgia" panose="02040502050405020303" pitchFamily="18" charset="0"/>
              </a:rPr>
              <a:t>.”</a:t>
            </a:r>
            <a:endParaRPr lang="en-US" sz="5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Psalm 119:33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99135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Proverbs 9:9; Ephesians 4:11-16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Instruction is the means by which we grow up into the image of Christ</a:t>
            </a:r>
            <a:endParaRPr lang="en-US" u="sng" dirty="0" smtClean="0">
              <a:latin typeface="PT Serif" panose="020A0603040505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Individuals are equipped by God to accomplish His task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We now have access to the collective wisdom of every minister!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What more can we do to provide the content people need to be saved?</a:t>
            </a:r>
          </a:p>
          <a:p>
            <a:pPr>
              <a:spcAft>
                <a:spcPts val="600"/>
              </a:spcAft>
            </a:pP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Media For </a:t>
            </a:r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Instruction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2" y="2362200"/>
            <a:ext cx="51677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22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0057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PT Serif" panose="020A0603040505020204" pitchFamily="18" charset="0"/>
              </a:rPr>
              <a:t>“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I will meditate </a:t>
            </a:r>
            <a:r>
              <a:rPr lang="en-US" sz="5400" dirty="0">
                <a:latin typeface="Georgia" panose="02040502050405020303" pitchFamily="18" charset="0"/>
              </a:rPr>
              <a:t>on your precepts and fix my eyes on your ways</a:t>
            </a:r>
            <a:r>
              <a:rPr lang="en-US" sz="5400" dirty="0" smtClean="0">
                <a:latin typeface="Georgia" panose="02040502050405020303" pitchFamily="18" charset="0"/>
              </a:rPr>
              <a:t>.”</a:t>
            </a:r>
            <a:endParaRPr lang="en-US" sz="5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Psalm 119:15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94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99135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Joshua 1:8; Psalm 1:2; 19:14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Meditation - </a:t>
            </a:r>
            <a:r>
              <a:rPr lang="en-US" dirty="0" err="1"/>
              <a:t>hâgâ</a:t>
            </a:r>
            <a:r>
              <a:rPr lang="en-US" dirty="0" err="1" smtClean="0"/>
              <a:t>h</a:t>
            </a:r>
            <a:r>
              <a:rPr lang="en-US" dirty="0" smtClean="0"/>
              <a:t> – </a:t>
            </a:r>
            <a:r>
              <a:rPr lang="en-US" i="1" dirty="0" smtClean="0"/>
              <a:t>To murmur</a:t>
            </a:r>
            <a:endParaRPr lang="en-US" i="1" u="sng" dirty="0" smtClean="0">
              <a:latin typeface="PT Serif" panose="020A06030405050202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Instruction will only take hold in our lives if we apply it to us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Time must be set aside to think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Prayer is a good segue to times of quietness and reflection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PT Serif" panose="020A06030405050202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Reflecting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On The Truth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98" y="2569844"/>
            <a:ext cx="5401152" cy="360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72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1433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PT Serif" panose="020A0603040505020204" pitchFamily="18" charset="0"/>
              </a:rPr>
              <a:t>“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My tongue will sing </a:t>
            </a:r>
            <a:r>
              <a:rPr lang="en-US" sz="5400" dirty="0">
                <a:latin typeface="Georgia" panose="02040502050405020303" pitchFamily="18" charset="0"/>
              </a:rPr>
              <a:t>of your word, for all your commandments are right</a:t>
            </a:r>
            <a:r>
              <a:rPr lang="en-US" sz="5400" dirty="0" smtClean="0">
                <a:latin typeface="Georgia" panose="02040502050405020303" pitchFamily="18" charset="0"/>
              </a:rPr>
              <a:t>.”</a:t>
            </a:r>
            <a:endParaRPr lang="en-US" sz="5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Psalm 119:172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59130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Colossians 3:16; Revelation 14:3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God gave us music as a tool to praise Him and instruction each other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Most of us have experienced the power of music and song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Singings are good opportunities to share that encouragement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What music are we searching for and sharing with our children?</a:t>
            </a: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Music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and Media 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805463"/>
            <a:ext cx="32956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nfographic: How Americans Spend Their Time on Mobile Devices | Stat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246" y="0"/>
            <a:ext cx="9601200" cy="68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0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59130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Churches are often </a:t>
            </a:r>
            <a:r>
              <a:rPr lang="en-US" dirty="0" smtClean="0">
                <a:solidFill>
                  <a:srgbClr val="C00000"/>
                </a:solidFill>
                <a:latin typeface="PT Serif" panose="020A0603040505020204" pitchFamily="18" charset="0"/>
              </a:rPr>
              <a:t>slow to adapt </a:t>
            </a:r>
            <a:r>
              <a:rPr lang="en-US" dirty="0" smtClean="0">
                <a:latin typeface="PT Serif" panose="020A0603040505020204" pitchFamily="18" charset="0"/>
              </a:rPr>
              <a:t>to changes in communication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What </a:t>
            </a:r>
            <a:r>
              <a:rPr lang="en-US" dirty="0" smtClean="0">
                <a:solidFill>
                  <a:srgbClr val="0070C0"/>
                </a:solidFill>
                <a:latin typeface="PT Serif" panose="020A0603040505020204" pitchFamily="18" charset="0"/>
              </a:rPr>
              <a:t>media options </a:t>
            </a:r>
            <a:r>
              <a:rPr lang="en-US" dirty="0" smtClean="0">
                <a:latin typeface="PT Serif" panose="020A0603040505020204" pitchFamily="18" charset="0"/>
              </a:rPr>
              <a:t>are out there for a Christian who wants to grow?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It takes </a:t>
            </a:r>
            <a:r>
              <a:rPr lang="en-US" dirty="0" smtClean="0">
                <a:solidFill>
                  <a:srgbClr val="00B050"/>
                </a:solidFill>
                <a:latin typeface="PT Serif" panose="020A0603040505020204" pitchFamily="18" charset="0"/>
              </a:rPr>
              <a:t>effort</a:t>
            </a:r>
            <a:r>
              <a:rPr lang="en-US" dirty="0" smtClean="0">
                <a:latin typeface="PT Serif" panose="020A0603040505020204" pitchFamily="18" charset="0"/>
              </a:rPr>
              <a:t> to create content for public consumption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To what lengths will we go to save the souls of others?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Luke 16:8</a:t>
            </a:r>
            <a:endParaRPr lang="en-US" b="1" dirty="0">
              <a:solidFill>
                <a:srgbClr val="C00000"/>
              </a:solidFill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Church 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and Modern Media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6146" name="Picture 2" descr="http://i.ebayimg.com/00/s/MTYwMFgxMTk2/z/GjQAAOSw0e9UuGZ3/$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7050" y="2080419"/>
            <a:ext cx="3454400" cy="46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3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95000"/>
                <a:lumOff val="5000"/>
              </a:schemeClr>
            </a:gs>
            <a:gs pos="82000">
              <a:srgbClr val="20396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04925" y="419099"/>
            <a:ext cx="9144000" cy="131185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Your </a:t>
            </a:r>
            <a:r>
              <a:rPr lang="en-US" sz="6600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Digital Footprint</a:t>
            </a:r>
            <a:endParaRPr lang="en-US" sz="6600" dirty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247900"/>
            <a:ext cx="11485662" cy="28290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661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0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PT Serif" panose="020A0603040505020204" pitchFamily="18" charset="0"/>
              </a:rPr>
              <a:t>“</a:t>
            </a:r>
            <a:r>
              <a:rPr lang="en-US" sz="5400" dirty="0">
                <a:latin typeface="Georgia" panose="02040502050405020303" pitchFamily="18" charset="0"/>
              </a:rPr>
              <a:t>I tell you, on the day of judgment people will give account for every careless word they </a:t>
            </a:r>
            <a:r>
              <a:rPr lang="en-US" sz="5400" dirty="0" smtClean="0">
                <a:latin typeface="Georgia" panose="02040502050405020303" pitchFamily="18" charset="0"/>
              </a:rPr>
              <a:t>speak, for </a:t>
            </a:r>
            <a:r>
              <a:rPr lang="en-US" sz="5400" dirty="0">
                <a:latin typeface="Georgia" panose="02040502050405020303" pitchFamily="18" charset="0"/>
              </a:rPr>
              <a:t>by your words you will be justified, and by your words you will be condemned."</a:t>
            </a:r>
          </a:p>
          <a:p>
            <a:pPr marL="0" indent="0">
              <a:buNone/>
            </a:pP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Matthew 12:36-37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59130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Luke 12:1-3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What we say and do online is a revelation of who we really are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God will record and remember even our very thoughts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Sites may be anonymous, but God knows who we are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Would you want your hidden thoughts to be made public?</a:t>
            </a: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Everything You Say </a:t>
            </a:r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Is Seen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74" y="2433733"/>
            <a:ext cx="4540801" cy="317163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54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194560"/>
            <a:ext cx="699135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PT Serif" panose="020A0603040505020204" pitchFamily="18" charset="0"/>
              </a:rPr>
              <a:t>What’s the reason for so much content creation?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latin typeface="PT Serif" panose="020A0603040505020204" pitchFamily="18" charset="0"/>
              </a:rPr>
              <a:t>Matthew 6:1-2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Social media is often used as a tool to grow and gauge </a:t>
            </a:r>
            <a:r>
              <a:rPr lang="en-US" u="sng" dirty="0" smtClean="0">
                <a:latin typeface="PT Serif" panose="020A0603040505020204" pitchFamily="18" charset="0"/>
              </a:rPr>
              <a:t>our own value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Christians should value the approval of God, rather than the approval of men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PT Serif" panose="020A0603040505020204" pitchFamily="18" charset="0"/>
              </a:rPr>
              <a:t>What percentage of our created content mentions anything related to God?</a:t>
            </a: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Our </a:t>
            </a:r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Reason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For Sharing?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13675" y="2194560"/>
            <a:ext cx="4235450" cy="3720465"/>
            <a:chOff x="7813675" y="2194560"/>
            <a:chExt cx="4235450" cy="3720465"/>
          </a:xfrm>
        </p:grpSpPr>
        <p:pic>
          <p:nvPicPr>
            <p:cNvPr id="1026" name="Picture 2" descr="http://www.clipartbest.com/cliparts/Kij/gao/Kijgao6eT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675" y="3108165"/>
              <a:ext cx="1806244" cy="156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clker.com/cliparts/y/a/Q/a/P/3/white-arrow-with-red-background-down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9019" y="3003390"/>
              <a:ext cx="2010106" cy="2010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9829800" y="2194560"/>
              <a:ext cx="0" cy="37204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668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7800975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Galatians 2:20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When the world sees us, they should see the image of Jesus Christ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Images of us that don’t reflect His values or character bring shame to the name of Jesus</a:t>
            </a:r>
          </a:p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</a:t>
            </a:r>
            <a:r>
              <a:rPr lang="en-US" sz="3200" b="1" baseline="30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st</a:t>
            </a: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Peter 3:3-4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040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Sharing </a:t>
            </a:r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Our Image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l="11509" r="19727"/>
          <a:stretch>
            <a:fillRect/>
          </a:stretch>
        </p:blipFill>
        <p:spPr>
          <a:xfrm>
            <a:off x="8686802" y="2610268"/>
            <a:ext cx="3227292" cy="35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65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7800975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Ephesians 4:29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It is easier to say things we shouldn’t when we are behind a keyboard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Anger, impurity, gossip, pride, etc. should NEVER come from us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As a general rule, you shouldn’t share something that you wouldn’t want to type up here</a:t>
            </a:r>
          </a:p>
          <a:p>
            <a:pPr marL="0" indent="0">
              <a:spcAft>
                <a:spcPts val="600"/>
              </a:spcAft>
              <a:buNone/>
            </a:pPr>
            <a:endParaRPr lang="en-US" sz="32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040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Sharing </a:t>
            </a:r>
            <a:r>
              <a:rPr lang="en-US" sz="6600" b="1" dirty="0" smtClean="0">
                <a:solidFill>
                  <a:srgbClr val="FFFF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Our Thoughts</a:t>
            </a:r>
            <a:endParaRPr lang="en-US" sz="6600" b="1" dirty="0">
              <a:solidFill>
                <a:srgbClr val="FFFF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50" y="2820034"/>
            <a:ext cx="3705643" cy="3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89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0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 smtClean="0">
                <a:latin typeface="PT Serif" panose="020A0603040505020204" pitchFamily="18" charset="0"/>
              </a:rPr>
              <a:t>“…</a:t>
            </a:r>
            <a:r>
              <a:rPr lang="en-US" sz="6600" dirty="0">
                <a:latin typeface="Georgia" panose="02040502050405020303" pitchFamily="18" charset="0"/>
              </a:rPr>
              <a:t> Every tree that does not bear good fruit is cut down and </a:t>
            </a:r>
            <a:r>
              <a:rPr lang="en-US" sz="6600" dirty="0">
                <a:solidFill>
                  <a:srgbClr val="C00000"/>
                </a:solidFill>
                <a:latin typeface="Georgia" panose="02040502050405020303" pitchFamily="18" charset="0"/>
              </a:rPr>
              <a:t>thrown into the fire</a:t>
            </a:r>
            <a:r>
              <a:rPr lang="en-US" sz="6600" dirty="0" smtClean="0">
                <a:latin typeface="Georgia" panose="02040502050405020303" pitchFamily="18" charset="0"/>
              </a:rPr>
              <a:t>.”</a:t>
            </a:r>
            <a:endParaRPr lang="en-US" sz="66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Matthew 7:19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2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Deuteronomy 6:6-9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2" descr="http://blog.togethercounts.com/wp-content/uploads/2012/07/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1828800"/>
            <a:ext cx="4074052" cy="271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7895"/>
          <a:stretch>
            <a:fillRect/>
          </a:stretch>
        </p:blipFill>
        <p:spPr>
          <a:xfrm>
            <a:off x="-15780" y="4329953"/>
            <a:ext cx="4117133" cy="252804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/>
          <a:srcRect l="21324" r="25569"/>
          <a:stretch>
            <a:fillRect/>
          </a:stretch>
        </p:blipFill>
        <p:spPr>
          <a:xfrm>
            <a:off x="4087905" y="1836672"/>
            <a:ext cx="4007590" cy="503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129" y="4433465"/>
            <a:ext cx="4083424" cy="2424533"/>
          </a:xfrm>
          <a:prstGeom prst="rect">
            <a:avLst/>
          </a:prstGeom>
        </p:spPr>
      </p:pic>
      <p:pic>
        <p:nvPicPr>
          <p:cNvPr id="2050" name="Picture 2" descr="http://www.dmv.org/articles/images/2012/06/1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08"/>
          <a:stretch>
            <a:fillRect/>
          </a:stretch>
        </p:blipFill>
        <p:spPr bwMode="auto">
          <a:xfrm>
            <a:off x="8081682" y="1828801"/>
            <a:ext cx="4110725" cy="26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59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1120</TotalTime>
  <Words>547</Words>
  <Application>Microsoft Office PowerPoint</Application>
  <PresentationFormat>Custom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PT Serif Caption</vt:lpstr>
      <vt:lpstr>Lato Black</vt:lpstr>
      <vt:lpstr>Calibri Light</vt:lpstr>
      <vt:lpstr>PT Serif</vt:lpstr>
      <vt:lpstr>Georgia</vt:lpstr>
      <vt:lpstr>Wingdings 2</vt:lpstr>
      <vt:lpstr>Calibri</vt:lpstr>
      <vt:lpstr>Lato Heavy</vt:lpstr>
      <vt:lpstr>HDOfficeLightV0</vt:lpstr>
      <vt:lpstr>Our Creation and Use Of Media</vt:lpstr>
      <vt:lpstr>Your Digital Footprint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Tramell (STRAM2195)</dc:creator>
  <cp:lastModifiedBy>Johnson</cp:lastModifiedBy>
  <cp:revision>66</cp:revision>
  <dcterms:created xsi:type="dcterms:W3CDTF">2015-10-25T01:48:24Z</dcterms:created>
  <dcterms:modified xsi:type="dcterms:W3CDTF">2016-03-07T16:22:39Z</dcterms:modified>
</cp:coreProperties>
</file>