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00" r:id="rId2"/>
    <p:sldId id="341" r:id="rId3"/>
    <p:sldId id="281" r:id="rId4"/>
    <p:sldId id="315" r:id="rId5"/>
    <p:sldId id="332" r:id="rId6"/>
    <p:sldId id="317" r:id="rId7"/>
    <p:sldId id="333" r:id="rId8"/>
    <p:sldId id="302" r:id="rId9"/>
    <p:sldId id="334" r:id="rId10"/>
    <p:sldId id="335" r:id="rId11"/>
    <p:sldId id="336" r:id="rId12"/>
    <p:sldId id="337" r:id="rId13"/>
    <p:sldId id="325" r:id="rId14"/>
    <p:sldId id="338" r:id="rId15"/>
    <p:sldId id="339" r:id="rId16"/>
    <p:sldId id="34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  <a:srgbClr val="333333"/>
    <a:srgbClr val="CCFFFF"/>
    <a:srgbClr val="003300"/>
    <a:srgbClr val="FFFFCC"/>
    <a:srgbClr val="FFFF99"/>
    <a:srgbClr val="292929"/>
    <a:srgbClr val="4D4D4D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Objects="1" showGuide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749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83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648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842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75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483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492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243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13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32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70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25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052" y="1600200"/>
            <a:ext cx="7772400" cy="2000251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Human Circumstances</a:t>
            </a:r>
            <a:br>
              <a:rPr lang="en-US" sz="4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God’s Law</a:t>
            </a:r>
            <a:endParaRPr lang="en-US" sz="4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316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/>
          <a:lstStyle/>
          <a:p>
            <a:r>
              <a:rPr lang="en-US" sz="2400" dirty="0" smtClean="0"/>
              <a:t>Calvinist circumstances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Denominational circumstances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Affusionist</a:t>
            </a:r>
            <a:r>
              <a:rPr lang="en-US" sz="3600" dirty="0" smtClean="0"/>
              <a:t> circumstances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 in hospital; cannot be baptized; why not sprinkle?</a:t>
            </a:r>
          </a:p>
          <a:p>
            <a:pPr marL="0" indent="0"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0940" y="2514600"/>
            <a:ext cx="8077200" cy="37338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</a:rPr>
              <a:t>‘The </a:t>
            </a:r>
            <a:r>
              <a:rPr lang="en-US" sz="3200" dirty="0">
                <a:solidFill>
                  <a:schemeClr val="tx1"/>
                </a:solidFill>
              </a:rPr>
              <a:t>validity of this baptism was doubted even by many in 3rd Century.  Cyprian wrote in its defense, taking the ground that the mode of application of water was a matter of minor importance, provided that faith was present in the recipient &amp; </a:t>
            </a:r>
            <a:r>
              <a:rPr lang="en-US" sz="3200" dirty="0" smtClean="0">
                <a:solidFill>
                  <a:schemeClr val="tx1"/>
                </a:solidFill>
              </a:rPr>
              <a:t>ministrant.’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79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/>
          <a:lstStyle/>
          <a:p>
            <a:r>
              <a:rPr lang="en-US" sz="2400" dirty="0" smtClean="0"/>
              <a:t>Calvinist circumstances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Denominational circumstances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Affusionist</a:t>
            </a:r>
            <a:r>
              <a:rPr lang="en-US" sz="3600" dirty="0" smtClean="0"/>
              <a:t> circumstances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 in hospital; cannot be baptized; why not sprinkle?</a:t>
            </a:r>
          </a:p>
          <a:p>
            <a:pPr marL="0" indent="0"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0940" y="2514600"/>
            <a:ext cx="8077200" cy="37338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</a:rPr>
              <a:t>‘Pouring </a:t>
            </a:r>
            <a:r>
              <a:rPr lang="en-US" sz="3200" dirty="0">
                <a:solidFill>
                  <a:schemeClr val="tx1"/>
                </a:solidFill>
              </a:rPr>
              <a:t>and sprinkling were still </a:t>
            </a:r>
            <a:r>
              <a:rPr lang="en-US" sz="3200" dirty="0" err="1" smtClean="0">
                <a:solidFill>
                  <a:schemeClr val="tx1"/>
                </a:solidFill>
              </a:rPr>
              <a:t>excep-tional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in the 9th Century . . . but they made gradual progress w. the spread of infant baptism, as the most convenient mode, </a:t>
            </a:r>
            <a:r>
              <a:rPr lang="en-US" sz="3200" dirty="0" smtClean="0">
                <a:solidFill>
                  <a:schemeClr val="tx1"/>
                </a:solidFill>
              </a:rPr>
              <a:t>especially </a:t>
            </a:r>
            <a:r>
              <a:rPr lang="en-US" sz="3200" dirty="0">
                <a:solidFill>
                  <a:schemeClr val="tx1"/>
                </a:solidFill>
              </a:rPr>
              <a:t>in Northern climates, and came into common use in the West at the end of the 13th </a:t>
            </a:r>
            <a:r>
              <a:rPr lang="en-US" sz="3200" dirty="0" smtClean="0">
                <a:solidFill>
                  <a:schemeClr val="tx1"/>
                </a:solidFill>
              </a:rPr>
              <a:t>Century...’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667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/>
          <a:lstStyle/>
          <a:p>
            <a:r>
              <a:rPr lang="en-US" sz="2400" dirty="0" smtClean="0"/>
              <a:t>Calvinist circumstances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Denominational circumstances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Affusionist</a:t>
            </a:r>
            <a:r>
              <a:rPr lang="en-US" sz="3600" dirty="0" smtClean="0"/>
              <a:t> circumstances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 in hospital; cannot be baptized; why not sprinkle?</a:t>
            </a:r>
          </a:p>
          <a:p>
            <a:pPr marL="0" indent="0"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2300748"/>
            <a:ext cx="8229600" cy="44196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</a:rPr>
              <a:t>“</a:t>
            </a:r>
            <a:r>
              <a:rPr lang="en-US" sz="3200" u="sng" dirty="0" smtClean="0">
                <a:solidFill>
                  <a:schemeClr val="tx1"/>
                </a:solidFill>
              </a:rPr>
              <a:t>Luther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sought to restore immersion, but w/o effect.  </a:t>
            </a:r>
            <a:r>
              <a:rPr lang="en-US" sz="3200" u="sng" dirty="0">
                <a:solidFill>
                  <a:schemeClr val="tx1"/>
                </a:solidFill>
              </a:rPr>
              <a:t>Calvin</a:t>
            </a:r>
            <a:r>
              <a:rPr lang="en-US" sz="3200" dirty="0">
                <a:solidFill>
                  <a:schemeClr val="tx1"/>
                </a:solidFill>
              </a:rPr>
              <a:t> took a similar view of the subject as Thomas Aquinas, but he went farther and declared the mode of application to be a matter of </a:t>
            </a:r>
            <a:r>
              <a:rPr lang="en-US" sz="3200" dirty="0" smtClean="0">
                <a:solidFill>
                  <a:schemeClr val="tx1"/>
                </a:solidFill>
              </a:rPr>
              <a:t>indifference... </a:t>
            </a:r>
            <a:r>
              <a:rPr lang="en-US" sz="3200" dirty="0">
                <a:solidFill>
                  <a:schemeClr val="tx1"/>
                </a:solidFill>
              </a:rPr>
              <a:t>‘Yet the very word baptize signifies to immerse (</a:t>
            </a:r>
            <a:r>
              <a:rPr lang="en-US" sz="3200" dirty="0" err="1" smtClean="0">
                <a:solidFill>
                  <a:schemeClr val="tx1"/>
                </a:solidFill>
              </a:rPr>
              <a:t>mergere</a:t>
            </a:r>
            <a:r>
              <a:rPr lang="en-US" sz="3200" dirty="0" smtClean="0">
                <a:solidFill>
                  <a:schemeClr val="tx1"/>
                </a:solidFill>
              </a:rPr>
              <a:t>); </a:t>
            </a:r>
            <a:r>
              <a:rPr lang="en-US" sz="3200" dirty="0">
                <a:solidFill>
                  <a:schemeClr val="tx1"/>
                </a:solidFill>
              </a:rPr>
              <a:t>and it is certain that immersion was the practice of the ancient church’” </a:t>
            </a:r>
            <a:r>
              <a:rPr lang="en-US" sz="2000" dirty="0" smtClean="0">
                <a:solidFill>
                  <a:schemeClr val="tx1"/>
                </a:solidFill>
              </a:rPr>
              <a:t>– P. </a:t>
            </a:r>
            <a:r>
              <a:rPr lang="en-US" sz="2000" dirty="0" err="1" smtClean="0">
                <a:solidFill>
                  <a:schemeClr val="tx1"/>
                </a:solidFill>
              </a:rPr>
              <a:t>Schaff</a:t>
            </a:r>
            <a:r>
              <a:rPr lang="en-US" sz="2000" dirty="0" smtClean="0">
                <a:solidFill>
                  <a:schemeClr val="tx1"/>
                </a:solidFill>
              </a:rPr>
              <a:t>, History of Chr. Church, </a:t>
            </a: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lang="en-US" sz="2000" dirty="0">
                <a:solidFill>
                  <a:schemeClr val="tx1"/>
                </a:solidFill>
              </a:rPr>
              <a:t>,</a:t>
            </a:r>
            <a:r>
              <a:rPr lang="en-US" sz="2000" dirty="0" smtClean="0">
                <a:solidFill>
                  <a:schemeClr val="tx1"/>
                </a:solidFill>
              </a:rPr>
              <a:t> 249ff.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687096" y="4252452"/>
            <a:ext cx="4419600" cy="609600"/>
          </a:xfrm>
          <a:prstGeom prst="ellipse">
            <a:avLst/>
          </a:prstGeom>
          <a:solidFill>
            <a:srgbClr val="FFFF00">
              <a:alpha val="20000"/>
            </a:srgb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47252" y="5683044"/>
            <a:ext cx="1646904" cy="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958348" y="5683044"/>
            <a:ext cx="1246909" cy="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5022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 smtClean="0"/>
              <a:t>Evaluation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219200"/>
            <a:ext cx="8229600" cy="4525963"/>
          </a:xfrm>
        </p:spPr>
        <p:txBody>
          <a:bodyPr/>
          <a:lstStyle/>
          <a:p>
            <a:pPr marL="574675" indent="-574675">
              <a:spcAft>
                <a:spcPts val="600"/>
              </a:spcAft>
              <a:buNone/>
            </a:pP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</a:t>
            </a:r>
            <a:r>
              <a:rPr lang="en-US" sz="34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justify sprinkling, they appeal to writings of men, not NT.   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Why?</a:t>
            </a:r>
          </a:p>
          <a:p>
            <a:pPr marL="574675" indent="-574675">
              <a:spcAft>
                <a:spcPts val="600"/>
              </a:spcAft>
              <a:buNone/>
            </a:pP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</a:t>
            </a:r>
            <a:r>
              <a:rPr lang="en-US" sz="34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centuries, many opposed it.  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[Radical departure from NT.]</a:t>
            </a:r>
          </a:p>
          <a:p>
            <a:pPr marL="574675" indent="-574675">
              <a:spcAft>
                <a:spcPts val="600"/>
              </a:spcAft>
              <a:buNone/>
            </a:pP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3) </a:t>
            </a:r>
            <a:r>
              <a:rPr lang="en-US" sz="34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admit baptism is immersion, but allow circumstances to change the practice.   </a:t>
            </a: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Lv.10</a:t>
            </a:r>
          </a:p>
        </p:txBody>
      </p:sp>
    </p:spTree>
    <p:extLst>
      <p:ext uri="{BB962C8B-B14F-4D97-AF65-F5344CB8AC3E}">
        <p14:creationId xmlns:p14="http://schemas.microsoft.com/office/powerpoint/2010/main" xmlns="" val="418921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/>
          <a:lstStyle/>
          <a:p>
            <a:r>
              <a:rPr lang="en-US" sz="2400" dirty="0" smtClean="0"/>
              <a:t>Calvinist circumstances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Denominational circumstances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err="1" smtClean="0"/>
              <a:t>Affusionist</a:t>
            </a:r>
            <a:r>
              <a:rPr lang="en-US" sz="2400" dirty="0" smtClean="0"/>
              <a:t> circumstances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Christian Church circumstances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600200"/>
            <a:ext cx="8229600" cy="4800600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Adopted mechanical music in worship because of bad singing.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one ever embraced it because NT authorizes it.  </a:t>
            </a:r>
          </a:p>
        </p:txBody>
      </p:sp>
      <p:sp>
        <p:nvSpPr>
          <p:cNvPr id="4" name="Rectangle 3"/>
          <p:cNvSpPr/>
          <p:nvPr/>
        </p:nvSpPr>
        <p:spPr>
          <a:xfrm>
            <a:off x="789036" y="3962400"/>
            <a:ext cx="7543800" cy="2057400"/>
          </a:xfrm>
          <a:prstGeom prst="rect">
            <a:avLst/>
          </a:prstGeom>
          <a:solidFill>
            <a:srgbClr val="000066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‘speaking </a:t>
            </a:r>
            <a:r>
              <a:rPr lang="en-US" sz="3200" dirty="0"/>
              <a:t>to one another in psalms and hymns and spiritual songs, singing and making melody in your heart to the </a:t>
            </a:r>
            <a:r>
              <a:rPr lang="en-US" sz="3200" dirty="0" smtClean="0"/>
              <a:t>Lord’ </a:t>
            </a:r>
            <a:r>
              <a:rPr lang="en-US" sz="2400" dirty="0" smtClean="0"/>
              <a:t>–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Ep.5:19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472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676400"/>
          </a:xfrm>
        </p:spPr>
        <p:txBody>
          <a:bodyPr/>
          <a:lstStyle/>
          <a:p>
            <a:r>
              <a:rPr lang="en-US" sz="2400" dirty="0" smtClean="0"/>
              <a:t>Calvinist circumstances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Denominational circumstances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err="1" smtClean="0"/>
              <a:t>Affusionist</a:t>
            </a:r>
            <a:r>
              <a:rPr lang="en-US" sz="2400" dirty="0" smtClean="0"/>
              <a:t> circumstances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Christian Church circumstances</a:t>
            </a:r>
            <a:br>
              <a:rPr lang="en-US" sz="2400" dirty="0" smtClean="0"/>
            </a:br>
            <a:r>
              <a:rPr lang="en-US" sz="3600" dirty="0" smtClean="0"/>
              <a:t>Christian’s circumstances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981200"/>
            <a:ext cx="8229600" cy="4419600"/>
          </a:xfrm>
        </p:spPr>
        <p:txBody>
          <a:bodyPr/>
          <a:lstStyle/>
          <a:p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MDR</a:t>
            </a:r>
          </a:p>
          <a:p>
            <a:pPr lvl="1"/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“In Hollywood, a marriage is a success if it outlasts milk”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16192" y="3733800"/>
            <a:ext cx="8091948" cy="12192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“You don’t know how hard it is to live with that woman . . </a:t>
            </a:r>
            <a:r>
              <a:rPr lang="en-US" sz="3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8652" y="5090652"/>
            <a:ext cx="8091948" cy="12192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“You </a:t>
            </a:r>
            <a:r>
              <a:rPr lang="en-US" sz="3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can’t expect a man to</a:t>
            </a:r>
            <a:br>
              <a:rPr lang="en-US" sz="3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live a celibate life”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558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676400"/>
          </a:xfrm>
        </p:spPr>
        <p:txBody>
          <a:bodyPr/>
          <a:lstStyle/>
          <a:p>
            <a:r>
              <a:rPr lang="en-US" sz="2400" dirty="0" smtClean="0"/>
              <a:t>Calvinist circumstances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Denominational circumstances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err="1" smtClean="0"/>
              <a:t>Affusionist</a:t>
            </a:r>
            <a:r>
              <a:rPr lang="en-US" sz="2400" dirty="0" smtClean="0"/>
              <a:t> circumstances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Christian Church circumstances</a:t>
            </a:r>
            <a:br>
              <a:rPr lang="en-US" sz="2400" dirty="0" smtClean="0"/>
            </a:br>
            <a:r>
              <a:rPr lang="en-US" sz="3600" dirty="0" smtClean="0"/>
              <a:t>Christian’s circumstances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981200"/>
            <a:ext cx="8229600" cy="4419600"/>
          </a:xfrm>
        </p:spPr>
        <p:txBody>
          <a:bodyPr/>
          <a:lstStyle/>
          <a:p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MDR</a:t>
            </a:r>
          </a:p>
          <a:p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Morals – some justify everything from lust to adultery, slander to murder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1600" y="4343400"/>
            <a:ext cx="6400800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‘In </a:t>
            </a:r>
            <a:r>
              <a:rPr lang="en-US" sz="3600" dirty="0">
                <a:solidFill>
                  <a:schemeClr val="tx1"/>
                </a:solidFill>
              </a:rPr>
              <a:t>all circumstances take </a:t>
            </a:r>
            <a:r>
              <a:rPr lang="en-US" sz="3600" dirty="0" smtClean="0">
                <a:solidFill>
                  <a:schemeClr val="tx1"/>
                </a:solidFill>
              </a:rPr>
              <a:t>up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the </a:t>
            </a:r>
            <a:r>
              <a:rPr lang="en-US" sz="3600" dirty="0">
                <a:solidFill>
                  <a:schemeClr val="tx1"/>
                </a:solidFill>
              </a:rPr>
              <a:t>shield of </a:t>
            </a:r>
            <a:r>
              <a:rPr lang="en-US" sz="3600" dirty="0" smtClean="0">
                <a:solidFill>
                  <a:schemeClr val="tx1"/>
                </a:solidFill>
              </a:rPr>
              <a:t>faith’ </a:t>
            </a:r>
            <a:r>
              <a:rPr lang="en-US" sz="2400" dirty="0" smtClean="0">
                <a:solidFill>
                  <a:schemeClr val="tx1"/>
                </a:solidFill>
              </a:rPr>
              <a:t>(Eph.6:16, ESV)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597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AppData\Local\Microsoft\Windows\Temporary Internet Files\Content.IE5\G3MNLX9H\1307521026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229600" cy="533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00200" y="2058412"/>
            <a:ext cx="59141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spcBef>
                <a:spcPct val="20000"/>
              </a:spcBef>
            </a:pPr>
            <a:r>
              <a:rPr lang="en-US" sz="3200" kern="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greatest, most damaging threats to 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cause </a:t>
            </a:r>
            <a:r>
              <a:rPr lang="en-US" sz="3200" kern="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of Christ come from professed Christians who affirm 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br>
              <a:rPr lang="en-US" sz="3200" kern="0" dirty="0" smtClean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kern="0" dirty="0" smtClean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human circumstances</a:t>
            </a:r>
            <a:br>
              <a:rPr lang="en-US" sz="3200" kern="0" dirty="0" smtClean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kern="0" dirty="0" smtClean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overrule </a:t>
            </a:r>
            <a:r>
              <a:rPr lang="en-US" sz="3200" kern="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Scripture</a:t>
            </a:r>
          </a:p>
        </p:txBody>
      </p:sp>
    </p:spTree>
    <p:extLst>
      <p:ext uri="{BB962C8B-B14F-4D97-AF65-F5344CB8AC3E}">
        <p14:creationId xmlns:p14="http://schemas.microsoft.com/office/powerpoint/2010/main" xmlns="" val="353164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72496" y="990600"/>
            <a:ext cx="6781800" cy="1219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Biblical Examples</a:t>
            </a:r>
            <a:endParaRPr lang="en-US" sz="3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25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 smtClean="0"/>
              <a:t>Consistently wrong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spcAft>
                <a:spcPts val="0"/>
              </a:spcAft>
              <a:buBlip>
                <a:blip r:embed="rId2"/>
              </a:buBlip>
            </a:pP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Gn.3, 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prohibition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Passage: explicit</a:t>
            </a: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(2-3)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Purpose: exchange (6)</a:t>
            </a:r>
          </a:p>
          <a:p>
            <a:pPr>
              <a:spcAft>
                <a:spcPts val="1200"/>
              </a:spcAft>
              <a:buBlip>
                <a:blip r:embed="rId2"/>
              </a:buBlip>
            </a:pP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 Sm.15, 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command</a:t>
            </a:r>
          </a:p>
          <a:p>
            <a:pPr>
              <a:spcAft>
                <a:spcPts val="1200"/>
              </a:spcAft>
              <a:buBlip>
                <a:blip r:embed="rId2"/>
              </a:buBlip>
            </a:pP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Mt.22,</a:t>
            </a: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doctrine</a:t>
            </a:r>
          </a:p>
          <a:p>
            <a:pPr>
              <a:spcAft>
                <a:spcPts val="1200"/>
              </a:spcAft>
              <a:buBlip>
                <a:blip r:embed="rId2"/>
              </a:buBlip>
            </a:pP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Mt.25, 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duty</a:t>
            </a:r>
          </a:p>
        </p:txBody>
      </p:sp>
    </p:spTree>
    <p:extLst>
      <p:ext uri="{BB962C8B-B14F-4D97-AF65-F5344CB8AC3E}">
        <p14:creationId xmlns:p14="http://schemas.microsoft.com/office/powerpoint/2010/main" xmlns="" val="106111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72496" y="990600"/>
            <a:ext cx="6781800" cy="609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Biblical Examples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87244" y="1784556"/>
            <a:ext cx="6781800" cy="1219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Modern Examples</a:t>
            </a:r>
            <a:endParaRPr lang="en-US" sz="3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80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Calvinist circumstances</a:t>
            </a:r>
            <a:endParaRPr lang="en-US" sz="4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3716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Soldier dying on battlefield; no preacher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Jn.8:24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Ac.10:34-35, soldier needed gospel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25792" y="3810000"/>
            <a:ext cx="6858000" cy="2514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33333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34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 Then Peter opened his mouth and said: “In truth I perceive that God shows no partiality.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baseline="30000" dirty="0" smtClean="0">
                <a:solidFill>
                  <a:schemeClr val="tx1"/>
                </a:solidFill>
              </a:rPr>
              <a:t>35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 But in every nation whoever fears Him and works righteousness is accepted by Him.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652252" y="4296696"/>
            <a:ext cx="990600" cy="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05171" y="4284408"/>
            <a:ext cx="1198626" cy="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70356" y="5257800"/>
            <a:ext cx="2084436" cy="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3941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Calvinist circumstances</a:t>
            </a:r>
            <a:endParaRPr lang="en-US" sz="4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371600"/>
            <a:ext cx="8229600" cy="49530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 in casket; must have life to hear; if he hears he is already saved.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 sinner is stone-cold dead…”</a:t>
            </a:r>
          </a:p>
          <a:p>
            <a:pPr marL="0" lvl="1" indent="0" algn="ctr">
              <a:spcAft>
                <a:spcPts val="600"/>
              </a:spcAft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Jn.5:25, spiritually dead can hear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Jn.11:23, physically dead . . .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Lk.16, physically AND spiritually . . 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2:37, spiritually dead . . .</a:t>
            </a:r>
          </a:p>
        </p:txBody>
      </p:sp>
      <p:sp>
        <p:nvSpPr>
          <p:cNvPr id="4" name="Rectangle 3"/>
          <p:cNvSpPr/>
          <p:nvPr/>
        </p:nvSpPr>
        <p:spPr>
          <a:xfrm>
            <a:off x="4038600" y="5029200"/>
            <a:ext cx="4481052" cy="1295400"/>
          </a:xfrm>
          <a:prstGeom prst="rect">
            <a:avLst/>
          </a:prstGeom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Gal.5:24, crucifixion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Col.3:3, died; 5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003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Calvinist circumstances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Denominational circumstances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 on way to be baptized falls…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 in hospital in critical condition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Thief on cross could not be baptized</a:t>
            </a:r>
          </a:p>
        </p:txBody>
      </p:sp>
      <p:sp>
        <p:nvSpPr>
          <p:cNvPr id="5" name="Rectangle 4"/>
          <p:cNvSpPr/>
          <p:nvPr/>
        </p:nvSpPr>
        <p:spPr>
          <a:xfrm>
            <a:off x="624348" y="3229896"/>
            <a:ext cx="7878096" cy="58881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Faith alone?   </a:t>
            </a:r>
            <a:r>
              <a:rPr lang="en-US" sz="3200" dirty="0" smtClean="0">
                <a:solidFill>
                  <a:srgbClr val="CCFFFF"/>
                </a:solidFill>
              </a:rPr>
              <a:t>Ja.2</a:t>
            </a:r>
            <a:endParaRPr lang="en-US" sz="3200" i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348" y="3860278"/>
            <a:ext cx="7878096" cy="58881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Is baptism a condition of salvation?  </a:t>
            </a:r>
            <a:r>
              <a:rPr lang="en-US" sz="3200" dirty="0" smtClean="0">
                <a:solidFill>
                  <a:srgbClr val="CCFFFF"/>
                </a:solidFill>
              </a:rPr>
              <a:t>Ac.2</a:t>
            </a:r>
            <a:endParaRPr lang="en-US" sz="3200" i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348" y="4490660"/>
            <a:ext cx="7878096" cy="58881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Was the thief baptized?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4348" y="5121042"/>
            <a:ext cx="7878096" cy="58881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When was he saved?    </a:t>
            </a:r>
            <a:r>
              <a:rPr lang="en-US" sz="3200" dirty="0" smtClean="0">
                <a:solidFill>
                  <a:srgbClr val="CCFFFF"/>
                </a:solidFill>
              </a:rPr>
              <a:t>Hb.9</a:t>
            </a:r>
            <a:endParaRPr lang="en-US" sz="3200" i="1" dirty="0">
              <a:solidFill>
                <a:srgbClr val="CC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4348" y="5751424"/>
            <a:ext cx="7878096" cy="58881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What did he do?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909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/>
          <a:lstStyle/>
          <a:p>
            <a:r>
              <a:rPr lang="en-US" sz="2400" dirty="0" smtClean="0"/>
              <a:t>Calvinist circumstances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Denominational circumstances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Affusionist</a:t>
            </a:r>
            <a:r>
              <a:rPr lang="en-US" sz="3600" dirty="0" smtClean="0"/>
              <a:t> circumstances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Affusio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to pour on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 in hospital; cannot be baptized; why not sprinkle?</a:t>
            </a:r>
          </a:p>
          <a:p>
            <a:pPr marL="0" indent="0"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38200" y="3200400"/>
            <a:ext cx="7467600" cy="21336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Didachē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allows pouring when water is scarce.  Afterwards this ‘mode’ was applied only to infirm or sick persons, hence </a:t>
            </a:r>
            <a:r>
              <a:rPr lang="en-US" sz="3200" b="1" dirty="0">
                <a:solidFill>
                  <a:schemeClr val="tx1"/>
                </a:solidFill>
              </a:rPr>
              <a:t>clinical</a:t>
            </a:r>
            <a:r>
              <a:rPr lang="en-US" sz="3200" dirty="0">
                <a:solidFill>
                  <a:schemeClr val="tx1"/>
                </a:solidFill>
              </a:rPr>
              <a:t> baptism </a:t>
            </a:r>
            <a:r>
              <a:rPr lang="en-US" sz="3200" dirty="0" smtClean="0">
                <a:solidFill>
                  <a:schemeClr val="tx1"/>
                </a:solidFill>
              </a:rPr>
              <a:t>(bed</a:t>
            </a:r>
            <a:r>
              <a:rPr lang="en-US" sz="3200" dirty="0">
                <a:solidFill>
                  <a:schemeClr val="tx1"/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xmlns="" val="310035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1579</TotalTime>
  <Words>630</Words>
  <Application>Microsoft Office PowerPoint</Application>
  <PresentationFormat>On-screen Show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1_Default Design</vt:lpstr>
      <vt:lpstr>Human Circumstances And God’s Law</vt:lpstr>
      <vt:lpstr>Slide 2</vt:lpstr>
      <vt:lpstr>Slide 3</vt:lpstr>
      <vt:lpstr>Consistently wrong</vt:lpstr>
      <vt:lpstr>Slide 5</vt:lpstr>
      <vt:lpstr>Calvinist circumstances</vt:lpstr>
      <vt:lpstr>Calvinist circumstances</vt:lpstr>
      <vt:lpstr>Calvinist circumstances Denominational circumstances</vt:lpstr>
      <vt:lpstr>Calvinist circumstances Denominational circumstances Affusionist circumstances</vt:lpstr>
      <vt:lpstr>Calvinist circumstances Denominational circumstances Affusionist circumstances</vt:lpstr>
      <vt:lpstr>Calvinist circumstances Denominational circumstances Affusionist circumstances</vt:lpstr>
      <vt:lpstr>Calvinist circumstances Denominational circumstances Affusionist circumstances</vt:lpstr>
      <vt:lpstr>Evaluation</vt:lpstr>
      <vt:lpstr>Calvinist circumstances Denominational circumstances Affusionist circumstances Christian Church circumstances</vt:lpstr>
      <vt:lpstr>Calvinist circumstances Denominational circumstances Affusionist circumstances Christian Church circumstances Christian’s circumstances</vt:lpstr>
      <vt:lpstr>Calvinist circumstances Denominational circumstances Affusionist circumstances Christian Church circumstances Christian’s circumstances</vt:lpstr>
    </vt:vector>
  </TitlesOfParts>
  <Company>Catspaw Enterprises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M. Tosti</dc:creator>
  <cp:lastModifiedBy>church of Christ</cp:lastModifiedBy>
  <cp:revision>190</cp:revision>
  <dcterms:created xsi:type="dcterms:W3CDTF">2009-11-19T19:19:29Z</dcterms:created>
  <dcterms:modified xsi:type="dcterms:W3CDTF">2016-03-14T00:06:53Z</dcterms:modified>
</cp:coreProperties>
</file>