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24"/>
  </p:notesMasterIdLst>
  <p:sldIdLst>
    <p:sldId id="298" r:id="rId3"/>
    <p:sldId id="393" r:id="rId4"/>
    <p:sldId id="260" r:id="rId5"/>
    <p:sldId id="365" r:id="rId6"/>
    <p:sldId id="469" r:id="rId7"/>
    <p:sldId id="457" r:id="rId8"/>
    <p:sldId id="458" r:id="rId9"/>
    <p:sldId id="452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70" r:id="rId18"/>
    <p:sldId id="466" r:id="rId19"/>
    <p:sldId id="440" r:id="rId20"/>
    <p:sldId id="467" r:id="rId21"/>
    <p:sldId id="468" r:id="rId22"/>
    <p:sldId id="42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k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00"/>
    <a:srgbClr val="FFFFCC"/>
    <a:srgbClr val="CCECFF"/>
    <a:srgbClr val="000066"/>
    <a:srgbClr val="4D4D4D"/>
    <a:srgbClr val="CC6600"/>
    <a:srgbClr val="FFFF66"/>
    <a:srgbClr val="00FF00"/>
    <a:srgbClr val="E185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1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61EF3938-6E58-47D1-ADA4-CED2D9D4D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32038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506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4506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506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6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7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4507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777565-6D42-467B-B8D3-CB8E6A935D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9AA6C1-2900-403C-A8A7-B4322A774D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686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D9A2E-2E70-49FE-8C21-C79DE3577B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637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08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62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337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251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092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461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2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3DD182-DE71-4D6C-925A-852FB99E3D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72382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05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29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66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3B085C-537E-45C2-982A-C92FB2733A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36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A68F3-2C62-4342-8CD9-4B7E3BC4D1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148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129167-431C-4EB1-AA15-666BA85D3F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519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9CA65-C9E9-4E54-92F6-216DF4E201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616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947C1A-F44E-425B-8DF5-CAED23AFD0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7375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40E7BB-2C79-402E-9C2C-4D25209E33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2080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BEE2C8-9216-48E1-8177-786757302E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29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9392FB13-856B-4CE2-8004-801187B7181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40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A990441-334E-4E7F-B844-9325D3A65DF3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0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Staying </a:t>
            </a:r>
            <a:b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Wilderness</a:t>
            </a:r>
            <a:endParaRPr lang="en-US" alt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altLang="en-US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en-US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Numbers 32</a:t>
            </a:r>
            <a:endParaRPr lang="en-US" altLang="en-US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It is wrong to act without consideration for others, </a:t>
            </a:r>
            <a:r>
              <a:rPr lang="en-US" altLang="en-US" sz="3600" dirty="0" smtClean="0">
                <a:solidFill>
                  <a:schemeClr val="bg1"/>
                </a:solidFill>
                <a:latin typeface="Verdana" pitchFamily="34" charset="0"/>
              </a:rPr>
              <a:t>6-7</a:t>
            </a:r>
            <a:endParaRPr lang="en-US" alt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kinds of willing workers.  Ph.2:1-3</a:t>
            </a: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cannot expect brethren to do our work for us.  Ph.2:12</a:t>
            </a:r>
          </a:p>
          <a:p>
            <a:pPr marL="633413" lvl="1">
              <a:spcAft>
                <a:spcPts val="600"/>
              </a:spcAft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74956" y="3124200"/>
            <a:ext cx="6781800" cy="1295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share in the inheritance,</a:t>
            </a:r>
            <a:b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 must engage in the conflict</a:t>
            </a:r>
          </a:p>
        </p:txBody>
      </p:sp>
    </p:spTree>
    <p:extLst>
      <p:ext uri="{BB962C8B-B14F-4D97-AF65-F5344CB8AC3E}">
        <p14:creationId xmlns:p14="http://schemas.microsoft.com/office/powerpoint/2010/main" xmlns="" val="23314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It is wrong to discourage brethren, </a:t>
            </a:r>
            <a:r>
              <a:rPr lang="en-US" altLang="en-US" sz="3600" dirty="0" smtClean="0">
                <a:solidFill>
                  <a:schemeClr val="bg1"/>
                </a:solidFill>
                <a:latin typeface="Verdana" pitchFamily="34" charset="0"/>
              </a:rPr>
              <a:t>7</a:t>
            </a:r>
            <a:endParaRPr lang="en-US" alt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3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courage’ is opposite of ‘courage’ </a:t>
            </a: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Contagious disease: shows up in . . .</a:t>
            </a: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Dt.20:8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" y="2514600"/>
            <a:ext cx="2362200" cy="926690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words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382296" y="2514600"/>
            <a:ext cx="2362200" cy="926690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attitudes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002592" y="2514600"/>
            <a:ext cx="2362200" cy="926690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actions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62000" y="4178710"/>
            <a:ext cx="7602792" cy="1079090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Bad attitude within is more dangerous than bad</a:t>
            </a:r>
            <a:r>
              <a:rPr kumimoji="0" lang="en-US" sz="3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enemy without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0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It is spiritual suicide to</a:t>
            </a:r>
            <a:b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follow God ‘in part’, </a:t>
            </a:r>
            <a:r>
              <a:rPr lang="en-US" altLang="en-US" sz="3600" dirty="0" smtClean="0">
                <a:solidFill>
                  <a:schemeClr val="bg1"/>
                </a:solidFill>
                <a:latin typeface="Verdana" pitchFamily="34" charset="0"/>
              </a:rPr>
              <a:t>11-12</a:t>
            </a:r>
            <a:endParaRPr lang="en-US" alt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“Not wholly follow LORD” – leaves us under carnal influence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“Who will follow Jesus?”</a:t>
            </a: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92712" y="3200400"/>
            <a:ext cx="5316792" cy="1066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/>
              <a:t>“I will follow if it </a:t>
            </a:r>
            <a:r>
              <a:rPr lang="en-US" sz="3200" dirty="0" smtClean="0"/>
              <a:t>doesn’t</a:t>
            </a:r>
            <a:br>
              <a:rPr lang="en-US" sz="3200" dirty="0" smtClean="0"/>
            </a:br>
            <a:r>
              <a:rPr lang="en-US" sz="3200" dirty="0" smtClean="0"/>
              <a:t>cost </a:t>
            </a:r>
            <a:r>
              <a:rPr lang="en-US" sz="3200" dirty="0"/>
              <a:t>time, effort, comfort…”</a:t>
            </a:r>
          </a:p>
        </p:txBody>
      </p:sp>
    </p:spTree>
    <p:extLst>
      <p:ext uri="{BB962C8B-B14F-4D97-AF65-F5344CB8AC3E}">
        <p14:creationId xmlns:p14="http://schemas.microsoft.com/office/powerpoint/2010/main" xmlns="" val="12416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Learn from history, </a:t>
            </a:r>
            <a:r>
              <a:rPr lang="en-US" altLang="en-US" sz="3600" dirty="0" smtClean="0">
                <a:solidFill>
                  <a:schemeClr val="bg1"/>
                </a:solidFill>
                <a:latin typeface="Verdana" pitchFamily="34" charset="0"/>
              </a:rPr>
              <a:t>13-15</a:t>
            </a:r>
            <a:endParaRPr lang="en-US" alt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uses history to warn His people…</a:t>
            </a: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46356" y="1295400"/>
            <a:ext cx="7239000" cy="2042652"/>
          </a:xfrm>
          <a:prstGeom prst="rect">
            <a:avLst/>
          </a:prstGeom>
          <a:solidFill>
            <a:srgbClr val="CCECFF">
              <a:alpha val="69000"/>
            </a:srgb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“I </a:t>
            </a:r>
            <a:r>
              <a:rPr lang="en-US" sz="3200" dirty="0"/>
              <a:t>don’t know much about history, and I wouldn’t give a nickel for all the history in the world.  It means nothing to me.  History is more or less </a:t>
            </a:r>
            <a:r>
              <a:rPr lang="en-US" sz="3200" dirty="0" smtClean="0"/>
              <a:t>bunk” </a:t>
            </a:r>
            <a:r>
              <a:rPr lang="en-US" sz="2400" dirty="0" smtClean="0"/>
              <a:t>– H. Ford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435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Be swift to hear… </a:t>
            </a:r>
            <a:r>
              <a:rPr lang="en-US" altLang="en-US" sz="3600" dirty="0" smtClean="0">
                <a:solidFill>
                  <a:schemeClr val="bg1"/>
                </a:solidFill>
                <a:latin typeface="Verdana" pitchFamily="34" charset="0"/>
              </a:rPr>
              <a:t>13-15</a:t>
            </a:r>
            <a:endParaRPr lang="en-US" alt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regrets getting control of emotions before speaking?</a:t>
            </a: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45688" y="1295400"/>
            <a:ext cx="8035416" cy="2042652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baseline="30000" dirty="0" smtClean="0"/>
              <a:t>19 </a:t>
            </a:r>
            <a:r>
              <a:rPr lang="en-US" sz="3200" dirty="0" smtClean="0"/>
              <a:t>So </a:t>
            </a:r>
            <a:r>
              <a:rPr lang="en-US" sz="3200" dirty="0"/>
              <a:t>then, my beloved brethren, let every man be swift to hear, slow to speak, slow to wrath; </a:t>
            </a:r>
            <a:r>
              <a:rPr lang="en-US" sz="3200" baseline="30000" dirty="0"/>
              <a:t>20</a:t>
            </a:r>
            <a:r>
              <a:rPr lang="en-US" sz="3200" dirty="0"/>
              <a:t> for the wrath of man does not produce the righteousness of </a:t>
            </a:r>
            <a:r>
              <a:rPr lang="en-US" sz="3200" dirty="0" smtClean="0"/>
              <a:t>God </a:t>
            </a:r>
            <a:r>
              <a:rPr lang="en-US" sz="2400" dirty="0" smtClean="0"/>
              <a:t>– James 1</a:t>
            </a:r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005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Sin brings unintended consequences, </a:t>
            </a:r>
            <a:r>
              <a:rPr lang="en-US" altLang="en-US" sz="3600" dirty="0" smtClean="0">
                <a:solidFill>
                  <a:schemeClr val="bg1"/>
                </a:solidFill>
                <a:latin typeface="Verdana" pitchFamily="34" charset="0"/>
              </a:rPr>
              <a:t>14-15, 23</a:t>
            </a:r>
            <a:endParaRPr lang="en-US" alt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0563" indent="-514350">
              <a:spcAft>
                <a:spcPts val="600"/>
              </a:spcAft>
              <a:buAutoNum type="arabicPeriod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Anger of Lord, 14</a:t>
            </a: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77536" y="1981200"/>
            <a:ext cx="7359444" cy="2057400"/>
          </a:xfrm>
          <a:prstGeom prst="roundRect">
            <a:avLst/>
          </a:prstGeom>
          <a:solidFill>
            <a:srgbClr val="80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Fierce (burning): very intense anger…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</a:rPr>
              <a:t>So angry that the face becomes hot and flushed skin.  1 Sm.28:18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8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Sin brings unintended consequences, </a:t>
            </a:r>
            <a:r>
              <a:rPr lang="en-US" altLang="en-US" sz="3600" dirty="0" smtClean="0">
                <a:solidFill>
                  <a:schemeClr val="bg1"/>
                </a:solidFill>
                <a:latin typeface="Verdana" pitchFamily="34" charset="0"/>
              </a:rPr>
              <a:t>14-15, 23</a:t>
            </a:r>
            <a:endParaRPr lang="en-US" alt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0563" indent="-514350">
              <a:spcAft>
                <a:spcPts val="1200"/>
              </a:spcAft>
              <a:buAutoNum type="arabicPeriod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Anger of Lord, 14</a:t>
            </a:r>
          </a:p>
          <a:p>
            <a:pPr marL="690563" indent="-514350">
              <a:spcAft>
                <a:spcPts val="1200"/>
              </a:spcAft>
              <a:buAutoNum type="arabicPeriod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Destroy congregation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  (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Co.10; Hb.3; Ps.90)</a:t>
            </a: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90563" indent="-514350">
              <a:spcAft>
                <a:spcPts val="600"/>
              </a:spcAft>
              <a:buAutoNum type="arabicPeriod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punishment, 23 (Ga.6:7-8)</a:t>
            </a: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207340" y="3733800"/>
            <a:ext cx="4724400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 lawyer can save us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209800" y="4724400"/>
            <a:ext cx="4724400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 bribe can free us</a:t>
            </a:r>
          </a:p>
        </p:txBody>
      </p:sp>
    </p:spTree>
    <p:extLst>
      <p:ext uri="{BB962C8B-B14F-4D97-AF65-F5344CB8AC3E}">
        <p14:creationId xmlns:p14="http://schemas.microsoft.com/office/powerpoint/2010/main" xmlns="" val="19206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3785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Verdana" pitchFamily="34" charset="0"/>
              </a:rPr>
              <a:t>I. </a:t>
            </a:r>
            <a: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  <a:t>Desire of 2½ Tribes</a:t>
            </a:r>
            <a:b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  <a:t>II. Distraction of 2½ Tribes</a:t>
            </a:r>
            <a:r>
              <a:rPr lang="en-US" altLang="en-US" sz="3500" dirty="0" smtClean="0">
                <a:solidFill>
                  <a:srgbClr val="CCECFF"/>
                </a:solidFill>
                <a:latin typeface="Verdana" pitchFamily="34" charset="0"/>
              </a:rPr>
              <a:t/>
            </a:r>
            <a:br>
              <a:rPr lang="en-US" altLang="en-US" sz="3500" dirty="0" smtClean="0">
                <a:solidFill>
                  <a:srgbClr val="CCECFF"/>
                </a:solidFill>
                <a:latin typeface="Verdana" pitchFamily="34" charset="0"/>
              </a:rPr>
            </a:br>
            <a:r>
              <a:rPr lang="en-US" altLang="en-US" sz="3500" dirty="0" smtClean="0">
                <a:solidFill>
                  <a:srgbClr val="CCECFF"/>
                </a:solidFill>
                <a:latin typeface="Verdana" pitchFamily="34" charset="0"/>
              </a:rPr>
              <a:t>III. Danger of 2½ Tribes: </a:t>
            </a:r>
            <a:br>
              <a:rPr lang="en-US" altLang="en-US" sz="3500" dirty="0" smtClean="0">
                <a:solidFill>
                  <a:srgbClr val="CCECFF"/>
                </a:solidFill>
                <a:latin typeface="Verdana" pitchFamily="34" charset="0"/>
              </a:rPr>
            </a:br>
            <a:r>
              <a:rPr lang="en-US" altLang="en-US" sz="3500" dirty="0" smtClean="0">
                <a:solidFill>
                  <a:srgbClr val="CCECFF"/>
                </a:solidFill>
                <a:latin typeface="Verdana" pitchFamily="34" charset="0"/>
              </a:rPr>
              <a:t>Sin Will Find You Out, 23</a:t>
            </a:r>
            <a:endParaRPr lang="en-US" altLang="en-US" sz="3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752600"/>
            <a:ext cx="9158748" cy="5105400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Most ignore the warning;</a:t>
            </a:r>
            <a:b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some try to disprove it</a:t>
            </a:r>
            <a:endParaRPr lang="en-US" altLang="en-US" sz="40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CCECFF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6213"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Helpless hopes</a:t>
            </a: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Cloak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Gn.44:16.  1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Pt.2:16. </a:t>
            </a: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Clock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Ex.17 . . . 1 Sm.15</a:t>
            </a: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Crowd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Nu.14 / 16</a:t>
            </a: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Compass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Jonah </a:t>
            </a: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Mt.15:14;  23:2, 15</a:t>
            </a:r>
          </a:p>
        </p:txBody>
      </p:sp>
    </p:spTree>
    <p:extLst>
      <p:ext uri="{BB962C8B-B14F-4D97-AF65-F5344CB8AC3E}">
        <p14:creationId xmlns:p14="http://schemas.microsoft.com/office/powerpoint/2010/main" xmlns="" val="14664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chemeClr val="bg1"/>
                </a:solidFill>
                <a:latin typeface="Verdana" pitchFamily="34" charset="0"/>
              </a:rPr>
              <a:t>Analysis:</a:t>
            </a:r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 Be sure…your sin</a:t>
            </a:r>
            <a:b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…will find you out</a:t>
            </a:r>
            <a:endParaRPr lang="en-US" altLang="en-US" sz="40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CCECFF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Cause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kumimoji="0" lang="en-US" sz="32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‘your sin’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(27:3).</a:t>
            </a: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Certainty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3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punishment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‘be sure’</a:t>
            </a: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kumimoji="0" lang="en-US" sz="32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pursuit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‘find you out’</a:t>
            </a:r>
          </a:p>
          <a:p>
            <a:pPr marL="973138" lvl="1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‘Catch up with you’</a:t>
            </a:r>
          </a:p>
          <a:p>
            <a:pPr marL="973138" lvl="1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‘The appropriate punishment for that sin will be meted out’</a:t>
            </a:r>
          </a:p>
          <a:p>
            <a:pPr marL="1430338" lvl="2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Ps.139</a:t>
            </a:r>
          </a:p>
          <a:p>
            <a:pPr marL="1430338" lvl="2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Co.5:10</a:t>
            </a:r>
          </a:p>
        </p:txBody>
      </p:sp>
    </p:spTree>
    <p:extLst>
      <p:ext uri="{BB962C8B-B14F-4D97-AF65-F5344CB8AC3E}">
        <p14:creationId xmlns:p14="http://schemas.microsoft.com/office/powerpoint/2010/main" xmlns="" val="10574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66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3800" dirty="0" smtClean="0">
                <a:solidFill>
                  <a:schemeClr val="bg1"/>
                </a:solidFill>
              </a:rPr>
              <a:t>Different goals . . . 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Some want to leave wilderness for Egypt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Some prefer to die in wilderness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Some want to stay in wilderness (ch.32)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827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Your sin…</a:t>
            </a:r>
            <a:endParaRPr lang="en-US" altLang="en-US" sz="40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CCECFF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Knows your address</a:t>
            </a:r>
            <a:r>
              <a:rPr kumimoji="0" lang="en-US" sz="32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Gn.4:7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Knows your name, Ex.32:32-33</a:t>
            </a: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Remembers what you did, Nu.31:8</a:t>
            </a: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 be shaken, Am.5:18-20</a:t>
            </a:r>
          </a:p>
          <a:p>
            <a:pPr marL="176213">
              <a:spcBef>
                <a:spcPts val="600"/>
              </a:spcBef>
              <a:spcAft>
                <a:spcPts val="600"/>
              </a:spcAft>
            </a:pP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693608" y="3886200"/>
            <a:ext cx="5729748" cy="105451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Illustrated: Mark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5, </a:t>
            </a:r>
            <a:b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could not hide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91148" y="5029200"/>
            <a:ext cx="5729748" cy="105451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Sin is a boomerang.  Ro.6:23</a:t>
            </a:r>
          </a:p>
        </p:txBody>
      </p:sp>
    </p:spTree>
    <p:extLst>
      <p:ext uri="{BB962C8B-B14F-4D97-AF65-F5344CB8AC3E}">
        <p14:creationId xmlns:p14="http://schemas.microsoft.com/office/powerpoint/2010/main" xmlns="" val="409294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rgbClr val="FFFF00"/>
                </a:solidFill>
                <a:latin typeface="Verdana" pitchFamily="34" charset="0"/>
              </a:rPr>
              <a:t>Conclusion: </a:t>
            </a:r>
            <a:endParaRPr lang="en-US" altLang="en-US" sz="37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19200"/>
            <a:ext cx="9158748" cy="5638800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33413" indent="-457200" defTabSz="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Earlier in life, sin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Saul (Ac.9)</a:t>
            </a:r>
          </a:p>
          <a:p>
            <a:pPr marL="633413" indent="-457200" defTabSz="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end of life, Paul hopes to be found</a:t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His coming (Ph.3:8-9)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08036" y="2942304"/>
            <a:ext cx="8293512" cy="3763296"/>
          </a:xfrm>
          <a:prstGeom prst="rect">
            <a:avLst/>
          </a:prstGeom>
          <a:solidFill>
            <a:srgbClr val="FFFF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000" b="1" baseline="30000" dirty="0" smtClean="0"/>
              <a:t>8</a:t>
            </a:r>
            <a:r>
              <a:rPr lang="en-US" sz="3000" dirty="0" smtClean="0"/>
              <a:t>Yet </a:t>
            </a:r>
            <a:r>
              <a:rPr lang="en-US" sz="3000" dirty="0"/>
              <a:t>indeed I also count all things loss for the excellence of the knowledge of Christ Jesus my Lord, for whom I have suffered the loss of all things, and count them as rubbish, that I may gain Christ </a:t>
            </a:r>
            <a:r>
              <a:rPr lang="en-US" sz="3000" dirty="0" smtClean="0"/>
              <a:t> </a:t>
            </a:r>
            <a:r>
              <a:rPr lang="en-US" sz="3000" b="1" baseline="30000" dirty="0" smtClean="0"/>
              <a:t>9</a:t>
            </a:r>
            <a:r>
              <a:rPr lang="en-US" sz="3000" dirty="0" smtClean="0"/>
              <a:t>and </a:t>
            </a:r>
            <a:r>
              <a:rPr lang="en-US" sz="3000" dirty="0"/>
              <a:t>be found in Him, not having my own righteousness, which is from the law, but that which is through faith in Christ, the righteousness which is from God by faith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352800" y="4800600"/>
            <a:ext cx="2819400" cy="486696"/>
          </a:xfrm>
          <a:prstGeom prst="rect">
            <a:avLst/>
          </a:prstGeom>
          <a:solidFill>
            <a:schemeClr val="bg2">
              <a:lumMod val="75000"/>
              <a:alpha val="21000"/>
            </a:schemeClr>
          </a:solidFill>
          <a:ln w="2857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8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974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500" dirty="0">
                <a:solidFill>
                  <a:srgbClr val="CCECFF"/>
                </a:solidFill>
                <a:latin typeface="Verdana" pitchFamily="34" charset="0"/>
              </a:rPr>
              <a:t>I. </a:t>
            </a:r>
            <a:r>
              <a:rPr lang="en-US" altLang="en-US" sz="3500" dirty="0" smtClean="0">
                <a:solidFill>
                  <a:srgbClr val="CCECFF"/>
                </a:solidFill>
                <a:latin typeface="Verdana" pitchFamily="34" charset="0"/>
              </a:rPr>
              <a:t>Desire of 2½ Tribes</a:t>
            </a:r>
            <a:endParaRPr lang="en-US" altLang="en-US" sz="3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95400"/>
            <a:ext cx="9158748" cy="5562600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Reuben &amp; Gad camped together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762000"/>
            <a:ext cx="9158748" cy="610829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456" y="792216"/>
            <a:ext cx="6109004" cy="609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78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124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latin typeface="Verdana" pitchFamily="34" charset="0"/>
              </a:rPr>
              <a:t>Reuben &amp; Gad camped together</a:t>
            </a:r>
            <a:endParaRPr lang="en-US" altLang="en-US" sz="4000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1-5: land proverbial for large cattle</a:t>
            </a:r>
          </a:p>
          <a:p>
            <a:pPr marL="515938" indent="-3397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6: could sound as if two tribes want to stay East of Jordan and immediately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enjoy fruits of victory</a:t>
            </a:r>
          </a:p>
          <a:p>
            <a:pPr marL="515938" indent="-3397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7-15: with this in mind, Moses warns</a:t>
            </a:r>
          </a:p>
          <a:p>
            <a:pPr marL="515938" indent="-33972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16-19: the promise</a:t>
            </a:r>
          </a:p>
          <a:p>
            <a:pPr marL="515938" indent="-3397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20-30: conditions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3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436" y="-381000"/>
            <a:ext cx="4685443" cy="722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24948" y="4267200"/>
            <a:ext cx="5334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48748" y="3429000"/>
            <a:ext cx="364319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41969" y="1951704"/>
            <a:ext cx="645414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07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974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Verdana" pitchFamily="34" charset="0"/>
              </a:rPr>
              <a:t>I. </a:t>
            </a:r>
            <a: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  <a:t>Desire of 2½ Tribes</a:t>
            </a:r>
            <a:b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altLang="en-US" sz="3500" dirty="0" smtClean="0">
                <a:solidFill>
                  <a:srgbClr val="CCECFF"/>
                </a:solidFill>
                <a:latin typeface="Verdana" pitchFamily="34" charset="0"/>
              </a:rPr>
              <a:t>II. Distraction of 2½ Tribes</a:t>
            </a:r>
            <a:endParaRPr lang="en-US" altLang="en-US" sz="3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95400"/>
            <a:ext cx="9158748" cy="5562600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Riches can distract from</a:t>
            </a:r>
            <a:b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God’s best blessings, </a:t>
            </a:r>
            <a:r>
              <a:rPr lang="en-US" altLang="en-US" sz="3600" dirty="0" smtClean="0">
                <a:solidFill>
                  <a:schemeClr val="bg1"/>
                </a:solidFill>
                <a:latin typeface="Verdana" pitchFamily="34" charset="0"/>
              </a:rPr>
              <a:t>1-5</a:t>
            </a:r>
            <a:endParaRPr lang="en-US" alt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Former slaves / sons of slaves; now possess herds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flocks, fine land</a:t>
            </a: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riches cause problems</a:t>
            </a:r>
          </a:p>
          <a:p>
            <a:pPr marL="973138" lvl="1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Cattle not worth danger to soul (Lot)</a:t>
            </a:r>
          </a:p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God’s greatest blessings include Canaan; they settle for Transjordan </a:t>
            </a:r>
          </a:p>
        </p:txBody>
      </p:sp>
    </p:spTree>
    <p:extLst>
      <p:ext uri="{BB962C8B-B14F-4D97-AF65-F5344CB8AC3E}">
        <p14:creationId xmlns:p14="http://schemas.microsoft.com/office/powerpoint/2010/main" xmlns="" val="9179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48"/>
            <a:ext cx="9144000" cy="12212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Riches can distract from</a:t>
            </a:r>
            <a:b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3600" dirty="0" smtClean="0">
                <a:solidFill>
                  <a:srgbClr val="FFFF00"/>
                </a:solidFill>
                <a:latin typeface="Verdana" pitchFamily="34" charset="0"/>
              </a:rPr>
              <a:t>God’s best blessings, </a:t>
            </a:r>
            <a:r>
              <a:rPr lang="en-US" altLang="en-US" sz="3600" dirty="0" smtClean="0">
                <a:solidFill>
                  <a:schemeClr val="bg1"/>
                </a:solidFill>
                <a:latin typeface="Verdana" pitchFamily="34" charset="0"/>
              </a:rPr>
              <a:t>1-5</a:t>
            </a:r>
            <a:endParaRPr lang="en-US" altLang="en-US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14748" y="1231490"/>
            <a:ext cx="9158748" cy="56388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5938" indent="-339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settling for less than best:</a:t>
            </a:r>
          </a:p>
          <a:p>
            <a:pPr marL="1147763" lvl="1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Diminish God’s promise to Abraham</a:t>
            </a:r>
          </a:p>
          <a:p>
            <a:pPr marL="1147763" lvl="1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 from brethren / worship</a:t>
            </a:r>
          </a:p>
          <a:p>
            <a:pPr marL="1147763" lvl="1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Divide from united kingdom.  Jg.5</a:t>
            </a:r>
          </a:p>
          <a:p>
            <a:pPr marL="1147763" lvl="1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 invaders</a:t>
            </a:r>
          </a:p>
        </p:txBody>
      </p:sp>
    </p:spTree>
    <p:extLst>
      <p:ext uri="{BB962C8B-B14F-4D97-AF65-F5344CB8AC3E}">
        <p14:creationId xmlns:p14="http://schemas.microsoft.com/office/powerpoint/2010/main" xmlns="" val="8214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4206</TotalTime>
  <Words>676</Words>
  <Application>Microsoft Office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Pixel</vt:lpstr>
      <vt:lpstr>1_Default Design</vt:lpstr>
      <vt:lpstr>Staying  In The Wilderness</vt:lpstr>
      <vt:lpstr>Different goals . . . </vt:lpstr>
      <vt:lpstr>I. Desire of 2½ Tribes</vt:lpstr>
      <vt:lpstr>Reuben &amp; Gad camped together</vt:lpstr>
      <vt:lpstr>Reuben &amp; Gad camped together</vt:lpstr>
      <vt:lpstr>Slide 6</vt:lpstr>
      <vt:lpstr>I. Desire of 2½ Tribes II. Distraction of 2½ Tribes</vt:lpstr>
      <vt:lpstr>Riches can distract from God’s best blessings, 1-5</vt:lpstr>
      <vt:lpstr>Riches can distract from God’s best blessings, 1-5</vt:lpstr>
      <vt:lpstr>It is wrong to act without consideration for others, 6-7</vt:lpstr>
      <vt:lpstr>It is wrong to discourage brethren, 7</vt:lpstr>
      <vt:lpstr>It is spiritual suicide to follow God ‘in part’, 11-12</vt:lpstr>
      <vt:lpstr>Learn from history, 13-15</vt:lpstr>
      <vt:lpstr>Be swift to hear… 13-15</vt:lpstr>
      <vt:lpstr>Sin brings unintended consequences, 14-15, 23</vt:lpstr>
      <vt:lpstr>Sin brings unintended consequences, 14-15, 23</vt:lpstr>
      <vt:lpstr>I. Desire of 2½ Tribes II. Distraction of 2½ Tribes III. Danger of 2½ Tribes:  Sin Will Find You Out, 23</vt:lpstr>
      <vt:lpstr>Most ignore the warning; some try to disprove it</vt:lpstr>
      <vt:lpstr>Analysis: Be sure…your sin …will find you out</vt:lpstr>
      <vt:lpstr>Your sin…</vt:lpstr>
      <vt:lpstr>Conclusion: </vt:lpstr>
    </vt:vector>
  </TitlesOfParts>
  <Company>閘]狴逄掘뿿��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Matt Duggin</dc:creator>
  <cp:lastModifiedBy>church of Christ</cp:lastModifiedBy>
  <cp:revision>513</cp:revision>
  <dcterms:created xsi:type="dcterms:W3CDTF">2007-07-13T04:29:51Z</dcterms:created>
  <dcterms:modified xsi:type="dcterms:W3CDTF">2016-03-14T00:04:01Z</dcterms:modified>
</cp:coreProperties>
</file>