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300" r:id="rId2"/>
    <p:sldId id="341" r:id="rId3"/>
    <p:sldId id="281" r:id="rId4"/>
    <p:sldId id="315" r:id="rId5"/>
    <p:sldId id="342" r:id="rId6"/>
    <p:sldId id="317" r:id="rId7"/>
    <p:sldId id="332" r:id="rId8"/>
    <p:sldId id="333" r:id="rId9"/>
    <p:sldId id="354" r:id="rId10"/>
    <p:sldId id="302" r:id="rId11"/>
    <p:sldId id="343" r:id="rId12"/>
    <p:sldId id="344" r:id="rId13"/>
    <p:sldId id="345" r:id="rId14"/>
    <p:sldId id="346" r:id="rId15"/>
    <p:sldId id="347" r:id="rId16"/>
    <p:sldId id="348" r:id="rId17"/>
    <p:sldId id="355" r:id="rId18"/>
    <p:sldId id="350" r:id="rId19"/>
    <p:sldId id="356" r:id="rId20"/>
    <p:sldId id="351" r:id="rId21"/>
    <p:sldId id="325" r:id="rId22"/>
    <p:sldId id="352" r:id="rId23"/>
    <p:sldId id="35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800000"/>
    <a:srgbClr val="000066"/>
    <a:srgbClr val="FFFF99"/>
    <a:srgbClr val="003300"/>
    <a:srgbClr val="333333"/>
    <a:srgbClr val="FFFFCC"/>
    <a:srgbClr val="292929"/>
    <a:srgbClr val="4D4D4D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94" d="100"/>
          <a:sy n="94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DADE6-31E6-492C-9229-DB8A5A1E0B97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50A5A-5709-4D1B-997D-C23339356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00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50A5A-5709-4D1B-997D-C2333935621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556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49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3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48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42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5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83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92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43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13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32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0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25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052" y="1600200"/>
            <a:ext cx="7772400" cy="2000251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Circumstances</a:t>
            </a:r>
            <a:br>
              <a:rPr lang="en-US" sz="4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God’s Law</a:t>
            </a:r>
            <a:endParaRPr lang="en-US" sz="4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Three ‘</a:t>
            </a:r>
            <a:r>
              <a:rPr lang="en-US" sz="4400" dirty="0" err="1" smtClean="0"/>
              <a:t>Es</a:t>
            </a:r>
            <a:r>
              <a:rPr lang="en-US" sz="4400" dirty="0" smtClean="0"/>
              <a:t>’ Of</a:t>
            </a:r>
            <a:br>
              <a:rPr lang="en-US" sz="4400" dirty="0" smtClean="0"/>
            </a:br>
            <a:r>
              <a:rPr lang="en-US" sz="4400" dirty="0" smtClean="0"/>
              <a:t>Mental Divorce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12316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hearers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48006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Nobody hearing Lord’s decrees would conclude He used ‘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divorce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and ‘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marry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in two different senses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Mt.5:31-32</a:t>
            </a:r>
          </a:p>
        </p:txBody>
      </p:sp>
      <p:sp>
        <p:nvSpPr>
          <p:cNvPr id="5" name="Rectangle 4"/>
          <p:cNvSpPr/>
          <p:nvPr/>
        </p:nvSpPr>
        <p:spPr>
          <a:xfrm>
            <a:off x="624348" y="3229896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Man has power, not permission, to div.</a:t>
            </a:r>
            <a:endParaRPr lang="en-US" sz="3200" i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348" y="3860278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Same term used for scrip. / </a:t>
            </a:r>
            <a:r>
              <a:rPr lang="en-US" sz="3200" dirty="0" err="1" smtClean="0">
                <a:solidFill>
                  <a:schemeClr val="bg1"/>
                </a:solidFill>
              </a:rPr>
              <a:t>unscrip</a:t>
            </a:r>
            <a:r>
              <a:rPr lang="en-US" sz="3200" dirty="0" smtClean="0">
                <a:solidFill>
                  <a:schemeClr val="bg1"/>
                </a:solidFill>
              </a:rPr>
              <a:t>. div.</a:t>
            </a:r>
            <a:endParaRPr lang="en-US" sz="3200" i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348" y="4490660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Issue not God’s approval, but recognition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348" y="5121042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Murder vs capital punishment…</a:t>
            </a:r>
            <a:endParaRPr lang="en-US" sz="3200" i="1" dirty="0">
              <a:solidFill>
                <a:srgbClr val="CC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348" y="5751424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Man’s divorce pushes wife into adultery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09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hearers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48006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Mt.5:32</a:t>
            </a:r>
          </a:p>
        </p:txBody>
      </p:sp>
      <p:sp>
        <p:nvSpPr>
          <p:cNvPr id="5" name="Rectangle 4"/>
          <p:cNvSpPr/>
          <p:nvPr/>
        </p:nvSpPr>
        <p:spPr>
          <a:xfrm>
            <a:off x="624348" y="1661652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Woman is unjustly divorced</a:t>
            </a:r>
            <a:endParaRPr lang="en-US" sz="3200" i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348" y="2306782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Lord calls it ‘divorce’</a:t>
            </a:r>
            <a:endParaRPr lang="en-US" sz="3200" i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348" y="2937164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32: allow put away woman to remarry?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348" y="3567546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32: did she agree or protest the divorce?</a:t>
            </a:r>
            <a:endParaRPr lang="en-US" sz="3200" i="1" dirty="0">
              <a:solidFill>
                <a:srgbClr val="CC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348" y="4197928"/>
            <a:ext cx="7878096" cy="588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32: future hope / permission to divorce?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4836130"/>
            <a:ext cx="7878096" cy="1579418"/>
          </a:xfrm>
          <a:prstGeom prst="rect">
            <a:avLst/>
          </a:prstGeom>
          <a:solidFill>
            <a:srgbClr val="CCFFFF">
              <a:alpha val="71000"/>
            </a:srgbClr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one exception belongs to person who puts away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fornication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the put away person</a:t>
            </a:r>
            <a:endParaRPr lang="en-US" sz="3200" i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43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hearers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Mt.5:32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Mt.19:9</a:t>
            </a: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452" y="2177844"/>
            <a:ext cx="8229600" cy="83909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Does divorce mean same in both uses?</a:t>
            </a:r>
            <a:endParaRPr lang="en-US" sz="3200" i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2452" y="3092244"/>
            <a:ext cx="8214852" cy="83909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99"/>
                </a:solidFill>
              </a:rPr>
              <a:t>Does God approve of man’s frivolous div.?</a:t>
            </a:r>
            <a:endParaRPr lang="en-US" sz="3200" i="1" dirty="0">
              <a:solidFill>
                <a:srgbClr val="FFFF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2452" y="4006644"/>
            <a:ext cx="8214852" cy="83909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Does God call it divorce?  Yes!</a:t>
            </a:r>
            <a:endParaRPr lang="en-US" sz="32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8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hearers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Mt.5:32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Mt.19:9</a:t>
            </a: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133600"/>
            <a:ext cx="8229600" cy="99149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Does </a:t>
            </a:r>
            <a:r>
              <a:rPr lang="en-US" sz="3200" u="sng" dirty="0" smtClean="0">
                <a:solidFill>
                  <a:srgbClr val="FFFF00"/>
                </a:solidFill>
              </a:rPr>
              <a:t>marry</a:t>
            </a:r>
            <a:r>
              <a:rPr lang="en-US" sz="3200" dirty="0" smtClean="0">
                <a:solidFill>
                  <a:srgbClr val="FFFF00"/>
                </a:solidFill>
              </a:rPr>
              <a:t> mean both approved and unapproved actions?  </a:t>
            </a:r>
            <a:r>
              <a:rPr lang="en-US" sz="3200" dirty="0" smtClean="0">
                <a:solidFill>
                  <a:schemeClr val="bg1"/>
                </a:solidFill>
              </a:rPr>
              <a:t>(v.9, 10)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199506"/>
            <a:ext cx="8214852" cy="99149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99"/>
                </a:solidFill>
              </a:rPr>
              <a:t>Does God approve of the man’s remarriage?</a:t>
            </a:r>
            <a:endParaRPr lang="en-US" sz="3200" i="1" dirty="0">
              <a:solidFill>
                <a:srgbClr val="FFFF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4266306"/>
            <a:ext cx="8214852" cy="99149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Does God call it </a:t>
            </a:r>
            <a:r>
              <a:rPr lang="en-US" sz="3200" u="sng" dirty="0" smtClean="0">
                <a:solidFill>
                  <a:srgbClr val="FFFF00"/>
                </a:solidFill>
              </a:rPr>
              <a:t>marriage</a:t>
            </a:r>
            <a:r>
              <a:rPr lang="en-US" sz="3200" dirty="0" smtClean="0">
                <a:solidFill>
                  <a:srgbClr val="FFFF00"/>
                </a:solidFill>
              </a:rPr>
              <a:t>?  Yes!</a:t>
            </a:r>
            <a:endParaRPr lang="en-US" sz="3200" i="1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5392992"/>
            <a:ext cx="34290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Divorce is divorce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18704" y="5392992"/>
            <a:ext cx="34290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Marriage is marriage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549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4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hearers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Mt.5:32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Mt.19:9</a:t>
            </a: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85106"/>
            <a:ext cx="8229600" cy="98903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What is state of man who divorces and remarriages NOT for fornication?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354366"/>
            <a:ext cx="8214852" cy="98903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99"/>
                </a:solidFill>
              </a:rPr>
              <a:t>Does v.9 give the woman right to remarry?</a:t>
            </a:r>
            <a:endParaRPr lang="en-US" sz="3200" i="1" dirty="0">
              <a:solidFill>
                <a:srgbClr val="FFFF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4421166"/>
            <a:ext cx="8214852" cy="98903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When does ‘except for fornication’ apply?</a:t>
            </a:r>
            <a:endParaRPr lang="en-US" sz="3200" i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487966"/>
            <a:ext cx="8214852" cy="98903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99"/>
                </a:solidFill>
              </a:rPr>
              <a:t>Did this woman want the divorce?  Fight it?</a:t>
            </a:r>
            <a:endParaRPr lang="en-US" sz="3200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7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hearers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Mt.5:32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Mt.19:9</a:t>
            </a: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85106"/>
            <a:ext cx="8229600" cy="98903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The woman is put away NOT for fornication; what happens if she remarries another?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354366"/>
            <a:ext cx="8214852" cy="98903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99"/>
                </a:solidFill>
              </a:rPr>
              <a:t>‘Divorce’ (put away):</a:t>
            </a:r>
            <a:br>
              <a:rPr lang="en-US" sz="3200" dirty="0" smtClean="0">
                <a:solidFill>
                  <a:srgbClr val="FFFF99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Mt.15:23;  15:39;  18:27;  19:9.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4421166"/>
            <a:ext cx="8214852" cy="98903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If sinful divorce is nothing (as some say), why does it matter who initiates it?</a:t>
            </a:r>
            <a:endParaRPr lang="en-US" sz="3200" i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487966"/>
            <a:ext cx="8214852" cy="989034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99"/>
                </a:solidFill>
              </a:rPr>
              <a:t>If this woman remarries, is she still married to first husband?   (Polygamy?)</a:t>
            </a:r>
            <a:endParaRPr lang="en-US" sz="3200" i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25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hearers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Mt.5:32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Mt.19:9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Mk.6:17-18 – an illustration</a:t>
            </a: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743200"/>
            <a:ext cx="8229600" cy="1143000"/>
          </a:xfrm>
          <a:prstGeom prst="rect">
            <a:avLst/>
          </a:prstGeom>
          <a:solidFill>
            <a:srgbClr val="800000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Herodias is Philip’s wife;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Herod had ‘</a:t>
            </a:r>
            <a:r>
              <a:rPr lang="en-US" sz="3200" u="sng" dirty="0" smtClean="0">
                <a:solidFill>
                  <a:srgbClr val="CCFFFF"/>
                </a:solidFill>
              </a:rPr>
              <a:t>married</a:t>
            </a:r>
            <a:r>
              <a:rPr lang="en-US" sz="3200" dirty="0" smtClean="0">
                <a:solidFill>
                  <a:schemeClr val="bg1"/>
                </a:solidFill>
              </a:rPr>
              <a:t>’ her (17)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961506"/>
            <a:ext cx="8214852" cy="1143000"/>
          </a:xfrm>
          <a:prstGeom prst="rect">
            <a:avLst/>
          </a:prstGeom>
          <a:solidFill>
            <a:srgbClr val="800000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CFFFF"/>
                </a:solidFill>
              </a:rPr>
              <a:t>Their 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</a:t>
            </a:r>
            <a:r>
              <a:rPr lang="en-US" sz="3200" dirty="0" smtClean="0">
                <a:solidFill>
                  <a:srgbClr val="CCFFFF"/>
                </a:solidFill>
              </a:rPr>
              <a:t>  is 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unlawful</a:t>
            </a:r>
            <a:r>
              <a:rPr lang="en-US" sz="3200" dirty="0" smtClean="0">
                <a:solidFill>
                  <a:srgbClr val="CCFFFF"/>
                </a:solidFill>
              </a:rPr>
              <a:t>  </a:t>
            </a:r>
            <a:r>
              <a:rPr lang="en-US" sz="3200" dirty="0" smtClean="0">
                <a:solidFill>
                  <a:schemeClr val="bg1"/>
                </a:solidFill>
              </a:rPr>
              <a:t>(18)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181600"/>
            <a:ext cx="8214852" cy="1143000"/>
          </a:xfrm>
          <a:prstGeom prst="rect">
            <a:avLst/>
          </a:prstGeom>
          <a:solidFill>
            <a:srgbClr val="800000"/>
          </a:solid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God recognizes this as ‘marriage’ though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He does not approve it.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36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hearers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4102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Mt.5:32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Mt.19:9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Mk.6:17-18 – an illustration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Ro.7:2-3</a:t>
            </a: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53496" y="3429000"/>
            <a:ext cx="60198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Adultery: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bound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one,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joined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another</a:t>
            </a:r>
            <a:endParaRPr lang="en-US" sz="3200" i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92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72496" y="990600"/>
            <a:ext cx="6781800" cy="609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EXPLANATION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72496" y="2514600"/>
            <a:ext cx="67818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EMOTION</a:t>
            </a:r>
            <a:endParaRPr lang="en-US" sz="3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74956" y="1752600"/>
            <a:ext cx="6781800" cy="609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EQUIVOCATION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6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04"/>
            <a:ext cx="8229600" cy="990600"/>
          </a:xfrm>
        </p:spPr>
        <p:txBody>
          <a:bodyPr/>
          <a:lstStyle/>
          <a:p>
            <a:r>
              <a:rPr lang="en-US" sz="3600" dirty="0" smtClean="0"/>
              <a:t>Scripture has not changed;</a:t>
            </a:r>
            <a:br>
              <a:rPr lang="en-US" sz="3600" dirty="0" smtClean="0"/>
            </a:br>
            <a:r>
              <a:rPr lang="en-US" sz="3600" dirty="0" smtClean="0"/>
              <a:t>emotions replace revelation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lvl="1"/>
            <a:endParaRPr lang="en-US" sz="3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sz="3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sz="3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it’s not fair for innocent party to be put away and have to remain celibate”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410200"/>
            <a:ext cx="2743200" cy="609600"/>
          </a:xfrm>
          <a:prstGeom prst="rect">
            <a:avLst/>
          </a:prstGeom>
          <a:solidFill>
            <a:srgbClr val="003300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 crash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5410200"/>
            <a:ext cx="2743200" cy="609600"/>
          </a:xfrm>
          <a:prstGeom prst="rect">
            <a:avLst/>
          </a:prstGeom>
          <a:solidFill>
            <a:srgbClr val="003300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Murder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3600" y="5410200"/>
            <a:ext cx="2743200" cy="609600"/>
          </a:xfrm>
          <a:prstGeom prst="rect">
            <a:avLst/>
          </a:prstGeom>
          <a:solidFill>
            <a:srgbClr val="003300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Divorce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" y="1219200"/>
            <a:ext cx="3200400" cy="9906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Calvinism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959512" y="1219200"/>
            <a:ext cx="3200400" cy="9906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Denomina-tionalism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 rot="817844">
            <a:off x="5558055" y="1506159"/>
            <a:ext cx="3200400" cy="9906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Affusion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-ism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 rot="21298398">
            <a:off x="5599844" y="2420559"/>
            <a:ext cx="3200400" cy="9906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Mech. Music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986548" y="2439053"/>
            <a:ext cx="3200400" cy="9906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MDR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4800" y="2438400"/>
            <a:ext cx="3200400" cy="9906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What else?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36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G3MNLX9H\1307521026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229600" cy="533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00200" y="2058412"/>
            <a:ext cx="59141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spcBef>
                <a:spcPct val="20000"/>
              </a:spcBef>
            </a:pPr>
            <a:r>
              <a:rPr lang="en-US" sz="3200" kern="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greatest, most damaging threats to 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cause </a:t>
            </a:r>
            <a:r>
              <a:rPr lang="en-US" sz="3200" kern="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of Christ come from professed Christians who affirm </a:t>
            </a:r>
            <a: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b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human circumstances</a:t>
            </a:r>
            <a:b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overrule </a:t>
            </a:r>
            <a:r>
              <a:rPr lang="en-US" sz="3200" kern="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Scripture</a:t>
            </a:r>
          </a:p>
        </p:txBody>
      </p:sp>
    </p:spTree>
    <p:extLst>
      <p:ext uri="{BB962C8B-B14F-4D97-AF65-F5344CB8AC3E}">
        <p14:creationId xmlns:p14="http://schemas.microsoft.com/office/powerpoint/2010/main" xmlns="" val="35316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/>
          <a:lstStyle/>
          <a:p>
            <a:r>
              <a:rPr lang="en-US" sz="3600" dirty="0" smtClean="0"/>
              <a:t>Emotions do not change truth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MDR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it’s not fair for innocent party to be put away and have to remain celibate.”   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Paul unfair?</a:t>
            </a:r>
            <a:r>
              <a:rPr lang="en-US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Co.7:10-11  </a:t>
            </a:r>
          </a:p>
        </p:txBody>
      </p:sp>
      <p:sp>
        <p:nvSpPr>
          <p:cNvPr id="5" name="Rectangle 4"/>
          <p:cNvSpPr/>
          <p:nvPr/>
        </p:nvSpPr>
        <p:spPr>
          <a:xfrm>
            <a:off x="562896" y="3733800"/>
            <a:ext cx="80010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Divorce, not for fornication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356" y="4419600"/>
            <a:ext cx="80010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 unmarried or be reconciled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7816" y="5105400"/>
            <a:ext cx="80010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Paul: divorce leaves one unmarried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276" y="5791200"/>
            <a:ext cx="8001000" cy="609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permission for either to marry another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18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 b="1" dirty="0" smtClean="0"/>
              <a:t>How do some evade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what Jesus said?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252" y="1295400"/>
            <a:ext cx="8396748" cy="5257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the put away person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the one who puts away</a:t>
            </a:r>
          </a:p>
          <a:p>
            <a:pPr marL="574675" indent="-574675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sz="33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Husband divorces wife not for fornication – </a:t>
            </a:r>
            <a:r>
              <a:rPr lang="en-US" sz="33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‘not real divorce’</a:t>
            </a:r>
            <a:endParaRPr lang="en-US" sz="33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4675" indent="-574675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sz="33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Later he remarries; now she can </a:t>
            </a:r>
            <a:r>
              <a:rPr lang="en-US" sz="33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really</a:t>
            </a:r>
            <a:r>
              <a:rPr lang="en-US" sz="33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3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divorce</a:t>
            </a:r>
            <a:r>
              <a:rPr lang="en-US" sz="33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him.  Why?  </a:t>
            </a:r>
            <a:r>
              <a:rPr lang="en-US" sz="3300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Emotions</a:t>
            </a:r>
            <a:endParaRPr lang="en-US" sz="3300" u="sng" dirty="0" smtClean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4675" indent="-574675">
              <a:spcAft>
                <a:spcPts val="600"/>
              </a:spcAft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sz="33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if husband never remarries???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4)</a:t>
            </a:r>
            <a:r>
              <a:rPr lang="en-US" sz="2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3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‘The Waiting </a:t>
            </a: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US" sz="33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ame’</a:t>
            </a:r>
            <a:endParaRPr lang="en-US" sz="3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21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 b="1" dirty="0" smtClean="0"/>
              <a:t>How do some evade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what Jesus said?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92940"/>
            <a:ext cx="8229600" cy="53340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the put away person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the one who puts away</a:t>
            </a:r>
          </a:p>
          <a:p>
            <a:pPr>
              <a:spcBef>
                <a:spcPts val="600"/>
              </a:spcBef>
              <a:spcAft>
                <a:spcPts val="400"/>
              </a:spcAft>
              <a:buBlip>
                <a:blip r:embed="rId2"/>
              </a:buBlip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is not always ‘fair’</a:t>
            </a:r>
          </a:p>
          <a:p>
            <a:pPr>
              <a:spcBef>
                <a:spcPts val="600"/>
              </a:spcBef>
              <a:spcAft>
                <a:spcPts val="400"/>
              </a:spcAft>
              <a:buBlip>
                <a:blip r:embed="rId2"/>
              </a:buBlip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Christians are immune to pain and problems, people will obey gospel for wrong reasons</a:t>
            </a:r>
          </a:p>
        </p:txBody>
      </p:sp>
    </p:spTree>
    <p:extLst>
      <p:ext uri="{BB962C8B-B14F-4D97-AF65-F5344CB8AC3E}">
        <p14:creationId xmlns:p14="http://schemas.microsoft.com/office/powerpoint/2010/main" xmlns="" val="30558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After the mental gymnastics . . 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we have is what Jesus said (Mt.5:32)</a:t>
            </a:r>
          </a:p>
          <a:p>
            <a: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either believe it or we don’t</a:t>
            </a: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47800" y="3352800"/>
            <a:ext cx="6248400" cy="2362200"/>
          </a:xfrm>
          <a:prstGeom prst="roundRect">
            <a:avLst/>
          </a:prstGeom>
          <a:solidFill>
            <a:srgbClr val="FFFF99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If we embrace </a:t>
            </a:r>
            <a:r>
              <a:rPr lang="en-US" sz="3400" u="sng" dirty="0" smtClean="0">
                <a:solidFill>
                  <a:schemeClr val="accent2">
                    <a:lumMod val="50000"/>
                  </a:schemeClr>
                </a:solidFill>
              </a:rPr>
              <a:t>mental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400" u="sng" dirty="0" smtClean="0">
                <a:solidFill>
                  <a:schemeClr val="accent2">
                    <a:lumMod val="50000"/>
                  </a:schemeClr>
                </a:solidFill>
              </a:rPr>
              <a:t>divorce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at 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of marriage,</a:t>
            </a:r>
            <a:b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why not </a:t>
            </a:r>
            <a:r>
              <a:rPr lang="en-US" sz="3400" u="sng" dirty="0" smtClean="0">
                <a:solidFill>
                  <a:schemeClr val="accent2">
                    <a:lumMod val="50000"/>
                  </a:schemeClr>
                </a:solidFill>
              </a:rPr>
              <a:t>mental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400" u="sng" dirty="0" smtClean="0">
                <a:solidFill>
                  <a:schemeClr val="accent2">
                    <a:lumMod val="50000"/>
                  </a:schemeClr>
                </a:solidFill>
              </a:rPr>
              <a:t>marriage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at 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beginning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86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72496" y="990600"/>
            <a:ext cx="67818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EXPLANATION</a:t>
            </a:r>
            <a:endParaRPr lang="en-US" sz="3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25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altLang="en-US" sz="3600" b="1" dirty="0" smtClean="0"/>
              <a:t>A quote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3400" dirty="0" smtClean="0">
                <a:ea typeface="Verdana" panose="020B0604030504040204" pitchFamily="34" charset="0"/>
                <a:cs typeface="Verdana" panose="020B0604030504040204" pitchFamily="34" charset="0"/>
              </a:rPr>
              <a:t>Institutionalism: all agreed on authority</a:t>
            </a:r>
            <a:r>
              <a:rPr lang="en-US" altLang="en-US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>
              <a:spcBef>
                <a:spcPts val="40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sz="3400" dirty="0" smtClean="0">
                <a:ea typeface="Verdana" panose="020B0604030504040204" pitchFamily="34" charset="0"/>
                <a:cs typeface="Verdana" panose="020B0604030504040204" pitchFamily="34" charset="0"/>
              </a:rPr>
              <a:t>‘Fornication </a:t>
            </a:r>
            <a:r>
              <a:rPr lang="en-US" altLang="en-US" sz="3400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following</a:t>
            </a:r>
            <a:r>
              <a:rPr lang="en-US" altLang="en-US" sz="34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altLang="en-US" sz="34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u="sng" dirty="0" smtClean="0">
                <a:ea typeface="Verdana" panose="020B0604030504040204" pitchFamily="34" charset="0"/>
                <a:cs typeface="Verdana" panose="020B0604030504040204" pitchFamily="34" charset="0"/>
              </a:rPr>
              <a:t>divorce</a:t>
            </a:r>
            <a:r>
              <a:rPr lang="en-US" altLang="en-US" sz="3400" dirty="0" smtClean="0">
                <a:ea typeface="Verdana" panose="020B0604030504040204" pitchFamily="34" charset="0"/>
                <a:cs typeface="Verdana" panose="020B0604030504040204" pitchFamily="34" charset="0"/>
              </a:rPr>
              <a:t>’??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956" y="762000"/>
            <a:ext cx="8305800" cy="4495800"/>
          </a:xfrm>
          <a:prstGeom prst="rect">
            <a:avLst/>
          </a:prstGeom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“This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to affirm that I have read bro.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 material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I agreed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him that our differences on how to treat one whose mate is guilty of fornication following a divorce which he tried to avoid is a difference of judgment in the realm of application of the one law of divorce and remarriage and not the teaching of another law.”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48748" y="2728452"/>
            <a:ext cx="2286000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3215148"/>
            <a:ext cx="3962400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6111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altLang="en-US" sz="3600" b="1" dirty="0" smtClean="0"/>
              <a:t>Basic position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does not recognize divorce or marriage that He does not approve.</a:t>
            </a:r>
          </a:p>
          <a:p>
            <a:pPr marL="0" indent="0" defTabSz="398463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[He does not consider it a divorce or 	marriage unless He approves it.]</a:t>
            </a:r>
          </a:p>
          <a:p>
            <a:pPr>
              <a:spcBef>
                <a:spcPts val="4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Bess and Bob</a:t>
            </a: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548" y="3581400"/>
            <a:ext cx="4191000" cy="609600"/>
          </a:xfrm>
          <a:prstGeom prst="rect">
            <a:avLst/>
          </a:prstGeom>
          <a:solidFill>
            <a:schemeClr val="accent1">
              <a:alpha val="41000"/>
            </a:schemeClr>
          </a:solidFill>
          <a:ln w="127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Bess wants divorce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8704" y="3581400"/>
            <a:ext cx="4191000" cy="609600"/>
          </a:xfrm>
          <a:prstGeom prst="rect">
            <a:avLst/>
          </a:prstGeom>
          <a:solidFill>
            <a:schemeClr val="accent1">
              <a:alpha val="41000"/>
            </a:schemeClr>
          </a:solidFill>
          <a:ln w="127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Bob: save marriage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4096" y="4267200"/>
            <a:ext cx="4038600" cy="609600"/>
          </a:xfrm>
          <a:prstGeom prst="rect">
            <a:avLst/>
          </a:prstGeom>
          <a:solidFill>
            <a:schemeClr val="accent2">
              <a:alpha val="25000"/>
            </a:schemeClr>
          </a:solidFill>
          <a:ln w="127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No fornication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9548" y="5638800"/>
            <a:ext cx="4191000" cy="609600"/>
          </a:xfrm>
          <a:prstGeom prst="rect">
            <a:avLst/>
          </a:prstGeom>
          <a:solidFill>
            <a:schemeClr val="accent1">
              <a:alpha val="41000"/>
            </a:schemeClr>
          </a:solidFill>
          <a:ln w="127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Bess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marries</a:t>
            </a:r>
            <a:r>
              <a:rPr lang="en-US" sz="3200" dirty="0" smtClean="0">
                <a:solidFill>
                  <a:schemeClr val="tx1"/>
                </a:solidFill>
              </a:rPr>
              <a:t> Bill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8704" y="5638800"/>
            <a:ext cx="4191000" cy="609600"/>
          </a:xfrm>
          <a:prstGeom prst="rect">
            <a:avLst/>
          </a:prstGeom>
          <a:solidFill>
            <a:schemeClr val="accent1">
              <a:alpha val="41000"/>
            </a:schemeClr>
          </a:solidFill>
          <a:ln w="127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Bob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divorces</a:t>
            </a:r>
            <a:r>
              <a:rPr lang="en-US" sz="3200" dirty="0" smtClean="0">
                <a:solidFill>
                  <a:schemeClr val="tx1"/>
                </a:solidFill>
              </a:rPr>
              <a:t> Bess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29348" y="4953000"/>
            <a:ext cx="4038600" cy="609600"/>
          </a:xfrm>
          <a:prstGeom prst="rect">
            <a:avLst/>
          </a:prstGeom>
          <a:solidFill>
            <a:schemeClr val="accent2">
              <a:alpha val="25000"/>
            </a:schemeClr>
          </a:solidFill>
          <a:ln w="127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Bess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divorces</a:t>
            </a:r>
            <a:r>
              <a:rPr lang="en-US" sz="3200" dirty="0" smtClean="0">
                <a:solidFill>
                  <a:schemeClr val="tx1"/>
                </a:solidFill>
              </a:rPr>
              <a:t> Bob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65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3716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all divorces are real divorces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all marriages are real marriages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356" y="2895600"/>
            <a:ext cx="7986252" cy="1524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All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real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marriages are lawful in God’s sight</a:t>
            </a:r>
          </a:p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All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real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divorces are lawful in God’s sight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941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72496" y="990600"/>
            <a:ext cx="6781800" cy="609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EXPLANATION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72496" y="1784556"/>
            <a:ext cx="67818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EQUIVOCATION</a:t>
            </a:r>
            <a:endParaRPr lang="en-US" sz="3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Equivocate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792162"/>
            <a:ext cx="8229600" cy="5761038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use misleading language; to use a key word in two or more senses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1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uses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word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describe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both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approved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unapproved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divorces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20216" y="1905000"/>
            <a:ext cx="7681452" cy="762000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Sign: “</a:t>
            </a:r>
            <a:r>
              <a:rPr lang="en-US" sz="3200" u="sng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Fine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parking here”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216" y="2819400"/>
            <a:ext cx="7681452" cy="762000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Plane: carpenter’s tool . . .   [747]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216" y="3733800"/>
            <a:ext cx="7681452" cy="762000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Baptized NOT for forgiveness of sins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0216" y="4648200"/>
            <a:ext cx="7681452" cy="762000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Divorce: real . . . unreal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03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Equivocate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792162"/>
            <a:ext cx="8229600" cy="5761038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use misleading language; to use a key word in two or more senses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Mt.5:31, made it legal…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Mt.19:7, a command…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Jn.4:16-18, no husband?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Co.7:15, not under bondage…</a:t>
            </a:r>
          </a:p>
        </p:txBody>
      </p:sp>
    </p:spTree>
    <p:extLst>
      <p:ext uri="{BB962C8B-B14F-4D97-AF65-F5344CB8AC3E}">
        <p14:creationId xmlns:p14="http://schemas.microsoft.com/office/powerpoint/2010/main" xmlns="" val="130085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1896</TotalTime>
  <Words>752</Words>
  <Application>Microsoft Office PowerPoint</Application>
  <PresentationFormat>On-screen Show (4:3)</PresentationFormat>
  <Paragraphs>149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1_Default Design</vt:lpstr>
      <vt:lpstr>Human Circumstances And God’s Law</vt:lpstr>
      <vt:lpstr>Slide 2</vt:lpstr>
      <vt:lpstr>Slide 3</vt:lpstr>
      <vt:lpstr>A quote</vt:lpstr>
      <vt:lpstr>Basic position</vt:lpstr>
      <vt:lpstr>Summary</vt:lpstr>
      <vt:lpstr>Slide 7</vt:lpstr>
      <vt:lpstr>Equivocate</vt:lpstr>
      <vt:lpstr>Equivocate</vt:lpstr>
      <vt:lpstr>Lord’s hearers</vt:lpstr>
      <vt:lpstr>Lord’s hearers</vt:lpstr>
      <vt:lpstr>Lord’s hearers</vt:lpstr>
      <vt:lpstr>Lord’s hearers</vt:lpstr>
      <vt:lpstr>Lord’s hearers</vt:lpstr>
      <vt:lpstr>Lord’s hearers</vt:lpstr>
      <vt:lpstr>Lord’s hearers</vt:lpstr>
      <vt:lpstr>Lord’s hearers</vt:lpstr>
      <vt:lpstr>Slide 18</vt:lpstr>
      <vt:lpstr>Scripture has not changed; emotions replace revelation</vt:lpstr>
      <vt:lpstr>Emotions do not change truth</vt:lpstr>
      <vt:lpstr>How do some evade what Jesus said?</vt:lpstr>
      <vt:lpstr>How do some evade what Jesus said?</vt:lpstr>
      <vt:lpstr>After the mental gymnastics . . .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Johnson</cp:lastModifiedBy>
  <cp:revision>261</cp:revision>
  <dcterms:created xsi:type="dcterms:W3CDTF">2009-11-19T19:19:29Z</dcterms:created>
  <dcterms:modified xsi:type="dcterms:W3CDTF">2016-03-20T16:57:10Z</dcterms:modified>
</cp:coreProperties>
</file>