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</p:sldMasterIdLst>
  <p:notesMasterIdLst>
    <p:notesMasterId r:id="rId27"/>
  </p:notesMasterIdLst>
  <p:sldIdLst>
    <p:sldId id="298" r:id="rId3"/>
    <p:sldId id="393" r:id="rId4"/>
    <p:sldId id="471" r:id="rId5"/>
    <p:sldId id="260" r:id="rId6"/>
    <p:sldId id="469" r:id="rId7"/>
    <p:sldId id="472" r:id="rId8"/>
    <p:sldId id="474" r:id="rId9"/>
    <p:sldId id="473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58" r:id="rId20"/>
    <p:sldId id="452" r:id="rId21"/>
    <p:sldId id="466" r:id="rId22"/>
    <p:sldId id="440" r:id="rId23"/>
    <p:sldId id="467" r:id="rId24"/>
    <p:sldId id="484" r:id="rId25"/>
    <p:sldId id="42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k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CC"/>
    <a:srgbClr val="CCFFFF"/>
    <a:srgbClr val="FFFF00"/>
    <a:srgbClr val="CCECFF"/>
    <a:srgbClr val="000066"/>
    <a:srgbClr val="4D4D4D"/>
    <a:srgbClr val="CC6600"/>
    <a:srgbClr val="FFFF66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9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61EF3938-6E58-47D1-ADA4-CED2D9D4D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32038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506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4506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506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7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7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07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777565-6D42-467B-B8D3-CB8E6A935D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9AA6C1-2900-403C-A8A7-B4322A774D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6866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8D9A2E-2E70-49FE-8C21-C79DE3577B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7637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5098-F39A-43C7-9B48-42DEC590CE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08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2920E-C45B-44F1-A1D7-F6EFA0292B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262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F90E-72F8-4EE6-9176-1B877AD213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C780A-7F27-4499-A2F3-63D5BAA1D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337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C1AA-D6AA-49BF-B895-720E85178C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251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6226A-F5F0-427E-BD04-8ABE607AD6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8092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4D03-541A-4B7A-B39F-816AF96116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461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E82A-DF2F-47AD-930E-041545FFBC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2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3DD182-DE71-4D6C-925A-852FB99E3D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72382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33E0-D01C-4FC7-8540-A4BD09E457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05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4059-D456-4DCA-84CC-D90728ABDB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29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98DFF-FBC4-41E5-94C6-F19339EF7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66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3B085C-537E-45C2-982A-C92FB2733A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736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A68F3-2C62-4342-8CD9-4B7E3BC4D1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148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129167-431C-4EB1-AA15-666BA85D3F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3519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69CA65-C9E9-4E54-92F6-216DF4E201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4616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947C1A-F44E-425B-8DF5-CAED23AFD0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7375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40E7BB-2C79-402E-9C2C-4D25209E33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2080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BEE2C8-9216-48E1-8177-786757302E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3298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9392FB13-856B-4CE2-8004-801187B7181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40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A990441-334E-4E7F-B844-9325D3A65DF3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0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Cities of Refuge </a:t>
            </a:r>
            <a:br>
              <a:rPr lang="en-US" alt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And Out Of</a:t>
            </a:r>
            <a:br>
              <a:rPr lang="en-US" alt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Wilderness</a:t>
            </a:r>
            <a:endParaRPr lang="en-US" alt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altLang="en-US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Numbers 35</a:t>
            </a:r>
            <a:endParaRPr lang="en-US" altLang="en-US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latin typeface="Verdana" pitchFamily="34" charset="0"/>
              </a:rPr>
              <a:t>Cities of refuge &amp; Christ (Hb.6:18)</a:t>
            </a:r>
            <a:endParaRPr lang="en-US" altLang="en-US" sz="4000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838200"/>
            <a:ext cx="9158748" cy="59558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easy reach 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roads led to cities, Dt.19:3 (Is.35:8; Jn.14:6; Hb.10:19-20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to all.  Hb.2:9; Ac.10:34-35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</a:t>
            </a: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always.  </a:t>
            </a:r>
            <a:r>
              <a:rPr lang="en-US" sz="36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Hb.7:23-24</a:t>
            </a:r>
          </a:p>
          <a:p>
            <a:pPr marL="236537" lvl="1">
              <a:spcBef>
                <a:spcPts val="0"/>
              </a:spcBef>
              <a:spcAft>
                <a:spcPts val="300"/>
              </a:spcAft>
            </a:pPr>
            <a:endParaRPr lang="en-US" sz="32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4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latin typeface="Verdana" pitchFamily="34" charset="0"/>
              </a:rPr>
              <a:t>Cities of refuge &amp; Christ (Hb.6:18)</a:t>
            </a:r>
            <a:endParaRPr lang="en-US" altLang="en-US" sz="4000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838200"/>
            <a:ext cx="9158748" cy="59558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easy reach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roads led to cities, Dt.19:3 (Is.35:8; Jn.14:6; Hb.10:19-20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to all.  Hb.2:9; Ac.10:34-35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always. 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Hb.7:23-24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 where refugees lived.  </a:t>
            </a: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Hb.10:38</a:t>
            </a:r>
            <a:endParaRPr lang="en-US" sz="36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87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latin typeface="Verdana" pitchFamily="34" charset="0"/>
              </a:rPr>
              <a:t>Cities of refuge &amp; Christ (Hb.6:18)</a:t>
            </a:r>
            <a:endParaRPr lang="en-US" altLang="en-US" sz="4000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838200"/>
            <a:ext cx="9158748" cy="59558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easy reach 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roads led to cities, Dt.19:3 (Is.35:8; Jn.14:6; Hb.10:19-20)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to all.  Hb.2:9; Ac.10:34-35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always.  Hb.7:23-24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 where refugees lived.  Hb.10:38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Exclusive; no other refuge.  </a:t>
            </a:r>
            <a:r>
              <a:rPr lang="en-US" sz="36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K.2.  </a:t>
            </a: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Ac.4:11-12</a:t>
            </a:r>
            <a:endParaRPr lang="en-US" sz="36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95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latin typeface="Verdana" pitchFamily="34" charset="0"/>
              </a:rPr>
              <a:t>Cities of refuge &amp; Christ (Hb.6:18)</a:t>
            </a:r>
            <a:endParaRPr lang="en-US" altLang="en-US" sz="4000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838200"/>
            <a:ext cx="9158748" cy="59558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easy reach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roads led to cities, Dt.19:3 (Is.35:8; Jn.14:6; Hb.10:19-20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to all.  Hb.2:9; Ac.10:34-35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always. 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Hb.7:23-24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 where refugees lived.  Hb.10:38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Exclusive; no other alternative. 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K.2.  Ac.4:11-12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Cities protect those who stay within </a:t>
            </a:r>
            <a:r>
              <a:rPr lang="en-US" sz="36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borders.  </a:t>
            </a: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Outside: death awaits.  Hb.6:18-20.  2 Jn.9</a:t>
            </a:r>
            <a:endParaRPr lang="en-US" sz="36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6537" lvl="1">
              <a:spcBef>
                <a:spcPts val="0"/>
              </a:spcBef>
              <a:spcAft>
                <a:spcPts val="300"/>
              </a:spcAft>
            </a:pPr>
            <a:endParaRPr lang="en-US" sz="32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latin typeface="Verdana" pitchFamily="34" charset="0"/>
              </a:rPr>
              <a:t>Cities of refuge &amp; Christ (Hb.6:18)</a:t>
            </a:r>
            <a:endParaRPr lang="en-US" altLang="en-US" sz="4000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838200"/>
            <a:ext cx="9158748" cy="59558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easy reach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roads led to cities, Dt.19:3 (Is.35:8; Jn.14:6; Hb.10:19-20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to all.  Hb.2:9; Ac.10:34-35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always. 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Hb.7:23-24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 where refugees lived.  Hb.10:38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Exclusive; no other alternative. 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K.2.  Ac.4:11-12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Cities protected only those who stay within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borders.  Hb.6:18-20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Freedom comes w.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death of HP</a:t>
            </a: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r>
              <a:rPr lang="en-US" sz="36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Hb.7:25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1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latin typeface="Verdana" pitchFamily="34" charset="0"/>
              </a:rPr>
              <a:t>Cities of refuge &amp; Christ (Hb.6:18)</a:t>
            </a:r>
            <a:endParaRPr lang="en-US" altLang="en-US" sz="4000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838200"/>
            <a:ext cx="9158748" cy="59558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easy reach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roads led to cities, Dt.19:3 (Is.35:8; Jn.14:6; Hb.10:19-20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to all.  Hb.2:9; Ac.10:34-35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always. 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Hb.7:23-24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 where refugees lived.  Hb.10:38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Exclusive; no other alternative. 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K.2.  Ac.4:11-12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Cities protected only those who stay within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borders.  Hb.6:18-20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Freedom comes w. 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death of HP. 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Hb.7:25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refuge for </a:t>
            </a: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murderer.  </a:t>
            </a:r>
            <a:r>
              <a:rPr lang="en-US" sz="36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Nu.35:11-34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8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latin typeface="Verdana" pitchFamily="34" charset="0"/>
              </a:rPr>
              <a:t>Cities of refuge &amp; Christ (Hb.6:18)</a:t>
            </a:r>
            <a:endParaRPr lang="en-US" altLang="en-US" sz="4000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838200"/>
            <a:ext cx="9158748" cy="59558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easy reach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roads led to cities, Dt.19:3 (Is.35:8; Jn.14:6; Hb.10:19-20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to all.  Hb.2:9; Ac.10:34-35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always. 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Hb.7:23-24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 where refugees lived.  Hb.10:38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Exclusive; no other alternative. 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K.2.  Ac.4:11-12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Cities protected only those who stay within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borders.  Hb.6:18-20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Freedom comes w. 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death of HP. 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Hb.7:25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refuge for 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murderer. 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Nu.35:11-34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payment / </a:t>
            </a: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bribe, </a:t>
            </a:r>
            <a:r>
              <a:rPr lang="en-US" sz="36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Nu.35:31-33.  Ro.5:15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4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latin typeface="Verdana" pitchFamily="34" charset="0"/>
              </a:rPr>
              <a:t>Cities of refuge &amp; Christ (Hb.6:18)</a:t>
            </a:r>
            <a:endParaRPr lang="en-US" altLang="en-US" sz="4000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838200"/>
            <a:ext cx="9158748" cy="59558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6537" lvl="1" algn="ctr">
              <a:spcBef>
                <a:spcPts val="0"/>
              </a:spcBef>
              <a:spcAft>
                <a:spcPts val="300"/>
              </a:spcAft>
            </a:pP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Differences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Cities of refuge helped only the </a:t>
            </a:r>
            <a:r>
              <a:rPr lang="en-US" sz="3600" i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innocent</a:t>
            </a: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Nu.35:15.  </a:t>
            </a:r>
          </a:p>
          <a:p>
            <a:pPr marL="1025525" lvl="2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guilty come to Jesus for refuge, </a:t>
            </a:r>
            <a:b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Hb.5:8-9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Cities of refuge saved from </a:t>
            </a:r>
            <a:r>
              <a:rPr lang="en-US" sz="3600" i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death</a:t>
            </a:r>
          </a:p>
          <a:p>
            <a:pPr marL="1025525" lvl="2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Jesus saves from spiritual / eternal death, Hb.5:9</a:t>
            </a:r>
            <a:endParaRPr lang="en-US" sz="36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90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974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Verdana" pitchFamily="34" charset="0"/>
              </a:rPr>
              <a:t>I. </a:t>
            </a:r>
            <a: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  <a:t>Refuge</a:t>
            </a:r>
            <a:b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altLang="en-US" sz="3500" dirty="0" smtClean="0">
                <a:solidFill>
                  <a:srgbClr val="CCECFF"/>
                </a:solidFill>
                <a:latin typeface="Verdana" pitchFamily="34" charset="0"/>
              </a:rPr>
              <a:t>II. Revenger</a:t>
            </a:r>
            <a:endParaRPr lang="en-US" altLang="en-US" sz="3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95400"/>
            <a:ext cx="9158748" cy="5562600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Kinsman revenger:</a:t>
            </a:r>
            <a:b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avenger of bloodshed</a:t>
            </a:r>
            <a:endParaRPr lang="en-US" altLang="en-US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Killing the murderer of one’s relative cleared away the crime.  1 K.16:11</a:t>
            </a: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Scene: two men fight; one grabs ax . . .</a:t>
            </a: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Considerations:</a:t>
            </a:r>
          </a:p>
          <a:p>
            <a:pPr marL="633413" lvl="1">
              <a:spcAft>
                <a:spcPts val="120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Weapon.</a:t>
            </a:r>
          </a:p>
          <a:p>
            <a:pPr marL="633413" lvl="1">
              <a:spcAft>
                <a:spcPts val="1200"/>
              </a:spcAft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Waiting (lying in wait–premeditated).</a:t>
            </a:r>
          </a:p>
          <a:p>
            <a:pPr marL="633413" lvl="1">
              <a:spcAft>
                <a:spcPts val="60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Wish (motive). 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9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66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3800" dirty="0" smtClean="0">
                <a:solidFill>
                  <a:schemeClr val="bg1"/>
                </a:solidFill>
              </a:rPr>
              <a:t>Looking ahead: the land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Numbers 35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 Levitical cities, 1-8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Cities of Refuge, 6-8</a:t>
            </a:r>
          </a:p>
        </p:txBody>
      </p:sp>
    </p:spTree>
    <p:extLst>
      <p:ext uri="{BB962C8B-B14F-4D97-AF65-F5344CB8AC3E}">
        <p14:creationId xmlns="" xmlns:p14="http://schemas.microsoft.com/office/powerpoint/2010/main" val="40827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3785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Verdana" pitchFamily="34" charset="0"/>
              </a:rPr>
              <a:t>I. </a:t>
            </a:r>
            <a: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  <a:t>Refuge</a:t>
            </a:r>
            <a:b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  <a:t>II. Revenger</a:t>
            </a:r>
            <a:b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altLang="en-US" sz="3500" dirty="0" smtClean="0">
                <a:solidFill>
                  <a:srgbClr val="CCECFF"/>
                </a:solidFill>
                <a:latin typeface="Verdana" pitchFamily="34" charset="0"/>
              </a:rPr>
              <a:t>III. Redeemer</a:t>
            </a:r>
            <a:endParaRPr lang="en-US" altLang="en-US" sz="3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752600"/>
            <a:ext cx="9158748" cy="5105400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Kinsman redeemer:</a:t>
            </a:r>
            <a:endParaRPr lang="en-US" altLang="en-US" sz="40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CCECFF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6213" algn="ctr">
              <a:spcBef>
                <a:spcPts val="600"/>
              </a:spcBef>
              <a:spcAft>
                <a:spcPts val="0"/>
              </a:spcAft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a claim for a person or thing (reclaim him / it, redeem)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Bondage: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Ex.21:4;  Hb.2:15</a:t>
            </a:r>
          </a:p>
          <a:p>
            <a:pPr marL="515938" indent="-3397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Property: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Lv.25:23-28</a:t>
            </a:r>
          </a:p>
          <a:p>
            <a:pPr marL="515938" indent="-3397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Kin:</a:t>
            </a:r>
          </a:p>
          <a:p>
            <a:pPr marL="1147763" lvl="1" indent="-514350">
              <a:spcBef>
                <a:spcPts val="400"/>
              </a:spcBef>
              <a:spcAft>
                <a:spcPts val="0"/>
              </a:spcAft>
              <a:buAutoNum type="arabicPeriod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Hb.2:9, 11-13 </a:t>
            </a:r>
          </a:p>
          <a:p>
            <a:pPr marL="1435100" lvl="2" indent="-344488">
              <a:spcBef>
                <a:spcPts val="600"/>
              </a:spcBef>
              <a:spcAft>
                <a:spcPts val="0"/>
              </a:spcAft>
            </a:pPr>
            <a:r>
              <a:rPr lang="en-US" sz="3200" dirty="0" smtClean="0">
                <a:solidFill>
                  <a:schemeClr val="accent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a. Rich enough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(v.10)</a:t>
            </a:r>
          </a:p>
          <a:p>
            <a:pPr marL="1435100" lvl="2" indent="-344488">
              <a:spcBef>
                <a:spcPts val="600"/>
              </a:spcBef>
              <a:spcAft>
                <a:spcPts val="0"/>
              </a:spcAft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b. Willing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(v.14)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35100" lvl="2" indent="-741363">
              <a:spcBef>
                <a:spcPts val="600"/>
              </a:spcBef>
              <a:spcAft>
                <a:spcPts val="600"/>
              </a:spcAft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Male relative for childless widow,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Ru.2:12;  3:12 </a:t>
            </a:r>
          </a:p>
        </p:txBody>
      </p:sp>
    </p:spTree>
    <p:extLst>
      <p:ext uri="{BB962C8B-B14F-4D97-AF65-F5344CB8AC3E}">
        <p14:creationId xmlns="" xmlns:p14="http://schemas.microsoft.com/office/powerpoint/2010/main" val="14664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chemeClr val="bg1"/>
                </a:solidFill>
                <a:latin typeface="Verdana" pitchFamily="34" charset="0"/>
              </a:rPr>
              <a:t>The scene</a:t>
            </a:r>
            <a:endParaRPr lang="en-US" altLang="en-US" sz="40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CCECFF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men chop trees; ax head flies off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kills one…an accident</a:t>
            </a:r>
          </a:p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Avenger of blood from dead man’s </a:t>
            </a:r>
            <a:b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will track him down to kill him… thinking he is a murderer.</a:t>
            </a:r>
          </a:p>
          <a:p>
            <a:pPr marL="515938" indent="-3397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Manslayer flees to city of refuge</a:t>
            </a:r>
          </a:p>
          <a:p>
            <a:pPr marL="973138" lvl="1" indent="-3397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Jesus: our refuge </a:t>
            </a:r>
            <a:r>
              <a:rPr kumimoji="0" lang="en-US" sz="3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(Kinsman Redeemer)</a:t>
            </a:r>
          </a:p>
          <a:p>
            <a:pPr marL="176213">
              <a:spcBef>
                <a:spcPts val="600"/>
              </a:spcBef>
              <a:spcAft>
                <a:spcPts val="600"/>
              </a:spcAft>
            </a:pPr>
            <a:endParaRPr kumimoji="0" lang="en-US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4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chemeClr val="bg1"/>
                </a:solidFill>
                <a:latin typeface="Verdana" pitchFamily="34" charset="0"/>
              </a:rPr>
              <a:t>The scene</a:t>
            </a:r>
            <a:endParaRPr lang="en-US" altLang="en-US" sz="40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CCECFF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Ancient wars waged to acquire laborers</a:t>
            </a:r>
          </a:p>
          <a:p>
            <a:pPr marL="515938" indent="-3397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Slave merchants followed armies</a:t>
            </a:r>
          </a:p>
          <a:p>
            <a:pPr marL="515938" indent="-3397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Generous souls could intervene, redeem them for a price 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Spicq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2.427)</a:t>
            </a:r>
            <a:endParaRPr kumimoji="0" lang="en-US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3138" lvl="1" indent="-3397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Jesus, Rv.5:9; Mt.18:27</a:t>
            </a:r>
          </a:p>
          <a:p>
            <a:pPr marL="1430338" lvl="2" indent="-3397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Released from bondage to sin, Mk.10:45</a:t>
            </a:r>
          </a:p>
          <a:p>
            <a:pPr marL="1430338" lvl="2" indent="-3397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refuge from Him; only in Him</a:t>
            </a:r>
          </a:p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0" lang="en-US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479332" y="5623034"/>
            <a:ext cx="6172200" cy="6858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 Chr.20:1-3, 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no ugly break</a:t>
            </a:r>
          </a:p>
        </p:txBody>
      </p:sp>
    </p:spTree>
    <p:extLst>
      <p:ext uri="{BB962C8B-B14F-4D97-AF65-F5344CB8AC3E}">
        <p14:creationId xmlns="" xmlns:p14="http://schemas.microsoft.com/office/powerpoint/2010/main" val="16685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rgbClr val="FFFF00"/>
                </a:solidFill>
                <a:latin typeface="Verdana" pitchFamily="34" charset="0"/>
              </a:rPr>
              <a:t>Conclusion: </a:t>
            </a:r>
            <a:endParaRPr lang="en-US" altLang="en-US" sz="37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19200"/>
            <a:ext cx="9158748" cy="5638800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33413" indent="-457200" defTabSz="4572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65234" y="1219200"/>
            <a:ext cx="4183626" cy="685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Slave market: world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576744" y="1219200"/>
            <a:ext cx="4183626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 Jn.5:19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65234" y="1933902"/>
            <a:ext cx="4183626" cy="68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Slave master: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satan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6744" y="1933902"/>
            <a:ext cx="4183626" cy="6858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 Tim.2:25-26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65234" y="2648604"/>
            <a:ext cx="4183626" cy="685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Slave state: sin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6744" y="2648604"/>
            <a:ext cx="4183626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 Pt.1:18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65234" y="3363306"/>
            <a:ext cx="4183626" cy="68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Redeemer: Christ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6744" y="3363306"/>
            <a:ext cx="4183626" cy="6858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 Pt.1:19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65234" y="4078008"/>
            <a:ext cx="4183626" cy="685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Price: blood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576744" y="4078008"/>
            <a:ext cx="4183626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 Pt.1:19</a:t>
            </a:r>
          </a:p>
        </p:txBody>
      </p:sp>
    </p:spTree>
    <p:extLst>
      <p:ext uri="{BB962C8B-B14F-4D97-AF65-F5344CB8AC3E}">
        <p14:creationId xmlns="" xmlns:p14="http://schemas.microsoft.com/office/powerpoint/2010/main" val="19998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66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3800" dirty="0" smtClean="0">
                <a:solidFill>
                  <a:schemeClr val="bg1"/>
                </a:solidFill>
              </a:rPr>
              <a:t>Looking back: the law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Joshua 20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Refugee states case to elders, 1-4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Elders guarantee safety till trial, 5a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acquitted, cannot leave city of refuge till death of high priest, 5b-6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Clear distinction between murder and manslaughter, 7-9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8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974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500" dirty="0">
                <a:solidFill>
                  <a:srgbClr val="CCECFF"/>
                </a:solidFill>
                <a:latin typeface="Verdana" pitchFamily="34" charset="0"/>
              </a:rPr>
              <a:t>I. </a:t>
            </a:r>
            <a:r>
              <a:rPr lang="en-US" altLang="en-US" sz="3500" dirty="0" smtClean="0">
                <a:solidFill>
                  <a:srgbClr val="CCECFF"/>
                </a:solidFill>
                <a:latin typeface="Verdana" pitchFamily="34" charset="0"/>
              </a:rPr>
              <a:t>Refuge</a:t>
            </a:r>
            <a:endParaRPr lang="en-US" altLang="en-US" sz="3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95400"/>
            <a:ext cx="9158748" cy="5562600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124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latin typeface="Verdana" pitchFamily="34" charset="0"/>
              </a:rPr>
              <a:t>Cities of refuge: asylum, haven</a:t>
            </a:r>
            <a:endParaRPr lang="en-US" altLang="en-US" sz="4000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or condition of protection and safety (common in ancient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world)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 of refuge – Hb.6:18 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ea typeface="Verdana" panose="020B0604030504040204" pitchFamily="34" charset="0"/>
                <a:cs typeface="Times New Roman"/>
              </a:rPr>
              <a:t>→ </a:t>
            </a: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Nu.35</a:t>
            </a:r>
          </a:p>
          <a:p>
            <a:pPr marL="973138" lvl="1" indent="-3397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immutable things – </a:t>
            </a:r>
          </a:p>
          <a:p>
            <a:pPr marL="973138" lvl="1" indent="-33972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3138" lvl="1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fled for refuge </a:t>
            </a: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(Nu.35:11)</a:t>
            </a:r>
          </a:p>
          <a:p>
            <a:pPr marL="973138" lvl="1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3138" lvl="1" indent="-33972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Hold fast to hope </a:t>
            </a: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(Hb.4:14)</a:t>
            </a:r>
          </a:p>
          <a:p>
            <a:pPr marL="973138" lvl="1" indent="-33972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62302" y="3612932"/>
            <a:ext cx="3949264" cy="6858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Oath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Ps.110:4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14038" y="3612932"/>
            <a:ext cx="3949264" cy="6858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romise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Hb.6:14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8068" y="5013434"/>
            <a:ext cx="7985234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Tech. term:  appeal to ruler who can help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23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latin typeface="Verdana" pitchFamily="34" charset="0"/>
              </a:rPr>
              <a:t>Cities of refuge &amp; Christ (Hb.6:18)</a:t>
            </a:r>
            <a:endParaRPr lang="en-US" altLang="en-US" sz="4000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838200"/>
            <a:ext cx="9158748" cy="59558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68325" lvl="1" indent="-331788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easy reach </a:t>
            </a: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(Ps.46:1).  Hb.4:16</a:t>
            </a:r>
            <a:endParaRPr lang="en-US" sz="36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6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94" y="35050"/>
            <a:ext cx="5090652" cy="679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724400" y="1019502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130566" y="3184634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725924" y="4708634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667702" y="41148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88570" y="2377966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699234" y="1707932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75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latin typeface="Verdana" pitchFamily="34" charset="0"/>
              </a:rPr>
              <a:t>Cities of refuge &amp; Christ (Hb.6:18)</a:t>
            </a:r>
            <a:endParaRPr lang="en-US" altLang="en-US" sz="4000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838200"/>
            <a:ext cx="9158748" cy="59558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easy reach </a:t>
            </a:r>
          </a:p>
          <a:p>
            <a:pPr marL="568325" lvl="1" indent="-33178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Good roads led to cities</a:t>
            </a:r>
            <a:r>
              <a:rPr lang="en-US" sz="3600" dirty="0">
                <a:latin typeface="Calibri" panose="020F0502020204030204" pitchFamily="34" charset="0"/>
                <a:cs typeface="Calibri" pitchFamily="34" charset="0"/>
              </a:rPr>
              <a:t>, Dt.19:3 </a:t>
            </a:r>
            <a:endParaRPr lang="en-US" sz="3600" dirty="0" smtClean="0">
              <a:latin typeface="Calibri" panose="020F0502020204030204" pitchFamily="34" charset="0"/>
              <a:cs typeface="Calibri" pitchFamily="34" charset="0"/>
            </a:endParaRPr>
          </a:p>
          <a:p>
            <a:pPr marL="1025525" lvl="2" indent="-33178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Prepare</a:t>
            </a:r>
            <a:r>
              <a:rPr lang="en-US" sz="3600" dirty="0" smtClean="0">
                <a:latin typeface="Calibri" panose="020F0502020204030204" pitchFamily="34" charset="0"/>
                <a:cs typeface="Calibri" pitchFamily="34" charset="0"/>
              </a:rPr>
              <a:t>: build up.  Keep in good repair. </a:t>
            </a:r>
          </a:p>
          <a:p>
            <a:pPr marL="1025525" lvl="2" indent="-33178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Divide</a:t>
            </a:r>
            <a:r>
              <a:rPr lang="en-US" sz="3600" dirty="0" smtClean="0">
                <a:latin typeface="Calibri" panose="020F0502020204030204" pitchFamily="34" charset="0"/>
                <a:cs typeface="Calibri" pitchFamily="34" charset="0"/>
              </a:rPr>
              <a:t> into three parts.   Interstate.</a:t>
            </a:r>
          </a:p>
          <a:p>
            <a:pPr marL="1025525" lvl="2" indent="-33178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Flee</a:t>
            </a:r>
            <a:r>
              <a:rPr lang="en-US" sz="3600" dirty="0" smtClean="0">
                <a:latin typeface="Calibri" panose="020F0502020204030204" pitchFamily="34" charset="0"/>
                <a:cs typeface="Calibri" pitchFamily="34" charset="0"/>
              </a:rPr>
              <a:t> </a:t>
            </a:r>
          </a:p>
          <a:p>
            <a:pPr marL="1308100" lvl="3" indent="-282575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itchFamily="34" charset="0"/>
              </a:rPr>
              <a:t>No struggle through deserts…</a:t>
            </a:r>
          </a:p>
          <a:p>
            <a:pPr marL="1308100" lvl="3" indent="-282575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itchFamily="34" charset="0"/>
              </a:rPr>
              <a:t>Useless if unreachable, hard to find</a:t>
            </a:r>
          </a:p>
          <a:p>
            <a:pPr marL="1308100" lvl="3" indent="-282575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itchFamily="34" charset="0"/>
              </a:rPr>
              <a:t>Is.35:8 [40:3] ‘open country thorough-fare…relatively wide and maintained’ </a:t>
            </a:r>
            <a:br>
              <a:rPr lang="en-US" sz="3600" dirty="0" smtClean="0">
                <a:latin typeface="Calibri" panose="020F0502020204030204" pitchFamily="34" charset="0"/>
                <a:cs typeface="Calibri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itchFamily="34" charset="0"/>
              </a:rPr>
              <a:t>- Swanson</a:t>
            </a:r>
            <a:endParaRPr lang="en-US" sz="3200" dirty="0" smtClean="0">
              <a:latin typeface="Calibri" panose="020F0502020204030204" pitchFamily="34" charset="0"/>
              <a:cs typeface="Calibri" pitchFamily="34" charset="0"/>
            </a:endParaRPr>
          </a:p>
          <a:p>
            <a:pPr marL="1308100" lvl="3" indent="-28257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cs typeface="Calibri" pitchFamily="34" charset="0"/>
              </a:rPr>
              <a:t>Mt.3:9;  Jn.14:6</a:t>
            </a:r>
            <a:r>
              <a:rPr lang="en-US" sz="3600" dirty="0">
                <a:latin typeface="Calibri" panose="020F0502020204030204" pitchFamily="34" charset="0"/>
                <a:cs typeface="Calibri" pitchFamily="34" charset="0"/>
              </a:rPr>
              <a:t>; </a:t>
            </a:r>
            <a:r>
              <a:rPr lang="en-US" sz="3600" dirty="0" smtClean="0">
                <a:latin typeface="Calibri" panose="020F0502020204030204" pitchFamily="34" charset="0"/>
                <a:cs typeface="Calibri" pitchFamily="34" charset="0"/>
              </a:rPr>
              <a:t> Hb.10:19-20</a:t>
            </a:r>
          </a:p>
          <a:p>
            <a:pPr marL="568325" lvl="1" indent="-331788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itchFamily="34" charset="0"/>
            </a:endParaRPr>
          </a:p>
          <a:p>
            <a:pPr marL="568325" lvl="1" indent="-331788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0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latin typeface="Verdana" pitchFamily="34" charset="0"/>
              </a:rPr>
              <a:t>Cities of refuge &amp; Christ (Hb.6:18)</a:t>
            </a:r>
            <a:endParaRPr lang="en-US" altLang="en-US" sz="4000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838200"/>
            <a:ext cx="9158748" cy="59558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easy reach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roads led to cities, Dt.19:3 (Is.35:8; Jn.14:6; Hb.10:19-20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to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(Nu.35:15).  </a:t>
            </a:r>
            <a:r>
              <a:rPr lang="en-US" sz="36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Hb.2:9; Ac.10:34-35</a:t>
            </a:r>
          </a:p>
          <a:p>
            <a:pPr marL="236537" lvl="1">
              <a:spcBef>
                <a:spcPts val="0"/>
              </a:spcBef>
              <a:spcAft>
                <a:spcPts val="300"/>
              </a:spcAft>
            </a:pPr>
            <a:endParaRPr lang="en-US" sz="32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8325" lvl="1" indent="-3317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3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4663</TotalTime>
  <Words>878</Words>
  <Application>Microsoft Office PowerPoint</Application>
  <PresentationFormat>On-screen Show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Pixel</vt:lpstr>
      <vt:lpstr>1_Default Design</vt:lpstr>
      <vt:lpstr>Cities of Refuge  In And Out Of The Wilderness</vt:lpstr>
      <vt:lpstr>Looking ahead: the land</vt:lpstr>
      <vt:lpstr>Looking back: the law</vt:lpstr>
      <vt:lpstr>I. Refuge</vt:lpstr>
      <vt:lpstr>Cities of refuge: asylum, haven</vt:lpstr>
      <vt:lpstr>Cities of refuge &amp; Christ (Hb.6:18)</vt:lpstr>
      <vt:lpstr>Slide 7</vt:lpstr>
      <vt:lpstr>Cities of refuge &amp; Christ (Hb.6:18)</vt:lpstr>
      <vt:lpstr>Cities of refuge &amp; Christ (Hb.6:18)</vt:lpstr>
      <vt:lpstr>Cities of refuge &amp; Christ (Hb.6:18)</vt:lpstr>
      <vt:lpstr>Cities of refuge &amp; Christ (Hb.6:18)</vt:lpstr>
      <vt:lpstr>Cities of refuge &amp; Christ (Hb.6:18)</vt:lpstr>
      <vt:lpstr>Cities of refuge &amp; Christ (Hb.6:18)</vt:lpstr>
      <vt:lpstr>Cities of refuge &amp; Christ (Hb.6:18)</vt:lpstr>
      <vt:lpstr>Cities of refuge &amp; Christ (Hb.6:18)</vt:lpstr>
      <vt:lpstr>Cities of refuge &amp; Christ (Hb.6:18)</vt:lpstr>
      <vt:lpstr>Cities of refuge &amp; Christ (Hb.6:18)</vt:lpstr>
      <vt:lpstr>I. Refuge II. Revenger</vt:lpstr>
      <vt:lpstr>Kinsman revenger: avenger of bloodshed</vt:lpstr>
      <vt:lpstr>I. Refuge II. Revenger III. Redeemer</vt:lpstr>
      <vt:lpstr>Kinsman redeemer:</vt:lpstr>
      <vt:lpstr>The scene</vt:lpstr>
      <vt:lpstr>The scene</vt:lpstr>
      <vt:lpstr>Conclusion: </vt:lpstr>
    </vt:vector>
  </TitlesOfParts>
  <Company>閘]狴逄掘뿿��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Matt Duggin</dc:creator>
  <cp:lastModifiedBy>Johnson</cp:lastModifiedBy>
  <cp:revision>550</cp:revision>
  <dcterms:created xsi:type="dcterms:W3CDTF">2007-07-13T04:29:51Z</dcterms:created>
  <dcterms:modified xsi:type="dcterms:W3CDTF">2016-03-21T00:41:51Z</dcterms:modified>
</cp:coreProperties>
</file>