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0" r:id="rId2"/>
    <p:sldMasterId id="2147483804" r:id="rId3"/>
  </p:sldMasterIdLst>
  <p:sldIdLst>
    <p:sldId id="256" r:id="rId4"/>
    <p:sldId id="289" r:id="rId5"/>
    <p:sldId id="257" r:id="rId6"/>
    <p:sldId id="308" r:id="rId7"/>
    <p:sldId id="309" r:id="rId8"/>
    <p:sldId id="310" r:id="rId9"/>
    <p:sldId id="311" r:id="rId10"/>
    <p:sldId id="312" r:id="rId11"/>
    <p:sldId id="313" r:id="rId12"/>
    <p:sldId id="324" r:id="rId13"/>
    <p:sldId id="314" r:id="rId14"/>
    <p:sldId id="303" r:id="rId15"/>
    <p:sldId id="307" r:id="rId16"/>
    <p:sldId id="315" r:id="rId17"/>
    <p:sldId id="304" r:id="rId18"/>
    <p:sldId id="316" r:id="rId19"/>
    <p:sldId id="305" r:id="rId20"/>
    <p:sldId id="317" r:id="rId21"/>
    <p:sldId id="306" r:id="rId22"/>
    <p:sldId id="318" r:id="rId23"/>
    <p:sldId id="319" r:id="rId24"/>
    <p:sldId id="279" r:id="rId25"/>
    <p:sldId id="295" r:id="rId26"/>
    <p:sldId id="320" r:id="rId27"/>
    <p:sldId id="321" r:id="rId28"/>
    <p:sldId id="322" r:id="rId29"/>
    <p:sldId id="32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9" d="100"/>
          <a:sy n="109" d="100"/>
        </p:scale>
        <p:origin x="167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8169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150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1975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E07763-14B1-4F96-BF8E-0A0C4F424A8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474999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14389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07763-14B1-4F96-BF8E-0A0C4F424A8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332075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E07763-14B1-4F96-BF8E-0A0C4F424A89}"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647103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07763-14B1-4F96-BF8E-0A0C4F424A89}" type="datetimeFigureOut">
              <a:rPr lang="en-US" smtClean="0"/>
              <a:pPr/>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892802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E07763-14B1-4F96-BF8E-0A0C4F424A89}" type="datetimeFigureOut">
              <a:rPr lang="en-US" smtClean="0"/>
              <a:pPr/>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4046072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7763-14B1-4F96-BF8E-0A0C4F424A89}" type="datetimeFigureOut">
              <a:rPr lang="en-US" smtClean="0"/>
              <a:pPr/>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1931281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78756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4810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721687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3788732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4004121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083654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756819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773384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768185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27189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08606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5082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60693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377213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783550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73592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383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754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84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7212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561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423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495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4881174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7763-14B1-4F96-BF8E-0A0C4F424A89}" type="datetimeFigureOut">
              <a:rPr lang="en-US" smtClean="0"/>
              <a:pPr/>
              <a:t>4/18/2016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AE3B-5496-46E8-A0D1-2E8814E66794}" type="slidenum">
              <a:rPr lang="en-US" smtClean="0"/>
              <a:pPr/>
              <a:t>‹#›</a:t>
            </a:fld>
            <a:endParaRPr lang="en-US"/>
          </a:p>
        </p:txBody>
      </p:sp>
    </p:spTree>
    <p:extLst>
      <p:ext uri="{BB962C8B-B14F-4D97-AF65-F5344CB8AC3E}">
        <p14:creationId xmlns:p14="http://schemas.microsoft.com/office/powerpoint/2010/main" val="407666388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19517637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Bevel 3"/>
          <p:cNvSpPr/>
          <p:nvPr/>
        </p:nvSpPr>
        <p:spPr>
          <a:xfrm>
            <a:off x="906828" y="1752600"/>
            <a:ext cx="7308024" cy="1728216"/>
          </a:xfrm>
          <a:prstGeom prst="bevel">
            <a:avLst/>
          </a:prstGeom>
          <a:blipFill>
            <a:blip r:embed="rId2" cstate="print"/>
            <a:tile tx="0" ty="0" sx="100000" sy="100000" flip="none" algn="tl"/>
          </a:blipFill>
          <a:ln w="127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Jesus On</a:t>
            </a:r>
            <a:br>
              <a:rPr lang="en-US" sz="46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46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XMAS </a:t>
            </a:r>
            <a:r>
              <a:rPr lang="en-US" sz="4600" dirty="0">
                <a:solidFill>
                  <a:schemeClr val="tx2">
                    <a:lumMod val="50000"/>
                  </a:schemeClr>
                </a:solidFill>
                <a:latin typeface="Baskerville Old Face" panose="02020602080505020303" pitchFamily="18" charset="0"/>
                <a:ea typeface="Verdana" panose="020B0604030504040204" pitchFamily="34" charset="0"/>
                <a:cs typeface="Verdana" panose="020B0604030504040204" pitchFamily="34" charset="0"/>
              </a:rPr>
              <a:t>&amp;</a:t>
            </a:r>
            <a:r>
              <a:rPr lang="en-US" sz="46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 Easter</a:t>
            </a:r>
          </a:p>
        </p:txBody>
      </p:sp>
    </p:spTree>
    <p:extLst>
      <p:ext uri="{BB962C8B-B14F-4D97-AF65-F5344CB8AC3E}">
        <p14:creationId xmlns:p14="http://schemas.microsoft.com/office/powerpoint/2010/main" val="131690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066800"/>
          </a:xfrm>
        </p:spPr>
        <p:txBody>
          <a:bodyPr>
            <a:normAutofit/>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A ‘shocking’ sequence</a:t>
            </a:r>
          </a:p>
        </p:txBody>
      </p:sp>
      <p:sp>
        <p:nvSpPr>
          <p:cNvPr id="3" name="Content Placeholder 2"/>
          <p:cNvSpPr>
            <a:spLocks noGrp="1"/>
          </p:cNvSpPr>
          <p:nvPr>
            <p:ph idx="1"/>
          </p:nvPr>
        </p:nvSpPr>
        <p:spPr>
          <a:xfrm>
            <a:off x="562896" y="990600"/>
            <a:ext cx="8001000" cy="5486400"/>
          </a:xfrm>
        </p:spPr>
        <p:txBody>
          <a:bodyPr>
            <a:normAutofit/>
          </a:bodyPr>
          <a:lstStyle/>
          <a:p>
            <a:pPr marL="0" indent="0">
              <a:spcBef>
                <a:spcPts val="0"/>
              </a:spcBef>
              <a:spcAft>
                <a:spcPts val="800"/>
              </a:spcAft>
              <a:buNone/>
            </a:pPr>
            <a:r>
              <a:rPr lang="en-US" sz="2400" b="1" dirty="0">
                <a:solidFill>
                  <a:srgbClr val="000066"/>
                </a:solidFill>
                <a:latin typeface="Arial" panose="020B0604020202020204" pitchFamily="34" charset="0"/>
                <a:ea typeface="Verdana" panose="020B0604030504040204" pitchFamily="34" charset="0"/>
                <a:cs typeface="Arial" panose="020B0604020202020204" pitchFamily="34" charset="0"/>
              </a:rPr>
              <a:t>1. </a:t>
            </a:r>
            <a:r>
              <a:rPr lang="en-US" sz="3700" dirty="0">
                <a:solidFill>
                  <a:schemeClr val="tx2">
                    <a:lumMod val="50000"/>
                  </a:schemeClr>
                </a:solidFill>
                <a:latin typeface="Arial" panose="020B0604020202020204" pitchFamily="34" charset="0"/>
                <a:ea typeface="Verdana" panose="020B0604030504040204" pitchFamily="34" charset="0"/>
                <a:cs typeface="Arial" panose="020B0604020202020204" pitchFamily="34" charset="0"/>
              </a:rPr>
              <a:t>Disciples</a:t>
            </a:r>
            <a:r>
              <a:rPr lang="en-US" sz="3700" dirty="0">
                <a:latin typeface="Arial" panose="020B0604020202020204" pitchFamily="34" charset="0"/>
                <a:ea typeface="Verdana" panose="020B0604030504040204" pitchFamily="34" charset="0"/>
                <a:cs typeface="Arial" panose="020B0604020202020204" pitchFamily="34" charset="0"/>
              </a:rPr>
              <a:t>: He was crucified.</a:t>
            </a:r>
          </a:p>
          <a:p>
            <a:pPr marL="398463" indent="-398463">
              <a:spcBef>
                <a:spcPts val="0"/>
              </a:spcBef>
              <a:spcAft>
                <a:spcPts val="800"/>
              </a:spcAft>
              <a:buNone/>
            </a:pPr>
            <a:r>
              <a:rPr lang="en-US" sz="2400" b="1" dirty="0">
                <a:solidFill>
                  <a:srgbClr val="000066"/>
                </a:solidFill>
                <a:latin typeface="Arial" panose="020B0604020202020204" pitchFamily="34" charset="0"/>
                <a:ea typeface="Verdana" panose="020B0604030504040204" pitchFamily="34" charset="0"/>
                <a:cs typeface="Arial" panose="020B0604020202020204" pitchFamily="34" charset="0"/>
              </a:rPr>
              <a:t>2. </a:t>
            </a:r>
            <a:r>
              <a:rPr lang="en-US" sz="3700" dirty="0">
                <a:solidFill>
                  <a:schemeClr val="tx2">
                    <a:lumMod val="50000"/>
                  </a:schemeClr>
                </a:solidFill>
                <a:latin typeface="Arial" panose="020B0604020202020204" pitchFamily="34" charset="0"/>
                <a:ea typeface="Verdana" panose="020B0604030504040204" pitchFamily="34" charset="0"/>
                <a:cs typeface="Arial" panose="020B0604020202020204" pitchFamily="34" charset="0"/>
              </a:rPr>
              <a:t>Pilate</a:t>
            </a:r>
            <a:r>
              <a:rPr lang="en-US" sz="3700" dirty="0">
                <a:latin typeface="Arial" panose="020B0604020202020204" pitchFamily="34" charset="0"/>
                <a:ea typeface="Verdana" panose="020B0604030504040204" pitchFamily="34" charset="0"/>
                <a:cs typeface="Arial" panose="020B0604020202020204" pitchFamily="34" charset="0"/>
              </a:rPr>
              <a:t>: He was already dead (Mk.15:44).</a:t>
            </a:r>
          </a:p>
          <a:p>
            <a:pPr marL="398463" indent="-398463">
              <a:spcBef>
                <a:spcPts val="0"/>
              </a:spcBef>
              <a:spcAft>
                <a:spcPts val="900"/>
              </a:spcAft>
              <a:buNone/>
            </a:pPr>
            <a:r>
              <a:rPr lang="en-US" sz="2400" b="1" dirty="0">
                <a:solidFill>
                  <a:srgbClr val="000066"/>
                </a:solidFill>
                <a:latin typeface="Arial" panose="020B0604020202020204" pitchFamily="34" charset="0"/>
                <a:ea typeface="Verdana" panose="020B0604030504040204" pitchFamily="34" charset="0"/>
                <a:cs typeface="Arial" panose="020B0604020202020204" pitchFamily="34" charset="0"/>
              </a:rPr>
              <a:t>3. </a:t>
            </a:r>
            <a:r>
              <a:rPr lang="en-US" sz="3700" dirty="0">
                <a:solidFill>
                  <a:schemeClr val="tx2">
                    <a:lumMod val="50000"/>
                  </a:schemeClr>
                </a:solidFill>
                <a:latin typeface="Arial" panose="020B0604020202020204" pitchFamily="34" charset="0"/>
                <a:ea typeface="Verdana" panose="020B0604030504040204" pitchFamily="34" charset="0"/>
                <a:cs typeface="Arial" panose="020B0604020202020204" pitchFamily="34" charset="0"/>
              </a:rPr>
              <a:t>Disciples &amp; enemies</a:t>
            </a:r>
            <a:r>
              <a:rPr lang="en-US" sz="3700" dirty="0">
                <a:latin typeface="Arial" panose="020B0604020202020204" pitchFamily="34" charset="0"/>
                <a:ea typeface="Verdana" panose="020B0604030504040204" pitchFamily="34" charset="0"/>
                <a:cs typeface="Arial" panose="020B0604020202020204" pitchFamily="34" charset="0"/>
              </a:rPr>
              <a:t>: He was raised </a:t>
            </a:r>
          </a:p>
          <a:p>
            <a:pPr marL="0" indent="0">
              <a:spcBef>
                <a:spcPts val="0"/>
              </a:spcBef>
              <a:spcAft>
                <a:spcPts val="9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594852" y="3610896"/>
            <a:ext cx="7924800" cy="762000"/>
          </a:xfrm>
          <a:prstGeom prst="rect">
            <a:avLst/>
          </a:prstGeom>
          <a:solidFill>
            <a:schemeClr val="tx1"/>
          </a:solid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His death stirs Joseph to bury His body </a:t>
            </a:r>
          </a:p>
        </p:txBody>
      </p:sp>
      <p:sp>
        <p:nvSpPr>
          <p:cNvPr id="5" name="Rectangle 4"/>
          <p:cNvSpPr/>
          <p:nvPr/>
        </p:nvSpPr>
        <p:spPr>
          <a:xfrm>
            <a:off x="594852" y="4495800"/>
            <a:ext cx="7924800" cy="1143000"/>
          </a:xfrm>
          <a:prstGeom prst="rect">
            <a:avLst/>
          </a:prstGeom>
          <a:solidFill>
            <a:schemeClr val="tx1"/>
          </a:solid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His resurrection  stirs disciples</a:t>
            </a:r>
            <a:br>
              <a:rPr lang="en-US" sz="3600" dirty="0"/>
            </a:br>
            <a:r>
              <a:rPr lang="en-US" sz="3600" dirty="0"/>
              <a:t>to proclaim ‘He lives!’   </a:t>
            </a:r>
            <a:r>
              <a:rPr lang="en-US" sz="3400" dirty="0"/>
              <a:t>(Ac.2…)</a:t>
            </a:r>
            <a:r>
              <a:rPr lang="en-US" sz="3600" dirty="0"/>
              <a:t> </a:t>
            </a:r>
          </a:p>
        </p:txBody>
      </p:sp>
    </p:spTree>
    <p:extLst>
      <p:ext uri="{BB962C8B-B14F-4D97-AF65-F5344CB8AC3E}">
        <p14:creationId xmlns:p14="http://schemas.microsoft.com/office/powerpoint/2010/main" val="393936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alpha val="1100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838200"/>
            <a:ext cx="6858000" cy="571500"/>
          </a:xfrm>
          <a:prstGeom prst="roundRect">
            <a:avLst/>
          </a:prstGeom>
          <a:solidFill>
            <a:srgbClr val="000066"/>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  Scripture Sources – Eyewitness Testimony</a:t>
            </a:r>
          </a:p>
        </p:txBody>
      </p:sp>
      <p:sp>
        <p:nvSpPr>
          <p:cNvPr id="3" name="Rounded Rectangle 2"/>
          <p:cNvSpPr/>
          <p:nvPr/>
        </p:nvSpPr>
        <p:spPr>
          <a:xfrm>
            <a:off x="1143000" y="1524000"/>
            <a:ext cx="6858000" cy="1143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II.  Secular Sources –</a:t>
            </a:r>
            <a:br>
              <a:rPr lang="en-US" sz="3200" dirty="0">
                <a:latin typeface="Verdana" panose="020B0604030504040204" pitchFamily="34" charset="0"/>
                <a:ea typeface="Verdana" panose="020B0604030504040204" pitchFamily="34" charset="0"/>
                <a:cs typeface="Verdana" panose="020B0604030504040204" pitchFamily="34" charset="0"/>
              </a:rPr>
            </a:br>
            <a:r>
              <a:rPr lang="en-US" sz="3200" dirty="0">
                <a:latin typeface="Verdana" panose="020B0604030504040204" pitchFamily="34" charset="0"/>
                <a:ea typeface="Verdana" panose="020B0604030504040204" pitchFamily="34" charset="0"/>
                <a:cs typeface="Verdana" panose="020B0604030504040204" pitchFamily="34" charset="0"/>
              </a:rPr>
              <a:t>Hostile Testimony</a:t>
            </a:r>
          </a:p>
        </p:txBody>
      </p:sp>
    </p:spTree>
    <p:extLst>
      <p:ext uri="{BB962C8B-B14F-4D97-AF65-F5344CB8AC3E}">
        <p14:creationId xmlns:p14="http://schemas.microsoft.com/office/powerpoint/2010/main" val="323563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pic>
        <p:nvPicPr>
          <p:cNvPr id="1026" name="Picture 2" descr="http://ecx.images-amazon.com/images/I/51tKVIo6I0L._SX331_BO1,204,203,200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016616"/>
            <a:ext cx="3171825" cy="47529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joseph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5350" y="1016616"/>
            <a:ext cx="3560144" cy="47529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831688" y="228600"/>
            <a:ext cx="3460956" cy="788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Jewish historian</a:t>
            </a:r>
          </a:p>
        </p:txBody>
      </p:sp>
      <p:sp>
        <p:nvSpPr>
          <p:cNvPr id="7" name="Rectangle 6"/>
          <p:cNvSpPr/>
          <p:nvPr/>
        </p:nvSpPr>
        <p:spPr>
          <a:xfrm>
            <a:off x="2819400" y="5794680"/>
            <a:ext cx="3460956" cy="788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AD 37 – c. 100</a:t>
            </a:r>
          </a:p>
        </p:txBody>
      </p:sp>
    </p:spTree>
    <p:extLst>
      <p:ext uri="{BB962C8B-B14F-4D97-AF65-F5344CB8AC3E}">
        <p14:creationId xmlns:p14="http://schemas.microsoft.com/office/powerpoint/2010/main" val="1621099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noAutofit/>
          </a:bodyPr>
          <a:lstStyle/>
          <a:p>
            <a:pPr algn="ctr"/>
            <a:r>
              <a:rPr lang="en-US" sz="3500" dirty="0">
                <a:latin typeface="Verdana" panose="020B0604030504040204" pitchFamily="34" charset="0"/>
                <a:ea typeface="Verdana" panose="020B0604030504040204" pitchFamily="34" charset="0"/>
                <a:cs typeface="Verdana" panose="020B0604030504040204" pitchFamily="34" charset="0"/>
              </a:rPr>
              <a:t>Antiquities XVIII.63-64</a:t>
            </a:r>
          </a:p>
        </p:txBody>
      </p:sp>
      <p:sp>
        <p:nvSpPr>
          <p:cNvPr id="3" name="Content Placeholder 2"/>
          <p:cNvSpPr>
            <a:spLocks noGrp="1"/>
          </p:cNvSpPr>
          <p:nvPr>
            <p:ph idx="1"/>
          </p:nvPr>
        </p:nvSpPr>
        <p:spPr>
          <a:xfrm>
            <a:off x="211392" y="685800"/>
            <a:ext cx="8704008" cy="6019800"/>
          </a:xfrm>
        </p:spPr>
        <p:txBody>
          <a:bodyPr>
            <a:normAutofit fontScale="92500" lnSpcReduction="20000"/>
          </a:bodyPr>
          <a:lstStyle/>
          <a:p>
            <a:pPr marL="0" indent="0">
              <a:buNone/>
            </a:pPr>
            <a:r>
              <a:rPr lang="en-US" b="1" baseline="30000" dirty="0">
                <a:latin typeface="Arial" panose="020B0604020202020204" pitchFamily="34" charset="0"/>
                <a:ea typeface="Verdana" panose="020B0604030504040204" pitchFamily="34" charset="0"/>
                <a:cs typeface="Arial" panose="020B0604020202020204" pitchFamily="34" charset="0"/>
              </a:rPr>
              <a:t>63</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Now, there was about this time Jesus, a wise man,</a:t>
            </a:r>
            <a:r>
              <a:rPr lang="en-US" dirty="0">
                <a:latin typeface="Arial" panose="020B0604020202020204" pitchFamily="34" charset="0"/>
                <a:ea typeface="Verdana" panose="020B0604030504040204" pitchFamily="34" charset="0"/>
                <a:cs typeface="Arial" panose="020B0604020202020204" pitchFamily="34" charset="0"/>
              </a:rPr>
              <a:t> [</a:t>
            </a:r>
            <a:r>
              <a:rPr lang="en-US" sz="3000" i="1" dirty="0">
                <a:latin typeface="Arial" panose="020B0604020202020204" pitchFamily="34" charset="0"/>
                <a:ea typeface="Verdana" panose="020B0604030504040204" pitchFamily="34" charset="0"/>
                <a:cs typeface="Arial" panose="020B0604020202020204" pitchFamily="34" charset="0"/>
              </a:rPr>
              <a:t>if it be lawful to call him a man</a:t>
            </a:r>
            <a:r>
              <a:rPr lang="en-US" sz="3000" dirty="0">
                <a:latin typeface="Arial" panose="020B0604020202020204" pitchFamily="34" charset="0"/>
                <a:ea typeface="Verdana" panose="020B0604030504040204" pitchFamily="34" charset="0"/>
                <a:cs typeface="Arial" panose="020B0604020202020204" pitchFamily="34" charset="0"/>
              </a:rPr>
              <a:t>,</a:t>
            </a:r>
            <a:r>
              <a:rPr lang="en-US" dirty="0">
                <a:latin typeface="Arial" panose="020B0604020202020204" pitchFamily="34" charset="0"/>
                <a:ea typeface="Verdana" panose="020B0604030504040204" pitchFamily="34" charset="0"/>
                <a:cs typeface="Arial" panose="020B0604020202020204" pitchFamily="34" charset="0"/>
              </a:rPr>
              <a:t>] </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for he was a doer of wonderful works –a teacher of such men as receive the truth with pleasure. He drew over to him both many of the Jews, and many of the Gentiles.</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a:t>
            </a:r>
            <a:r>
              <a:rPr lang="en-US" sz="3000" i="1" dirty="0">
                <a:latin typeface="Arial" panose="020B0604020202020204" pitchFamily="34" charset="0"/>
                <a:ea typeface="Verdana" panose="020B0604030504040204" pitchFamily="34" charset="0"/>
                <a:cs typeface="Arial" panose="020B0604020202020204" pitchFamily="34" charset="0"/>
              </a:rPr>
              <a:t>He was [the] Christ</a:t>
            </a:r>
            <a:r>
              <a:rPr lang="en-US" sz="3000" dirty="0">
                <a:latin typeface="Arial" panose="020B0604020202020204" pitchFamily="34" charset="0"/>
                <a:ea typeface="Verdana" panose="020B0604030504040204" pitchFamily="34" charset="0"/>
                <a:cs typeface="Arial" panose="020B0604020202020204" pitchFamily="34" charset="0"/>
              </a:rPr>
              <a:t>;</a:t>
            </a:r>
            <a:r>
              <a:rPr lang="en-US" dirty="0">
                <a:latin typeface="Arial" panose="020B0604020202020204" pitchFamily="34" charset="0"/>
                <a:ea typeface="Verdana" panose="020B0604030504040204" pitchFamily="34" charset="0"/>
                <a:cs typeface="Arial" panose="020B0604020202020204" pitchFamily="34" charset="0"/>
              </a:rPr>
              <a:t>] </a:t>
            </a:r>
          </a:p>
          <a:p>
            <a:pPr marL="0" indent="0">
              <a:spcAft>
                <a:spcPts val="600"/>
              </a:spcAft>
              <a:buNone/>
            </a:pPr>
            <a:r>
              <a:rPr lang="en-US" b="1" baseline="30000" dirty="0">
                <a:latin typeface="Arial" panose="020B0604020202020204" pitchFamily="34" charset="0"/>
                <a:ea typeface="Verdana" panose="020B0604030504040204" pitchFamily="34" charset="0"/>
                <a:cs typeface="Arial" panose="020B0604020202020204" pitchFamily="34" charset="0"/>
              </a:rPr>
              <a:t>64</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and when Pilate, at the suggestion of the </a:t>
            </a:r>
            <a:r>
              <a:rPr lang="en-US" sz="3400" dirty="0" err="1">
                <a:solidFill>
                  <a:srgbClr val="000066"/>
                </a:solidFill>
                <a:latin typeface="Arial" panose="020B0604020202020204" pitchFamily="34" charset="0"/>
                <a:ea typeface="Verdana" panose="020B0604030504040204" pitchFamily="34" charset="0"/>
                <a:cs typeface="Arial" panose="020B0604020202020204" pitchFamily="34" charset="0"/>
              </a:rPr>
              <a:t>prin-cipal</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 men amongst us, had condemned him to the cross, those that loved him at the first did not forsake him</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a:t>
            </a:r>
            <a:r>
              <a:rPr lang="en-US" dirty="0">
                <a:latin typeface="Arial" panose="020B0604020202020204" pitchFamily="34" charset="0"/>
                <a:ea typeface="Verdana" panose="020B0604030504040204" pitchFamily="34" charset="0"/>
                <a:cs typeface="Arial" panose="020B0604020202020204" pitchFamily="34" charset="0"/>
              </a:rPr>
              <a:t> [</a:t>
            </a:r>
            <a:r>
              <a:rPr lang="en-US" sz="3000" i="1" dirty="0">
                <a:latin typeface="Arial" panose="020B0604020202020204" pitchFamily="34" charset="0"/>
                <a:ea typeface="Verdana" panose="020B0604030504040204" pitchFamily="34" charset="0"/>
                <a:cs typeface="Arial" panose="020B0604020202020204" pitchFamily="34" charset="0"/>
              </a:rPr>
              <a:t>for he appeared to them alive again the third day, as the divine prophets had foretold these and ten thousand other wonderful things concerning him</a:t>
            </a:r>
            <a:r>
              <a:rPr lang="en-US" sz="3000" dirty="0">
                <a:latin typeface="Arial" panose="020B0604020202020204" pitchFamily="34" charset="0"/>
                <a:ea typeface="Verdana" panose="020B0604030504040204" pitchFamily="34" charset="0"/>
                <a:cs typeface="Arial" panose="020B0604020202020204" pitchFamily="34" charset="0"/>
              </a:rPr>
              <a:t>;</a:t>
            </a:r>
            <a:r>
              <a:rPr lang="en-US" dirty="0">
                <a:latin typeface="Arial" panose="020B0604020202020204" pitchFamily="34" charset="0"/>
                <a:ea typeface="Verdana" panose="020B0604030504040204" pitchFamily="34" charset="0"/>
                <a:cs typeface="Arial" panose="020B0604020202020204" pitchFamily="34" charset="0"/>
              </a:rPr>
              <a:t>] </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and the tribe of Christians, so named from him, are not extinct at this day.</a:t>
            </a:r>
            <a:endPar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p:cNvCxnSpPr/>
          <p:nvPr/>
        </p:nvCxnSpPr>
        <p:spPr>
          <a:xfrm>
            <a:off x="6066504" y="1081548"/>
            <a:ext cx="10668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34296" y="1828800"/>
            <a:ext cx="4161504"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62200" y="3429000"/>
            <a:ext cx="10668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29148" y="4191000"/>
            <a:ext cx="10668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09714" y="5628969"/>
            <a:ext cx="192786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37356" y="1828800"/>
            <a:ext cx="12954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32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noAutofit/>
          </a:bodyPr>
          <a:lstStyle/>
          <a:p>
            <a:pPr algn="ctr"/>
            <a:r>
              <a:rPr lang="en-US" sz="3500" dirty="0">
                <a:latin typeface="Verdana" panose="020B0604030504040204" pitchFamily="34" charset="0"/>
                <a:ea typeface="Verdana" panose="020B0604030504040204" pitchFamily="34" charset="0"/>
                <a:cs typeface="Verdana" panose="020B0604030504040204" pitchFamily="34" charset="0"/>
              </a:rPr>
              <a:t>Antiquities XX.9.1</a:t>
            </a:r>
          </a:p>
        </p:txBody>
      </p:sp>
      <p:sp>
        <p:nvSpPr>
          <p:cNvPr id="3" name="Content Placeholder 2"/>
          <p:cNvSpPr>
            <a:spLocks noGrp="1"/>
          </p:cNvSpPr>
          <p:nvPr>
            <p:ph idx="1"/>
          </p:nvPr>
        </p:nvSpPr>
        <p:spPr>
          <a:xfrm>
            <a:off x="302340" y="685800"/>
            <a:ext cx="8534400" cy="6019800"/>
          </a:xfrm>
        </p:spPr>
        <p:txBody>
          <a:bodyPr>
            <a:normAutofit/>
          </a:bodyPr>
          <a:lstStyle/>
          <a:p>
            <a:pPr marL="0" indent="0">
              <a:buNone/>
            </a:pP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Festus was now dead, and Albinus was but upon the road; so he assembled the </a:t>
            </a:r>
            <a:r>
              <a:rPr lang="en-US" sz="3400" dirty="0" err="1">
                <a:solidFill>
                  <a:srgbClr val="000066"/>
                </a:solidFill>
                <a:latin typeface="Arial" panose="020B0604020202020204" pitchFamily="34" charset="0"/>
                <a:ea typeface="Verdana" panose="020B0604030504040204" pitchFamily="34" charset="0"/>
                <a:cs typeface="Arial" panose="020B0604020202020204" pitchFamily="34" charset="0"/>
              </a:rPr>
              <a:t>sanhedrin</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 of judges, and brought before them the brother of Jesus, who was called Christ, whose name was James, and some others, [or, some of his companions]; and when he had formed an accusation against them as breakers of the law, he delivered them to be stoned  </a:t>
            </a:r>
          </a:p>
          <a:p>
            <a:pPr marL="0" indent="0" algn="ctr">
              <a:buNone/>
            </a:pPr>
            <a:r>
              <a:rPr lang="en-US" sz="3300" dirty="0">
                <a:latin typeface="Arial" panose="020B0604020202020204" pitchFamily="34" charset="0"/>
                <a:ea typeface="Verdana" panose="020B0604030504040204" pitchFamily="34" charset="0"/>
                <a:cs typeface="Arial" panose="020B0604020202020204" pitchFamily="34" charset="0"/>
              </a:rPr>
              <a:t>[Jn.7:2-5; 1 Co.15:7]</a:t>
            </a:r>
            <a:endParaRPr lang="en-US" sz="3300" dirty="0">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1447800" y="2772696"/>
            <a:ext cx="38862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609304" y="2772696"/>
            <a:ext cx="2834148" cy="14748"/>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78540" y="3291348"/>
            <a:ext cx="1201955"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24200" y="3291348"/>
            <a:ext cx="33528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78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pic>
        <p:nvPicPr>
          <p:cNvPr id="2052"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1" y="1447800"/>
            <a:ext cx="2743199" cy="39461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15497" y="838200"/>
            <a:ext cx="4495799" cy="5868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TACITUS, AD 55-120</a:t>
            </a:r>
            <a:endParaRPr lang="en-US" dirty="0">
              <a:solidFill>
                <a:schemeClr val="bg1"/>
              </a:solidFill>
            </a:endParaRPr>
          </a:p>
        </p:txBody>
      </p:sp>
      <p:sp>
        <p:nvSpPr>
          <p:cNvPr id="9" name="Rectangle 8"/>
          <p:cNvSpPr/>
          <p:nvPr/>
        </p:nvSpPr>
        <p:spPr>
          <a:xfrm>
            <a:off x="1676400" y="5494398"/>
            <a:ext cx="5759244" cy="5868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Greatest Roman Historian</a:t>
            </a:r>
            <a:endParaRPr lang="en-US" dirty="0">
              <a:solidFill>
                <a:schemeClr val="bg1"/>
              </a:solidFill>
            </a:endParaRPr>
          </a:p>
        </p:txBody>
      </p:sp>
    </p:spTree>
    <p:extLst>
      <p:ext uri="{BB962C8B-B14F-4D97-AF65-F5344CB8AC3E}">
        <p14:creationId xmlns:p14="http://schemas.microsoft.com/office/powerpoint/2010/main" val="2605066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noAutofit/>
          </a:bodyPr>
          <a:lstStyle/>
          <a:p>
            <a:pPr algn="ctr"/>
            <a:r>
              <a:rPr lang="en-US" sz="3500" dirty="0">
                <a:latin typeface="Verdana" panose="020B0604030504040204" pitchFamily="34" charset="0"/>
                <a:ea typeface="Verdana" panose="020B0604030504040204" pitchFamily="34" charset="0"/>
                <a:cs typeface="Verdana" panose="020B0604030504040204" pitchFamily="34" charset="0"/>
              </a:rPr>
              <a:t>Annals XV.44</a:t>
            </a:r>
          </a:p>
        </p:txBody>
      </p:sp>
      <p:sp>
        <p:nvSpPr>
          <p:cNvPr id="3" name="Content Placeholder 2"/>
          <p:cNvSpPr>
            <a:spLocks noGrp="1"/>
          </p:cNvSpPr>
          <p:nvPr>
            <p:ph idx="1"/>
          </p:nvPr>
        </p:nvSpPr>
        <p:spPr>
          <a:xfrm>
            <a:off x="427704" y="685800"/>
            <a:ext cx="8273844" cy="6019800"/>
          </a:xfrm>
        </p:spPr>
        <p:txBody>
          <a:bodyPr>
            <a:normAutofit/>
          </a:bodyPr>
          <a:lstStyle/>
          <a:p>
            <a:pPr marL="0" indent="0">
              <a:buNone/>
            </a:pPr>
            <a:r>
              <a:rPr lang="en-US" sz="3400" dirty="0">
                <a:latin typeface="Arial" panose="020B0604020202020204" pitchFamily="34" charset="0"/>
                <a:ea typeface="Verdana" panose="020B0604030504040204" pitchFamily="34" charset="0"/>
                <a:cs typeface="Arial" panose="020B0604020202020204" pitchFamily="34" charset="0"/>
              </a:rPr>
              <a:t>(To suppress rumor that he (Nero) burned Rome): </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‘falsely charged w. the guilt, and punished with the most exquisite tortures, the persons commonly called Christians, who were hated for their enormities.  </a:t>
            </a:r>
            <a:r>
              <a:rPr lang="en-US" sz="3400" dirty="0" err="1">
                <a:solidFill>
                  <a:srgbClr val="000066"/>
                </a:solidFill>
                <a:latin typeface="Arial" panose="020B0604020202020204" pitchFamily="34" charset="0"/>
                <a:ea typeface="Verdana" panose="020B0604030504040204" pitchFamily="34" charset="0"/>
                <a:cs typeface="Arial" panose="020B0604020202020204" pitchFamily="34" charset="0"/>
              </a:rPr>
              <a:t>Christus</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 the founder of the name, was </a:t>
            </a:r>
            <a:b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b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put to death by Pontius Pilate, procurator of Judea in the reign of Tiberius . . .”  </a:t>
            </a:r>
          </a:p>
        </p:txBody>
      </p:sp>
      <p:cxnSp>
        <p:nvCxnSpPr>
          <p:cNvPr id="5" name="Straight Connector 4"/>
          <p:cNvCxnSpPr/>
          <p:nvPr/>
        </p:nvCxnSpPr>
        <p:spPr>
          <a:xfrm>
            <a:off x="6263258" y="2757948"/>
            <a:ext cx="1870364"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0940" y="3795252"/>
            <a:ext cx="6368844"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8652" y="4313904"/>
            <a:ext cx="571511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20096" y="4830096"/>
            <a:ext cx="11430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13268" y="4831080"/>
            <a:ext cx="315468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143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pic>
        <p:nvPicPr>
          <p:cNvPr id="3074" name="Picture 2" descr="http://www.johndclare.net/AncientHistory/images/Suetoni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1371600"/>
            <a:ext cx="3200400" cy="422452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054940" y="762000"/>
            <a:ext cx="5029200" cy="60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SUETONIUS, c. 69-122</a:t>
            </a:r>
            <a:endParaRPr lang="en-US" dirty="0"/>
          </a:p>
        </p:txBody>
      </p:sp>
      <p:sp>
        <p:nvSpPr>
          <p:cNvPr id="8" name="Rectangle 7"/>
          <p:cNvSpPr/>
          <p:nvPr/>
        </p:nvSpPr>
        <p:spPr>
          <a:xfrm>
            <a:off x="2971800" y="5638800"/>
            <a:ext cx="3200400" cy="60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Roman historian</a:t>
            </a:r>
            <a:endParaRPr lang="en-US" dirty="0"/>
          </a:p>
        </p:txBody>
      </p:sp>
    </p:spTree>
    <p:extLst>
      <p:ext uri="{BB962C8B-B14F-4D97-AF65-F5344CB8AC3E}">
        <p14:creationId xmlns:p14="http://schemas.microsoft.com/office/powerpoint/2010/main" val="143456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noAutofit/>
          </a:bodyPr>
          <a:lstStyle/>
          <a:p>
            <a:pPr algn="ctr"/>
            <a:r>
              <a:rPr lang="en-US" sz="3500" dirty="0">
                <a:latin typeface="Verdana" panose="020B0604030504040204" pitchFamily="34" charset="0"/>
                <a:ea typeface="Verdana" panose="020B0604030504040204" pitchFamily="34" charset="0"/>
                <a:cs typeface="Verdana" panose="020B0604030504040204" pitchFamily="34" charset="0"/>
              </a:rPr>
              <a:t>Life of Claudius, XXV.4</a:t>
            </a:r>
          </a:p>
        </p:txBody>
      </p:sp>
      <p:sp>
        <p:nvSpPr>
          <p:cNvPr id="3" name="Content Placeholder 2"/>
          <p:cNvSpPr>
            <a:spLocks noGrp="1"/>
          </p:cNvSpPr>
          <p:nvPr>
            <p:ph idx="1"/>
          </p:nvPr>
        </p:nvSpPr>
        <p:spPr>
          <a:xfrm>
            <a:off x="427704" y="685800"/>
            <a:ext cx="8273844" cy="6019800"/>
          </a:xfrm>
        </p:spPr>
        <p:txBody>
          <a:bodyPr>
            <a:normAutofit/>
          </a:bodyPr>
          <a:lstStyle/>
          <a:p>
            <a:pPr marL="0" indent="0">
              <a:spcAft>
                <a:spcPts val="600"/>
              </a:spcAft>
              <a:buNone/>
            </a:pP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“As the Jews were making constant disturbances at the instigation of </a:t>
            </a:r>
            <a:r>
              <a:rPr lang="en-US" sz="3400" dirty="0" err="1">
                <a:solidFill>
                  <a:srgbClr val="000066"/>
                </a:solidFill>
                <a:latin typeface="Arial" panose="020B0604020202020204" pitchFamily="34" charset="0"/>
                <a:ea typeface="Verdana" panose="020B0604030504040204" pitchFamily="34" charset="0"/>
                <a:cs typeface="Arial" panose="020B0604020202020204" pitchFamily="34" charset="0"/>
              </a:rPr>
              <a:t>Chrestus</a:t>
            </a: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 he [Claudius] expelled them from Rome” </a:t>
            </a:r>
          </a:p>
          <a:p>
            <a:pPr marL="0" indent="0">
              <a:buNone/>
            </a:pPr>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“And he found a certain Jew named Aquila, born in Pontus, who had recently come from Italy with his wife Priscilla (because Claudius had commanded all the Jews to depart from Rome); and he came to them”</a:t>
            </a:r>
            <a:r>
              <a:rPr lang="en-US" sz="3400" dirty="0">
                <a:latin typeface="Arial" panose="020B0604020202020204" pitchFamily="34" charset="0"/>
                <a:ea typeface="Verdana" panose="020B0604030504040204" pitchFamily="34" charset="0"/>
                <a:cs typeface="Arial" panose="020B0604020202020204" pitchFamily="34" charset="0"/>
              </a:rPr>
              <a:t> – Acts 18:2</a:t>
            </a:r>
          </a:p>
          <a:p>
            <a:pPr marL="0" indent="0">
              <a:buNone/>
            </a:pPr>
            <a:endParaRPr lang="en-US" sz="3400" dirty="0">
              <a:solidFill>
                <a:srgbClr val="000066"/>
              </a:solidFill>
              <a:latin typeface="Arial" panose="020B0604020202020204" pitchFamily="34" charset="0"/>
              <a:ea typeface="Verdana" panose="020B0604030504040204" pitchFamily="34" charset="0"/>
              <a:cs typeface="Arial" panose="020B0604020202020204" pitchFamily="34" charset="0"/>
            </a:endParaRPr>
          </a:p>
        </p:txBody>
      </p:sp>
      <p:cxnSp>
        <p:nvCxnSpPr>
          <p:cNvPr id="15" name="Straight Connector 14"/>
          <p:cNvCxnSpPr/>
          <p:nvPr/>
        </p:nvCxnSpPr>
        <p:spPr>
          <a:xfrm>
            <a:off x="1251156" y="1201992"/>
            <a:ext cx="1796844"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2256504"/>
            <a:ext cx="1796844"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79408" y="5014452"/>
            <a:ext cx="1796844"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56083" y="5533104"/>
            <a:ext cx="1759413"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67758" y="562896"/>
            <a:ext cx="1976528"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7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endParaRPr lang="en-US" dirty="0">
              <a:solidFill>
                <a:srgbClr val="800000"/>
              </a:solidFill>
            </a:endParaRPr>
          </a:p>
        </p:txBody>
      </p:sp>
      <p:sp>
        <p:nvSpPr>
          <p:cNvPr id="2" name="Rectangle 1"/>
          <p:cNvSpPr/>
          <p:nvPr/>
        </p:nvSpPr>
        <p:spPr>
          <a:xfrm>
            <a:off x="355664" y="1143000"/>
            <a:ext cx="8407336" cy="60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Munich Talmud:  Jesus’ Charge Sheet</a:t>
            </a:r>
            <a:endParaRPr lang="en-US" dirty="0"/>
          </a:p>
        </p:txBody>
      </p:sp>
      <p:pic>
        <p:nvPicPr>
          <p:cNvPr id="4098" name="Picture 2" descr="https://encrypted-tbn0.gstatic.com/images?q=tbn:ANd9GcQNJ1VU-nicfQ0EbQ_2TwiF3zpycF6r3aaZGtHK8AH3Uo6D5EQ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664" y="1752600"/>
            <a:ext cx="8407336" cy="1477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08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alpha val="1100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838200"/>
            <a:ext cx="6858000" cy="1143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I.  Scripture Sources –</a:t>
            </a:r>
            <a:br>
              <a:rPr lang="en-US" sz="3200" dirty="0">
                <a:latin typeface="Verdana" panose="020B0604030504040204" pitchFamily="34" charset="0"/>
                <a:ea typeface="Verdana" panose="020B0604030504040204" pitchFamily="34" charset="0"/>
                <a:cs typeface="Verdana" panose="020B0604030504040204" pitchFamily="34" charset="0"/>
              </a:rPr>
            </a:br>
            <a:r>
              <a:rPr lang="en-US" sz="3200" dirty="0">
                <a:latin typeface="Verdana" panose="020B0604030504040204" pitchFamily="34" charset="0"/>
                <a:ea typeface="Verdana" panose="020B0604030504040204" pitchFamily="34" charset="0"/>
                <a:cs typeface="Verdana" panose="020B0604030504040204" pitchFamily="34" charset="0"/>
              </a:rPr>
              <a:t>Eyewitness Testimony</a:t>
            </a:r>
          </a:p>
        </p:txBody>
      </p:sp>
    </p:spTree>
    <p:extLst>
      <p:ext uri="{BB962C8B-B14F-4D97-AF65-F5344CB8AC3E}">
        <p14:creationId xmlns:p14="http://schemas.microsoft.com/office/powerpoint/2010/main" val="179058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noAutofit/>
          </a:bodyPr>
          <a:lstStyle/>
          <a:p>
            <a:pPr algn="ctr"/>
            <a:r>
              <a:rPr lang="en-US" sz="3500" dirty="0">
                <a:latin typeface="Verdana" panose="020B0604030504040204" pitchFamily="34" charset="0"/>
                <a:ea typeface="Verdana" panose="020B0604030504040204" pitchFamily="34" charset="0"/>
                <a:cs typeface="Verdana" panose="020B0604030504040204" pitchFamily="34" charset="0"/>
              </a:rPr>
              <a:t>Munich Talmud</a:t>
            </a:r>
          </a:p>
        </p:txBody>
      </p:sp>
      <p:sp>
        <p:nvSpPr>
          <p:cNvPr id="3" name="Content Placeholder 2"/>
          <p:cNvSpPr>
            <a:spLocks noGrp="1"/>
          </p:cNvSpPr>
          <p:nvPr>
            <p:ph idx="1"/>
          </p:nvPr>
        </p:nvSpPr>
        <p:spPr>
          <a:xfrm>
            <a:off x="427704" y="685800"/>
            <a:ext cx="8273844" cy="6019800"/>
          </a:xfrm>
        </p:spPr>
        <p:txBody>
          <a:bodyPr>
            <a:normAutofit/>
          </a:bodyPr>
          <a:lstStyle/>
          <a:p>
            <a:pPr marL="0" indent="0">
              <a:buNone/>
            </a:pP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“On the Eve of Passover they hung </a:t>
            </a:r>
            <a:r>
              <a:rPr lang="en-US" dirty="0" err="1">
                <a:solidFill>
                  <a:srgbClr val="000066"/>
                </a:solidFill>
                <a:latin typeface="Arial" panose="020B0604020202020204" pitchFamily="34" charset="0"/>
                <a:ea typeface="Verdana" panose="020B0604030504040204" pitchFamily="34" charset="0"/>
                <a:cs typeface="Arial" panose="020B0604020202020204" pitchFamily="34" charset="0"/>
              </a:rPr>
              <a:t>Jeshu</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 the </a:t>
            </a:r>
            <a:r>
              <a:rPr lang="en-US" dirty="0" err="1">
                <a:solidFill>
                  <a:srgbClr val="000066"/>
                </a:solidFill>
                <a:latin typeface="Arial" panose="020B0604020202020204" pitchFamily="34" charset="0"/>
                <a:ea typeface="Verdana" panose="020B0604030504040204" pitchFamily="34" charset="0"/>
                <a:cs typeface="Arial" panose="020B0604020202020204" pitchFamily="34" charset="0"/>
              </a:rPr>
              <a:t>Nazarine</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  And the herald went out before him for 40 days [saying]: ‘</a:t>
            </a:r>
            <a:r>
              <a:rPr lang="en-US" dirty="0" err="1">
                <a:solidFill>
                  <a:srgbClr val="000066"/>
                </a:solidFill>
                <a:latin typeface="Arial" panose="020B0604020202020204" pitchFamily="34" charset="0"/>
                <a:ea typeface="Verdana" panose="020B0604030504040204" pitchFamily="34" charset="0"/>
                <a:cs typeface="Arial" panose="020B0604020202020204" pitchFamily="34" charset="0"/>
              </a:rPr>
              <a:t>Jeshu</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 the </a:t>
            </a:r>
            <a:r>
              <a:rPr lang="en-US" dirty="0" err="1">
                <a:solidFill>
                  <a:srgbClr val="000066"/>
                </a:solidFill>
                <a:latin typeface="Arial" panose="020B0604020202020204" pitchFamily="34" charset="0"/>
                <a:ea typeface="Verdana" panose="020B0604030504040204" pitchFamily="34" charset="0"/>
                <a:cs typeface="Arial" panose="020B0604020202020204" pitchFamily="34" charset="0"/>
              </a:rPr>
              <a:t>Nazarine</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 will go out to be stoned for sorcery and misleading and enticing Israel.  Any who knows [anything] in his defense must come and declare concerning him.’  But no-one came to his defense so they hung him on the Eve of Passover.”</a:t>
            </a:r>
          </a:p>
        </p:txBody>
      </p:sp>
      <p:cxnSp>
        <p:nvCxnSpPr>
          <p:cNvPr id="5" name="Straight Connector 4"/>
          <p:cNvCxnSpPr/>
          <p:nvPr/>
        </p:nvCxnSpPr>
        <p:spPr>
          <a:xfrm>
            <a:off x="7086600" y="2635044"/>
            <a:ext cx="12954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53548" y="4603956"/>
            <a:ext cx="17526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00800" y="2165556"/>
            <a:ext cx="17526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1948" y="2637504"/>
            <a:ext cx="1752600"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44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alpha val="1100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838200"/>
            <a:ext cx="6858000" cy="571500"/>
          </a:xfrm>
          <a:prstGeom prst="roundRect">
            <a:avLst/>
          </a:prstGeom>
          <a:solidFill>
            <a:srgbClr val="000066"/>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  Scripture Sources – Eyewitness Testimony</a:t>
            </a:r>
          </a:p>
        </p:txBody>
      </p:sp>
      <p:sp>
        <p:nvSpPr>
          <p:cNvPr id="3" name="Rounded Rectangle 2"/>
          <p:cNvSpPr/>
          <p:nvPr/>
        </p:nvSpPr>
        <p:spPr>
          <a:xfrm>
            <a:off x="1143000" y="2209800"/>
            <a:ext cx="6858000" cy="1143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III.  Silence Of Scriptures – Accept Testimony</a:t>
            </a:r>
          </a:p>
        </p:txBody>
      </p:sp>
      <p:sp>
        <p:nvSpPr>
          <p:cNvPr id="5" name="Rounded Rectangle 4"/>
          <p:cNvSpPr/>
          <p:nvPr/>
        </p:nvSpPr>
        <p:spPr>
          <a:xfrm>
            <a:off x="1143000" y="1524000"/>
            <a:ext cx="6858000" cy="571500"/>
          </a:xfrm>
          <a:prstGeom prst="roundRect">
            <a:avLst/>
          </a:prstGeom>
          <a:solidFill>
            <a:srgbClr val="000066"/>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II.  Secular Sources – Hostile Testimony</a:t>
            </a:r>
          </a:p>
        </p:txBody>
      </p:sp>
    </p:spTree>
    <p:extLst>
      <p:ext uri="{BB962C8B-B14F-4D97-AF65-F5344CB8AC3E}">
        <p14:creationId xmlns:p14="http://schemas.microsoft.com/office/powerpoint/2010/main" val="3613275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alpha val="6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92162"/>
          </a:xfrm>
          <a:solidFill>
            <a:schemeClr val="bg1"/>
          </a:solidFill>
          <a:ln>
            <a:solidFill>
              <a:srgbClr val="000066"/>
            </a:solidFill>
          </a:ln>
        </p:spPr>
        <p:txBody>
          <a:bodyPr anchor="ctr" anchorCtr="0">
            <a:normAutofit/>
          </a:bodyPr>
          <a:lstStyle/>
          <a:p>
            <a:pPr algn="ctr"/>
            <a:r>
              <a:rPr lang="en-US" sz="3600" dirty="0">
                <a:latin typeface="Verdana" panose="020B0604030504040204" pitchFamily="34" charset="0"/>
                <a:ea typeface="Verdana" panose="020B0604030504040204" pitchFamily="34" charset="0"/>
                <a:cs typeface="Verdana" panose="020B0604030504040204" pitchFamily="34" charset="0"/>
              </a:rPr>
              <a:t>It is right to believe in Jesus…</a:t>
            </a:r>
            <a:endPar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85800" y="993060"/>
            <a:ext cx="7772400" cy="5483940"/>
          </a:xfrm>
        </p:spPr>
        <p:txBody>
          <a:bodyPr>
            <a:normAutofit/>
          </a:bodyPr>
          <a:lstStyle/>
          <a:p>
            <a:pPr marL="0" indent="0">
              <a:spcAft>
                <a:spcPts val="600"/>
              </a:spcAft>
              <a:buNone/>
            </a:pPr>
            <a:r>
              <a:rPr lang="en-US" dirty="0">
                <a:latin typeface="Verdana" panose="020B0604030504040204" pitchFamily="34" charset="0"/>
                <a:ea typeface="Verdana" panose="020B0604030504040204" pitchFamily="34" charset="0"/>
                <a:cs typeface="Verdana" panose="020B0604030504040204" pitchFamily="34" charset="0"/>
              </a:rPr>
              <a:t>…but His word says nothing about celebrating His birthday.</a:t>
            </a:r>
          </a:p>
          <a:p>
            <a:pPr marL="0" indent="0">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2400"/>
              </a:spcBef>
              <a:spcAft>
                <a:spcPts val="600"/>
              </a:spcAft>
              <a:buNone/>
            </a:pPr>
            <a:r>
              <a:rPr lang="en-US" dirty="0">
                <a:latin typeface="Verdana" panose="020B0604030504040204" pitchFamily="34" charset="0"/>
                <a:ea typeface="Verdana" panose="020B0604030504040204" pitchFamily="34" charset="0"/>
                <a:cs typeface="Verdana" panose="020B0604030504040204" pitchFamily="34" charset="0"/>
              </a:rPr>
              <a:t>…but His word says nothing about celebrating Easter.</a:t>
            </a: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a:xfrm>
            <a:off x="685800" y="2133600"/>
            <a:ext cx="7772400" cy="762000"/>
          </a:xfrm>
          <a:prstGeom prst="roundRect">
            <a:avLst/>
          </a:prstGeom>
          <a:solidFill>
            <a:srgbClr val="800000"/>
          </a:soli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 one on earth knows His birthdate</a:t>
            </a:r>
            <a:endParaRPr lang="en-US" sz="1600" dirty="0">
              <a:effectLst>
                <a:outerShdw blurRad="38100" dist="38100" dir="2700000" algn="tl">
                  <a:srgbClr val="000000">
                    <a:alpha val="43137"/>
                  </a:srgbClr>
                </a:outerShdw>
              </a:effectLst>
            </a:endParaRPr>
          </a:p>
        </p:txBody>
      </p:sp>
      <p:sp>
        <p:nvSpPr>
          <p:cNvPr id="6" name="Rounded Rectangle 5"/>
          <p:cNvSpPr/>
          <p:nvPr/>
        </p:nvSpPr>
        <p:spPr>
          <a:xfrm>
            <a:off x="685800" y="4114800"/>
            <a:ext cx="7772400" cy="762000"/>
          </a:xfrm>
          <a:prstGeom prst="roundRect">
            <a:avLst/>
          </a:prstGeom>
          <a:solidFill>
            <a:srgbClr val="800000"/>
          </a:soli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Acts 12:4 (KJV).  Passover (NKJV)</a:t>
            </a:r>
            <a:endParaRPr lang="en-US" sz="1600" dirty="0">
              <a:effectLst>
                <a:outerShdw blurRad="38100" dist="38100" dir="2700000" algn="tl">
                  <a:srgbClr val="000000">
                    <a:alpha val="43137"/>
                  </a:srgbClr>
                </a:outerShdw>
              </a:effectLst>
            </a:endParaRPr>
          </a:p>
        </p:txBody>
      </p:sp>
      <p:sp>
        <p:nvSpPr>
          <p:cNvPr id="7" name="Rounded Rectangle 6"/>
          <p:cNvSpPr/>
          <p:nvPr/>
        </p:nvSpPr>
        <p:spPr>
          <a:xfrm>
            <a:off x="685800" y="4982496"/>
            <a:ext cx="7772400" cy="1143000"/>
          </a:xfrm>
          <a:prstGeom prst="roundRect">
            <a:avLst/>
          </a:prstGeom>
          <a:solidFill>
            <a:srgbClr val="800000"/>
          </a:soli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later Christian usage </a:t>
            </a:r>
            <a:r>
              <a:rPr lang="en-US" sz="32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Easter festival” </a:t>
            </a:r>
            <a:r>
              <a:rPr lang="en-US" sz="2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BDAG</a:t>
            </a:r>
            <a:endParaRPr lang="en-US"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340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3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6704"/>
            <a:ext cx="7772400" cy="715296"/>
          </a:xfrm>
          <a:solidFill>
            <a:srgbClr val="FFFFCC"/>
          </a:solidFill>
          <a:ln>
            <a:solidFill>
              <a:srgbClr val="000066"/>
            </a:solidFill>
          </a:ln>
        </p:spPr>
        <p:txBody>
          <a:bodyPr anchor="ctr" anchorCtr="0">
            <a:normAutofit/>
          </a:bodyPr>
          <a:lstStyle/>
          <a:p>
            <a:pPr algn="ctr"/>
            <a:r>
              <a:rPr lang="en-US" sz="3200" dirty="0">
                <a:latin typeface="Verdana" panose="020B0604030504040204" pitchFamily="34" charset="0"/>
                <a:ea typeface="Verdana" panose="020B0604030504040204" pitchFamily="34" charset="0"/>
                <a:cs typeface="Verdana" panose="020B0604030504040204" pitchFamily="34" charset="0"/>
              </a:rPr>
              <a:t>Barnes on Acts 12:4 </a:t>
            </a:r>
            <a:r>
              <a:rPr lang="en-US" sz="2000" dirty="0">
                <a:latin typeface="Verdana" panose="020B0604030504040204" pitchFamily="34" charset="0"/>
                <a:ea typeface="Verdana" panose="020B0604030504040204" pitchFamily="34" charset="0"/>
                <a:cs typeface="Verdana" panose="020B0604030504040204" pitchFamily="34" charset="0"/>
              </a:rPr>
              <a:t>(1/3)</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28600" y="762000"/>
            <a:ext cx="8686800" cy="5867400"/>
          </a:xfrm>
        </p:spPr>
        <p:txBody>
          <a:bodyPr>
            <a:normAutofit fontScale="92500" lnSpcReduction="20000"/>
          </a:bodyPr>
          <a:lstStyle/>
          <a:p>
            <a:pPr marL="0" indent="0">
              <a:buNone/>
            </a:pPr>
            <a:r>
              <a:rPr lang="en-US" sz="3000" b="1" dirty="0">
                <a:latin typeface="Arial" panose="020B0604020202020204" pitchFamily="34" charset="0"/>
                <a:ea typeface="Verdana" panose="020B0604030504040204" pitchFamily="34" charset="0"/>
                <a:cs typeface="Arial" panose="020B0604020202020204" pitchFamily="34" charset="0"/>
              </a:rPr>
              <a:t>Intending after Easter</a:t>
            </a:r>
            <a:r>
              <a:rPr lang="en-US" sz="3200"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 </a:t>
            </a:r>
            <a:r>
              <a:rPr lang="en-US" sz="3500" dirty="0">
                <a:solidFill>
                  <a:srgbClr val="000066"/>
                </a:solidFill>
                <a:latin typeface="Arial" panose="020B0604020202020204" pitchFamily="34" charset="0"/>
                <a:ea typeface="Verdana" panose="020B0604030504040204" pitchFamily="34" charset="0"/>
                <a:cs typeface="Arial" panose="020B0604020202020204" pitchFamily="34" charset="0"/>
              </a:rPr>
              <a:t>There never was a more absurd or unhappy translation than this. The original is simply after the Passover…The word “Easter” now denotes the festival observed by many Christian churches in honor of the resurrection of the </a:t>
            </a:r>
            <a:r>
              <a:rPr lang="en-US" sz="3500" dirty="0" err="1">
                <a:solidFill>
                  <a:srgbClr val="000066"/>
                </a:solidFill>
                <a:latin typeface="Arial" panose="020B0604020202020204" pitchFamily="34" charset="0"/>
                <a:ea typeface="Verdana" panose="020B0604030504040204" pitchFamily="34" charset="0"/>
                <a:cs typeface="Arial" panose="020B0604020202020204" pitchFamily="34" charset="0"/>
              </a:rPr>
              <a:t>Saviour</a:t>
            </a:r>
            <a:r>
              <a:rPr lang="en-US" sz="3500" dirty="0">
                <a:solidFill>
                  <a:srgbClr val="000066"/>
                </a:solidFill>
                <a:latin typeface="Arial" panose="020B0604020202020204" pitchFamily="34" charset="0"/>
                <a:ea typeface="Verdana" panose="020B0604030504040204" pitchFamily="34" charset="0"/>
                <a:cs typeface="Arial" panose="020B0604020202020204" pitchFamily="34" charset="0"/>
              </a:rPr>
              <a:t>.  But the original has no reference to that, nor is there the slightest evidence that any such festival was observed at the time when this book was written.   The translation is not only unhappy, as it does not convey at all the meaning of the original, but because it may contribute to foster an opinion that such a festival was observed in the time of the apostles. </a:t>
            </a:r>
          </a:p>
          <a:p>
            <a:pPr marL="0" indent="0">
              <a:spcAft>
                <a:spcPts val="600"/>
              </a:spcAft>
              <a:buNone/>
            </a:pPr>
            <a:endParaRPr lang="en-US" dirty="0">
              <a:latin typeface="Arial" panose="020B0604020202020204" pitchFamily="34" charset="0"/>
              <a:ea typeface="Verdana" panose="020B0604030504040204" pitchFamily="34" charset="0"/>
              <a:cs typeface="Arial" panose="020B0604020202020204" pitchFamily="34" charset="0"/>
            </a:endParaRP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2421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3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6704"/>
            <a:ext cx="7772400" cy="715296"/>
          </a:xfrm>
          <a:solidFill>
            <a:srgbClr val="FFFFCC"/>
          </a:solidFill>
          <a:ln>
            <a:solidFill>
              <a:srgbClr val="000066"/>
            </a:solidFill>
          </a:ln>
        </p:spPr>
        <p:txBody>
          <a:bodyPr anchor="ctr" anchorCtr="0">
            <a:normAutofit/>
          </a:bodyPr>
          <a:lstStyle/>
          <a:p>
            <a:pPr algn="ctr"/>
            <a:r>
              <a:rPr lang="en-US" sz="3200" dirty="0">
                <a:latin typeface="Verdana" panose="020B0604030504040204" pitchFamily="34" charset="0"/>
                <a:ea typeface="Verdana" panose="020B0604030504040204" pitchFamily="34" charset="0"/>
                <a:cs typeface="Verdana" panose="020B0604030504040204" pitchFamily="34" charset="0"/>
              </a:rPr>
              <a:t>Barnes on Acts 12:4 </a:t>
            </a:r>
            <a:r>
              <a:rPr lang="en-US" sz="2000" dirty="0">
                <a:latin typeface="Verdana" panose="020B0604030504040204" pitchFamily="34" charset="0"/>
                <a:ea typeface="Verdana" panose="020B0604030504040204" pitchFamily="34" charset="0"/>
                <a:cs typeface="Verdana" panose="020B0604030504040204" pitchFamily="34" charset="0"/>
              </a:rPr>
              <a:t>(2/3)</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28600" y="762000"/>
            <a:ext cx="8686800" cy="5867400"/>
          </a:xfrm>
        </p:spPr>
        <p:txBody>
          <a:bodyPr>
            <a:normAutofit/>
          </a:bodyPr>
          <a:lstStyle/>
          <a:p>
            <a:pPr marL="0" indent="0">
              <a:buNone/>
            </a:pP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The word “Easter” is of Saxon origin, and is supposed to be derived from “</a:t>
            </a:r>
            <a:r>
              <a:rPr lang="en-US" dirty="0" err="1">
                <a:solidFill>
                  <a:srgbClr val="000066"/>
                </a:solidFill>
                <a:latin typeface="Arial" panose="020B0604020202020204" pitchFamily="34" charset="0"/>
                <a:ea typeface="Verdana" panose="020B0604030504040204" pitchFamily="34" charset="0"/>
                <a:cs typeface="Arial" panose="020B0604020202020204" pitchFamily="34" charset="0"/>
              </a:rPr>
              <a:t>Eostre</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 the goddess of Love, or the Venus of the North, in honor of whom a festival was celebrated by our pagan ancestors in the month of April (Webster).  Since this festival coincided with the Passover of the Jews, and with the feast observed by Christians in honor of the resurrection of Christ, the name came to be used to denote the latter. </a:t>
            </a:r>
          </a:p>
          <a:p>
            <a:pPr marL="0" indent="0">
              <a:spcAft>
                <a:spcPts val="600"/>
              </a:spcAft>
              <a:buNone/>
            </a:pPr>
            <a:endParaRPr lang="en-US" dirty="0">
              <a:latin typeface="Arial" panose="020B0604020202020204" pitchFamily="34" charset="0"/>
              <a:ea typeface="Verdana" panose="020B0604030504040204" pitchFamily="34" charset="0"/>
              <a:cs typeface="Arial" panose="020B0604020202020204" pitchFamily="34" charset="0"/>
            </a:endParaRP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62134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3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6704"/>
            <a:ext cx="7772400" cy="715296"/>
          </a:xfrm>
          <a:solidFill>
            <a:srgbClr val="FFFFCC"/>
          </a:solidFill>
          <a:ln>
            <a:solidFill>
              <a:srgbClr val="000066"/>
            </a:solidFill>
          </a:ln>
        </p:spPr>
        <p:txBody>
          <a:bodyPr anchor="ctr" anchorCtr="0">
            <a:normAutofit/>
          </a:bodyPr>
          <a:lstStyle/>
          <a:p>
            <a:pPr algn="ctr"/>
            <a:r>
              <a:rPr lang="en-US" sz="3200" dirty="0">
                <a:latin typeface="Verdana" panose="020B0604030504040204" pitchFamily="34" charset="0"/>
                <a:ea typeface="Verdana" panose="020B0604030504040204" pitchFamily="34" charset="0"/>
                <a:cs typeface="Verdana" panose="020B0604030504040204" pitchFamily="34" charset="0"/>
              </a:rPr>
              <a:t>Barnes on Acts 12:4 </a:t>
            </a:r>
            <a:r>
              <a:rPr lang="en-US" sz="2000" dirty="0">
                <a:latin typeface="Verdana" panose="020B0604030504040204" pitchFamily="34" charset="0"/>
                <a:ea typeface="Verdana" panose="020B0604030504040204" pitchFamily="34" charset="0"/>
                <a:cs typeface="Verdana" panose="020B0604030504040204" pitchFamily="34" charset="0"/>
              </a:rPr>
              <a:t>(3/3)</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28600" y="762000"/>
            <a:ext cx="8686800" cy="6096000"/>
          </a:xfrm>
        </p:spPr>
        <p:txBody>
          <a:bodyPr>
            <a:normAutofit/>
          </a:bodyPr>
          <a:lstStyle/>
          <a:p>
            <a:pPr marL="0" indent="0">
              <a:buNone/>
            </a:pP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In the old Anglo-Saxon service-books the term “Easter” is used frequently to translate the word “Passover.”  In the translation by Wycliffe, the word “</a:t>
            </a:r>
            <a:r>
              <a:rPr lang="en-US" dirty="0" err="1">
                <a:solidFill>
                  <a:srgbClr val="000066"/>
                </a:solidFill>
                <a:latin typeface="Arial" panose="020B0604020202020204" pitchFamily="34" charset="0"/>
                <a:ea typeface="Verdana" panose="020B0604030504040204" pitchFamily="34" charset="0"/>
                <a:cs typeface="Arial" panose="020B0604020202020204" pitchFamily="34" charset="0"/>
              </a:rPr>
              <a:t>paske</a:t>
            </a:r>
            <a:r>
              <a:rPr lang="en-US" dirty="0">
                <a:solidFill>
                  <a:srgbClr val="000066"/>
                </a:solidFill>
                <a:latin typeface="Arial" panose="020B0604020202020204" pitchFamily="34" charset="0"/>
                <a:ea typeface="Verdana" panose="020B0604030504040204" pitchFamily="34" charset="0"/>
                <a:cs typeface="Arial" panose="020B0604020202020204" pitchFamily="34" charset="0"/>
              </a:rPr>
              <a:t>,” that is, “Passover,” is used.  But Tyndale and Coverdale used the word “Easter,” and hence, it has very improperly crept into our King James Version.”</a:t>
            </a:r>
          </a:p>
          <a:p>
            <a:pPr marL="0" indent="0">
              <a:spcBef>
                <a:spcPts val="600"/>
              </a:spcBef>
              <a:buNone/>
            </a:pPr>
            <a:r>
              <a:rPr lang="en-US" dirty="0">
                <a:latin typeface="Arial" panose="020B0604020202020204" pitchFamily="34" charset="0"/>
                <a:ea typeface="Verdana" panose="020B0604030504040204" pitchFamily="34" charset="0"/>
                <a:cs typeface="Arial" panose="020B0604020202020204" pitchFamily="34" charset="0"/>
              </a:rPr>
              <a:t>Dt.4:2; Mk.7</a:t>
            </a:r>
          </a:p>
          <a:p>
            <a:pPr marL="0" indent="0">
              <a:buNone/>
            </a:pPr>
            <a:endParaRPr lang="en-US" dirty="0">
              <a:latin typeface="Arial" panose="020B0604020202020204" pitchFamily="34" charset="0"/>
              <a:ea typeface="Verdana" panose="020B0604030504040204" pitchFamily="34" charset="0"/>
              <a:cs typeface="Arial" panose="020B0604020202020204" pitchFamily="34" charset="0"/>
            </a:endParaRP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211392" y="4805520"/>
            <a:ext cx="8686800" cy="1870584"/>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Beware lest anyone cheat you through philosophy and empty deceit, according to the tradition of men, according to the basic principles of the world, and not according to Christ </a:t>
            </a:r>
            <a:r>
              <a:rPr lang="en-US" sz="3000" dirty="0"/>
              <a:t>– Col.2:8</a:t>
            </a:r>
          </a:p>
        </p:txBody>
      </p:sp>
    </p:spTree>
    <p:extLst>
      <p:ext uri="{BB962C8B-B14F-4D97-AF65-F5344CB8AC3E}">
        <p14:creationId xmlns:p14="http://schemas.microsoft.com/office/powerpoint/2010/main" val="413245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11763"/>
          </a:xfrm>
        </p:spPr>
        <p:txBody>
          <a:bodyPr/>
          <a:lstStyle/>
          <a:p>
            <a:pPr>
              <a:spcAft>
                <a:spcPts val="1200"/>
              </a:spcAft>
            </a:pPr>
            <a:r>
              <a:rPr lang="en-US" dirty="0">
                <a:solidFill>
                  <a:schemeClr val="bg1"/>
                </a:solidFill>
              </a:rPr>
              <a:t>Why acknowledge Jesus’ resurrection while perverting the way He instructs us</a:t>
            </a:r>
            <a:br>
              <a:rPr lang="en-US" dirty="0">
                <a:solidFill>
                  <a:schemeClr val="bg1"/>
                </a:solidFill>
              </a:rPr>
            </a:br>
            <a:r>
              <a:rPr lang="en-US" dirty="0">
                <a:solidFill>
                  <a:schemeClr val="bg1"/>
                </a:solidFill>
              </a:rPr>
              <a:t>to worship Him?</a:t>
            </a:r>
          </a:p>
          <a:p>
            <a:pPr>
              <a:spcAft>
                <a:spcPts val="1200"/>
              </a:spcAft>
            </a:pPr>
            <a:r>
              <a:rPr lang="en-US" dirty="0">
                <a:solidFill>
                  <a:schemeClr val="bg1"/>
                </a:solidFill>
              </a:rPr>
              <a:t>Jesus was raised on first day of week.</a:t>
            </a:r>
          </a:p>
          <a:p>
            <a:r>
              <a:rPr lang="en-US" dirty="0">
                <a:solidFill>
                  <a:schemeClr val="bg1"/>
                </a:solidFill>
              </a:rPr>
              <a:t>His disciples remembered Him every week (Acts 20:7; 1 Co.16:1-2 – ‘on the first day of every week…’ </a:t>
            </a:r>
            <a:r>
              <a:rPr lang="en-US" sz="2000" dirty="0">
                <a:solidFill>
                  <a:schemeClr val="bg1"/>
                </a:solidFill>
              </a:rPr>
              <a:t>– ESV; NASB</a:t>
            </a:r>
            <a:r>
              <a:rPr lang="en-US" sz="2800" dirty="0">
                <a:solidFill>
                  <a:schemeClr val="bg1"/>
                </a:solidFill>
              </a:rPr>
              <a:t>).</a:t>
            </a:r>
            <a:r>
              <a:rPr lang="en-US" dirty="0">
                <a:solidFill>
                  <a:schemeClr val="bg1"/>
                </a:solidFill>
              </a:rPr>
              <a:t> </a:t>
            </a:r>
          </a:p>
        </p:txBody>
      </p:sp>
    </p:spTree>
    <p:extLst>
      <p:ext uri="{BB962C8B-B14F-4D97-AF65-F5344CB8AC3E}">
        <p14:creationId xmlns:p14="http://schemas.microsoft.com/office/powerpoint/2010/main" val="74244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sz="3400" dirty="0">
                <a:latin typeface="Verdana" panose="020B0604030504040204" pitchFamily="34" charset="0"/>
                <a:ea typeface="Verdana" panose="020B0604030504040204" pitchFamily="34" charset="0"/>
                <a:cs typeface="Verdana" panose="020B0604030504040204" pitchFamily="34" charset="0"/>
              </a:rPr>
              <a:t>Acts 20:7</a:t>
            </a:r>
          </a:p>
        </p:txBody>
      </p:sp>
      <p:sp>
        <p:nvSpPr>
          <p:cNvPr id="2051" name="Rectangle 3"/>
          <p:cNvSpPr>
            <a:spLocks noGrp="1" noChangeArrowheads="1"/>
          </p:cNvSpPr>
          <p:nvPr>
            <p:ph idx="1"/>
          </p:nvPr>
        </p:nvSpPr>
        <p:spPr>
          <a:xfrm>
            <a:off x="442452" y="776748"/>
            <a:ext cx="8229600" cy="5638800"/>
          </a:xfrm>
        </p:spPr>
        <p:txBody>
          <a:bodyPr/>
          <a:lstStyle/>
          <a:p>
            <a:pPr marL="0" indent="0">
              <a:spcAft>
                <a:spcPts val="1200"/>
              </a:spcAft>
              <a:buNone/>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Now on the first day of the week, when the disciples came together to break bread, Paul, ready to depart the next day, spoke to them and continued his message until midnight</a:t>
            </a:r>
          </a:p>
          <a:p>
            <a:pPr marL="0" indent="0" algn="ctr">
              <a:spcBef>
                <a:spcPts val="600"/>
              </a:spcBef>
              <a:buNone/>
            </a:pPr>
            <a:r>
              <a:rPr lang="en-US" sz="3400" dirty="0">
                <a:latin typeface="Verdana" panose="020B0604030504040204" pitchFamily="34" charset="0"/>
                <a:ea typeface="Verdana" panose="020B0604030504040204" pitchFamily="34" charset="0"/>
                <a:cs typeface="Verdana" panose="020B0604030504040204" pitchFamily="34" charset="0"/>
              </a:rPr>
              <a:t>1 Corinthians 16:2</a:t>
            </a:r>
          </a:p>
          <a:p>
            <a:pPr marL="0" indent="0">
              <a:spcBef>
                <a:spcPts val="600"/>
              </a:spcBef>
              <a:buNone/>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On the first day of every week, each of you is to put something aside and store it up, as he may prosper, so that there will be no collecting when I come </a:t>
            </a:r>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ESV. </a:t>
            </a: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7958157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Matthew 28</a:t>
            </a:r>
          </a:p>
        </p:txBody>
      </p:sp>
      <p:sp>
        <p:nvSpPr>
          <p:cNvPr id="3" name="Content Placeholder 2"/>
          <p:cNvSpPr>
            <a:spLocks noGrp="1"/>
          </p:cNvSpPr>
          <p:nvPr>
            <p:ph idx="1"/>
          </p:nvPr>
        </p:nvSpPr>
        <p:spPr>
          <a:xfrm>
            <a:off x="685800" y="838200"/>
            <a:ext cx="7772400" cy="5638800"/>
          </a:xfrm>
        </p:spPr>
        <p:txBody>
          <a:bodyPr>
            <a:normAutofit fontScale="92500"/>
          </a:bodyPr>
          <a:lstStyle/>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 early morning (dawn)</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 two </a:t>
            </a:r>
            <a:r>
              <a:rPr lang="en-US" sz="3500" dirty="0" err="1">
                <a:latin typeface="Verdana" panose="020B0604030504040204" pitchFamily="34" charset="0"/>
                <a:ea typeface="Verdana" panose="020B0604030504040204" pitchFamily="34" charset="0"/>
                <a:cs typeface="Verdana" panose="020B0604030504040204" pitchFamily="34" charset="0"/>
              </a:rPr>
              <a:t>Marys</a:t>
            </a:r>
            <a:r>
              <a:rPr lang="en-US" sz="3500" dirty="0">
                <a:latin typeface="Verdana" panose="020B0604030504040204" pitchFamily="34" charset="0"/>
                <a:ea typeface="Verdana" panose="020B0604030504040204" pitchFamily="34" charset="0"/>
                <a:cs typeface="Verdana" panose="020B0604030504040204" pitchFamily="34" charset="0"/>
              </a:rPr>
              <a:t> came to tomb</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5-6: “He is risen” . . . empty tomb</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8-9: met Jesus, worshipped</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10: He talked</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10…16: Galilee</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17: some doubted</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18: He spoke</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19-20: sent to all nations</a:t>
            </a: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19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tx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chemeClr val="tx2"/>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Mark 16</a:t>
            </a:r>
          </a:p>
        </p:txBody>
      </p:sp>
      <p:sp>
        <p:nvSpPr>
          <p:cNvPr id="3" name="Content Placeholder 2"/>
          <p:cNvSpPr>
            <a:spLocks noGrp="1"/>
          </p:cNvSpPr>
          <p:nvPr>
            <p:ph idx="1"/>
          </p:nvPr>
        </p:nvSpPr>
        <p:spPr>
          <a:xfrm>
            <a:off x="562896" y="838200"/>
            <a:ext cx="8001000" cy="5638800"/>
          </a:xfrm>
        </p:spPr>
        <p:txBody>
          <a:bodyPr>
            <a:normAutofit/>
          </a:bodyPr>
          <a:lstStyle/>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 came to anoint His body</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2: risen sun</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3-4: stone problem</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9: first appearance: Mary Mag.</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11: disciples did not believe</a:t>
            </a:r>
          </a:p>
          <a:p>
            <a:pPr marL="633413" indent="-633413">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12-13: two walk to </a:t>
            </a:r>
            <a:r>
              <a:rPr lang="en-US" sz="3500" dirty="0" err="1">
                <a:latin typeface="Verdana" panose="020B0604030504040204" pitchFamily="34" charset="0"/>
                <a:ea typeface="Verdana" panose="020B0604030504040204" pitchFamily="34" charset="0"/>
                <a:cs typeface="Verdana" panose="020B0604030504040204" pitchFamily="34" charset="0"/>
              </a:rPr>
              <a:t>Emmaeus</a:t>
            </a:r>
            <a:r>
              <a:rPr lang="en-US" sz="3500" dirty="0">
                <a:latin typeface="Verdana" panose="020B0604030504040204" pitchFamily="34" charset="0"/>
                <a:ea typeface="Verdana" panose="020B0604030504040204" pitchFamily="34" charset="0"/>
                <a:cs typeface="Verdana" panose="020B0604030504040204" pitchFamily="34" charset="0"/>
              </a:rPr>
              <a:t>;    rush to Jerusalem; unbelief</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14: appeared to eleven apostles</a:t>
            </a: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444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Luke 24</a:t>
            </a:r>
          </a:p>
        </p:txBody>
      </p:sp>
      <p:sp>
        <p:nvSpPr>
          <p:cNvPr id="3" name="Content Placeholder 2"/>
          <p:cNvSpPr>
            <a:spLocks noGrp="1"/>
          </p:cNvSpPr>
          <p:nvPr>
            <p:ph idx="1"/>
          </p:nvPr>
        </p:nvSpPr>
        <p:spPr>
          <a:xfrm>
            <a:off x="562896" y="838200"/>
            <a:ext cx="8001000" cy="5791200"/>
          </a:xfrm>
        </p:spPr>
        <p:txBody>
          <a:bodyPr>
            <a:normAutofit fontScale="92500" lnSpcReduction="10000"/>
          </a:bodyPr>
          <a:lstStyle/>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7: angels quote what Jesus said</a:t>
            </a:r>
          </a:p>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8-10: four women remember </a:t>
            </a:r>
          </a:p>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25-28: rebukes two men; village</a:t>
            </a:r>
          </a:p>
          <a:p>
            <a:pPr marL="633413" indent="-633413">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29: near evening; enters house</a:t>
            </a:r>
          </a:p>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30: recline; meal</a:t>
            </a:r>
          </a:p>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36-37: disciples; fear</a:t>
            </a:r>
          </a:p>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39: shows wounds</a:t>
            </a:r>
          </a:p>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41-45: eats; teaches</a:t>
            </a:r>
          </a:p>
          <a:p>
            <a:pPr marL="0" indent="0">
              <a:spcBef>
                <a:spcPts val="0"/>
              </a:spcBef>
              <a:spcAft>
                <a:spcPts val="1000"/>
              </a:spcAft>
              <a:buNone/>
            </a:pPr>
            <a:r>
              <a:rPr lang="en-US" sz="3500" dirty="0">
                <a:latin typeface="Verdana" panose="020B0604030504040204" pitchFamily="34" charset="0"/>
                <a:ea typeface="Verdana" panose="020B0604030504040204" pitchFamily="34" charset="0"/>
                <a:cs typeface="Verdana" panose="020B0604030504040204" pitchFamily="34" charset="0"/>
              </a:rPr>
              <a:t>48: witnesses</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51: witness ascension</a:t>
            </a: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2696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tx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chemeClr val="tx2"/>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John 20-21</a:t>
            </a:r>
          </a:p>
        </p:txBody>
      </p:sp>
      <p:sp>
        <p:nvSpPr>
          <p:cNvPr id="3" name="Content Placeholder 2"/>
          <p:cNvSpPr>
            <a:spLocks noGrp="1"/>
          </p:cNvSpPr>
          <p:nvPr>
            <p:ph idx="1"/>
          </p:nvPr>
        </p:nvSpPr>
        <p:spPr>
          <a:xfrm>
            <a:off x="471948" y="914400"/>
            <a:ext cx="8182896" cy="5638800"/>
          </a:xfrm>
        </p:spPr>
        <p:txBody>
          <a:bodyPr>
            <a:normAutofit/>
          </a:bodyPr>
          <a:lstStyle/>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20:6-8, see linen clothes/face cloth</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20:19, fear of Jews . . .</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20:24-29, ‘doubting’ Thomas</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20:30-31, John speaks for all</a:t>
            </a:r>
          </a:p>
          <a:p>
            <a:pPr marL="0" indent="0">
              <a:spcBef>
                <a:spcPts val="0"/>
              </a:spcBef>
              <a:spcAft>
                <a:spcPts val="900"/>
              </a:spcAft>
              <a:buNone/>
            </a:pPr>
            <a:r>
              <a:rPr lang="en-US" sz="3500" dirty="0">
                <a:latin typeface="Verdana" panose="020B0604030504040204" pitchFamily="34" charset="0"/>
                <a:ea typeface="Verdana" panose="020B0604030504040204" pitchFamily="34" charset="0"/>
                <a:cs typeface="Verdana" panose="020B0604030504040204" pitchFamily="34" charset="0"/>
              </a:rPr>
              <a:t>21: the lake effect</a:t>
            </a: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9507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066800"/>
          </a:xfrm>
        </p:spPr>
        <p:txBody>
          <a:bodyPr>
            <a:normAutofit fontScale="90000"/>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Variety of post-resurrection appearances </a:t>
            </a:r>
            <a:r>
              <a:rPr lang="en-US" sz="2700" dirty="0">
                <a:latin typeface="Verdana" panose="020B0604030504040204" pitchFamily="34" charset="0"/>
                <a:ea typeface="Verdana" panose="020B0604030504040204" pitchFamily="34" charset="0"/>
                <a:cs typeface="Verdana" panose="020B0604030504040204" pitchFamily="34" charset="0"/>
              </a:rPr>
              <a:t>(1/2)</a:t>
            </a:r>
            <a:r>
              <a:rPr lang="en-US" sz="4000" dirty="0">
                <a:latin typeface="Verdana" panose="020B0604030504040204" pitchFamily="34" charset="0"/>
                <a:ea typeface="Verdana" panose="020B0604030504040204" pitchFamily="34" charset="0"/>
                <a:cs typeface="Verdana" panose="020B0604030504040204" pitchFamily="34" charset="0"/>
              </a:rPr>
              <a:t>:</a:t>
            </a:r>
          </a:p>
        </p:txBody>
      </p:sp>
      <p:sp>
        <p:nvSpPr>
          <p:cNvPr id="3" name="Content Placeholder 2"/>
          <p:cNvSpPr>
            <a:spLocks noGrp="1"/>
          </p:cNvSpPr>
          <p:nvPr>
            <p:ph idx="1"/>
          </p:nvPr>
        </p:nvSpPr>
        <p:spPr>
          <a:xfrm>
            <a:off x="562896" y="1295400"/>
            <a:ext cx="8001000" cy="5181600"/>
          </a:xfrm>
        </p:spPr>
        <p:txBody>
          <a:bodyPr>
            <a:normAutofit/>
          </a:bodyPr>
          <a:lstStyle/>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Men / women singly</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Men / women in groups</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Inside / outside</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Judea, Galilee, country, city</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Morning / evening</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Close up / at a distance</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By prior appointment / unexpectedly</a:t>
            </a:r>
          </a:p>
          <a:p>
            <a:pPr marL="0" indent="0">
              <a:spcBef>
                <a:spcPts val="0"/>
              </a:spcBef>
              <a:spcAft>
                <a:spcPts val="900"/>
              </a:spcAft>
              <a:buNone/>
            </a:pPr>
            <a:endParaRPr lang="en-US" sz="3500" dirty="0">
              <a:latin typeface="Arial" panose="020B0604020202020204" pitchFamily="34" charset="0"/>
              <a:ea typeface="Verdana" panose="020B0604030504040204" pitchFamily="34" charset="0"/>
              <a:cs typeface="Arial" panose="020B060402020202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2300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066800"/>
          </a:xfrm>
        </p:spPr>
        <p:txBody>
          <a:bodyPr>
            <a:normAutofit fontScale="90000"/>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Variety of post-resurrection appearances </a:t>
            </a:r>
            <a:r>
              <a:rPr lang="en-US" sz="2700" dirty="0">
                <a:latin typeface="Verdana" panose="020B0604030504040204" pitchFamily="34" charset="0"/>
                <a:ea typeface="Verdana" panose="020B0604030504040204" pitchFamily="34" charset="0"/>
                <a:cs typeface="Verdana" panose="020B0604030504040204" pitchFamily="34" charset="0"/>
              </a:rPr>
              <a:t>(2/2)</a:t>
            </a:r>
            <a:r>
              <a:rPr lang="en-US" sz="4000" dirty="0">
                <a:latin typeface="Verdana" panose="020B0604030504040204" pitchFamily="34" charset="0"/>
                <a:ea typeface="Verdana" panose="020B0604030504040204" pitchFamily="34" charset="0"/>
                <a:cs typeface="Verdana" panose="020B0604030504040204" pitchFamily="34" charset="0"/>
              </a:rPr>
              <a:t>:</a:t>
            </a:r>
          </a:p>
        </p:txBody>
      </p:sp>
      <p:sp>
        <p:nvSpPr>
          <p:cNvPr id="3" name="Content Placeholder 2"/>
          <p:cNvSpPr>
            <a:spLocks noGrp="1"/>
          </p:cNvSpPr>
          <p:nvPr>
            <p:ph idx="1"/>
          </p:nvPr>
        </p:nvSpPr>
        <p:spPr>
          <a:xfrm>
            <a:off x="562896" y="1219200"/>
            <a:ext cx="8001000" cy="5410200"/>
          </a:xfrm>
        </p:spPr>
        <p:txBody>
          <a:bodyPr>
            <a:noAutofit/>
          </a:bodyPr>
          <a:lstStyle/>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In a garden . . . On a hill</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By a lake . . . On a road</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In a room</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Sitting / standing / walking</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While talking / silent</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To believers / unbeliever (1 Co.15:7)</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He always talks </a:t>
            </a:r>
          </a:p>
          <a:p>
            <a:pPr marL="0" indent="0">
              <a:spcBef>
                <a:spcPts val="0"/>
              </a:spcBef>
              <a:spcAft>
                <a:spcPts val="900"/>
              </a:spcAft>
              <a:buNone/>
            </a:pPr>
            <a:r>
              <a:rPr lang="en-US" dirty="0">
                <a:latin typeface="Verdana" panose="020B0604030504040204" pitchFamily="34" charset="0"/>
                <a:ea typeface="Verdana" panose="020B0604030504040204" pitchFamily="34" charset="0"/>
                <a:cs typeface="Verdana" panose="020B0604030504040204" pitchFamily="34" charset="0"/>
              </a:rPr>
              <a:t>He eats with them</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3408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alpha val="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066800"/>
          </a:xfrm>
        </p:spPr>
        <p:txBody>
          <a:bodyPr>
            <a:normAutofit/>
          </a:bodyPr>
          <a:lstStyle/>
          <a:p>
            <a:pPr algn="ctr"/>
            <a:r>
              <a:rPr lang="en-US" sz="4000" dirty="0">
                <a:latin typeface="Verdana" panose="020B0604030504040204" pitchFamily="34" charset="0"/>
                <a:ea typeface="Verdana" panose="020B0604030504040204" pitchFamily="34" charset="0"/>
                <a:cs typeface="Verdana" panose="020B0604030504040204" pitchFamily="34" charset="0"/>
              </a:rPr>
              <a:t>Range of senses He affected:</a:t>
            </a:r>
          </a:p>
        </p:txBody>
      </p:sp>
      <p:sp>
        <p:nvSpPr>
          <p:cNvPr id="3" name="Content Placeholder 2"/>
          <p:cNvSpPr>
            <a:spLocks noGrp="1"/>
          </p:cNvSpPr>
          <p:nvPr>
            <p:ph idx="1"/>
          </p:nvPr>
        </p:nvSpPr>
        <p:spPr>
          <a:xfrm>
            <a:off x="562896" y="1219200"/>
            <a:ext cx="8001000" cy="5257800"/>
          </a:xfrm>
        </p:spPr>
        <p:txBody>
          <a:bodyPr>
            <a:normAutofit/>
          </a:bodyPr>
          <a:lstStyle/>
          <a:p>
            <a:pPr marL="515938" indent="-515938">
              <a:spcBef>
                <a:spcPts val="0"/>
              </a:spcBef>
              <a:spcAft>
                <a:spcPts val="1200"/>
              </a:spcAft>
              <a:buAutoNum type="arabicPeriod"/>
            </a:pPr>
            <a:r>
              <a:rPr lang="en-US" sz="3700" dirty="0">
                <a:latin typeface="Arial" panose="020B0604020202020204" pitchFamily="34" charset="0"/>
                <a:ea typeface="Verdana" panose="020B0604030504040204" pitchFamily="34" charset="0"/>
                <a:cs typeface="Arial" panose="020B0604020202020204" pitchFamily="34" charset="0"/>
              </a:rPr>
              <a:t>They heard, 1 Jn.1:1</a:t>
            </a:r>
          </a:p>
          <a:p>
            <a:pPr marL="514350" indent="-514350">
              <a:spcBef>
                <a:spcPts val="0"/>
              </a:spcBef>
              <a:spcAft>
                <a:spcPts val="1200"/>
              </a:spcAft>
              <a:buAutoNum type="arabicPeriod"/>
            </a:pPr>
            <a:r>
              <a:rPr lang="en-US" sz="3700" dirty="0">
                <a:latin typeface="Arial" panose="020B0604020202020204" pitchFamily="34" charset="0"/>
                <a:ea typeface="Verdana" panose="020B0604030504040204" pitchFamily="34" charset="0"/>
                <a:cs typeface="Arial" panose="020B0604020202020204" pitchFamily="34" charset="0"/>
              </a:rPr>
              <a:t>They saw, beheld, 1 Jn.1:1</a:t>
            </a:r>
          </a:p>
          <a:p>
            <a:pPr marL="514350" indent="-514350">
              <a:spcBef>
                <a:spcPts val="0"/>
              </a:spcBef>
              <a:spcAft>
                <a:spcPts val="1200"/>
              </a:spcAft>
              <a:buAutoNum type="arabicPeriod"/>
            </a:pPr>
            <a:r>
              <a:rPr lang="en-US" sz="3700" dirty="0">
                <a:latin typeface="Arial" panose="020B0604020202020204" pitchFamily="34" charset="0"/>
                <a:ea typeface="Verdana" panose="020B0604030504040204" pitchFamily="34" charset="0"/>
                <a:cs typeface="Arial" panose="020B0604020202020204" pitchFamily="34" charset="0"/>
              </a:rPr>
              <a:t>They touched, 1 Jn.1:1</a:t>
            </a:r>
          </a:p>
          <a:p>
            <a:pPr marL="514350" indent="-514350">
              <a:spcBef>
                <a:spcPts val="0"/>
              </a:spcBef>
              <a:spcAft>
                <a:spcPts val="1200"/>
              </a:spcAft>
              <a:buAutoNum type="arabicPeriod"/>
            </a:pPr>
            <a:r>
              <a:rPr lang="en-US" sz="3700" dirty="0">
                <a:latin typeface="Arial" panose="020B0604020202020204" pitchFamily="34" charset="0"/>
                <a:ea typeface="Verdana" panose="020B0604030504040204" pitchFamily="34" charset="0"/>
                <a:cs typeface="Arial" panose="020B0604020202020204" pitchFamily="34" charset="0"/>
              </a:rPr>
              <a:t>They smelled, Jn.21:4, 9, 12</a:t>
            </a:r>
          </a:p>
          <a:p>
            <a:pPr marL="514350" indent="-514350">
              <a:spcBef>
                <a:spcPts val="0"/>
              </a:spcBef>
              <a:spcAft>
                <a:spcPts val="900"/>
              </a:spcAft>
              <a:buAutoNum type="arabicPeriod"/>
            </a:pPr>
            <a:r>
              <a:rPr lang="en-US" sz="3700" dirty="0">
                <a:latin typeface="Arial" panose="020B0604020202020204" pitchFamily="34" charset="0"/>
                <a:ea typeface="Verdana" panose="020B0604030504040204" pitchFamily="34" charset="0"/>
                <a:cs typeface="Arial" panose="020B0604020202020204" pitchFamily="34" charset="0"/>
              </a:rPr>
              <a:t>They tasted, Jn.21:12-13</a:t>
            </a:r>
          </a:p>
          <a:p>
            <a:pPr marL="514350" indent="-514350">
              <a:spcBef>
                <a:spcPts val="0"/>
              </a:spcBef>
              <a:spcAft>
                <a:spcPts val="900"/>
              </a:spcAft>
              <a:buAutoNum type="arabicPeriod"/>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744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Equity</Template>
  <TotalTime>1324</TotalTime>
  <Words>1344</Words>
  <Application>Microsoft Office PowerPoint</Application>
  <PresentationFormat>On-screen Show (4:3)</PresentationFormat>
  <Paragraphs>139</Paragraphs>
  <Slides>27</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27</vt:i4>
      </vt:variant>
    </vt:vector>
  </HeadingPairs>
  <TitlesOfParts>
    <vt:vector size="34" baseType="lpstr">
      <vt:lpstr>Arial</vt:lpstr>
      <vt:lpstr>Baskerville Old Face</vt:lpstr>
      <vt:lpstr>Calibri</vt:lpstr>
      <vt:lpstr>Verdana</vt:lpstr>
      <vt:lpstr>4_Default Design</vt:lpstr>
      <vt:lpstr>Office Theme</vt:lpstr>
      <vt:lpstr>3_Default Design</vt:lpstr>
      <vt:lpstr>PowerPoint Presentation</vt:lpstr>
      <vt:lpstr>PowerPoint Presentation</vt:lpstr>
      <vt:lpstr>Matthew 28</vt:lpstr>
      <vt:lpstr>Mark 16</vt:lpstr>
      <vt:lpstr>Luke 24</vt:lpstr>
      <vt:lpstr>John 20-21</vt:lpstr>
      <vt:lpstr>Variety of post-resurrection appearances (1/2):</vt:lpstr>
      <vt:lpstr>Variety of post-resurrection appearances (2/2):</vt:lpstr>
      <vt:lpstr>Range of senses He affected:</vt:lpstr>
      <vt:lpstr>A ‘shocking’ sequence</vt:lpstr>
      <vt:lpstr>PowerPoint Presentation</vt:lpstr>
      <vt:lpstr>                </vt:lpstr>
      <vt:lpstr>Antiquities XVIII.63-64</vt:lpstr>
      <vt:lpstr>Antiquities XX.9.1</vt:lpstr>
      <vt:lpstr>                </vt:lpstr>
      <vt:lpstr>Annals XV.44</vt:lpstr>
      <vt:lpstr>                </vt:lpstr>
      <vt:lpstr>Life of Claudius, XXV.4</vt:lpstr>
      <vt:lpstr>                </vt:lpstr>
      <vt:lpstr>Munich Talmud</vt:lpstr>
      <vt:lpstr>PowerPoint Presentation</vt:lpstr>
      <vt:lpstr>It is right to believe in Jesus…</vt:lpstr>
      <vt:lpstr>Barnes on Acts 12:4 (1/3)</vt:lpstr>
      <vt:lpstr>Barnes on Acts 12:4 (2/3)</vt:lpstr>
      <vt:lpstr>Barnes on Acts 12:4 (3/3)</vt:lpstr>
      <vt:lpstr>PowerPoint Presentation</vt:lpstr>
      <vt:lpstr>Acts 20:7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That Changed Lives</dc:title>
  <dc:creator>Owner</dc:creator>
  <cp:lastModifiedBy>tchtcj@gmail.com</cp:lastModifiedBy>
  <cp:revision>159</cp:revision>
  <dcterms:created xsi:type="dcterms:W3CDTF">2015-11-27T18:49:23Z</dcterms:created>
  <dcterms:modified xsi:type="dcterms:W3CDTF">2016-04-19T01:57:18Z</dcterms:modified>
</cp:coreProperties>
</file>