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71530" autoAdjust="0"/>
  </p:normalViewPr>
  <p:slideViewPr>
    <p:cSldViewPr>
      <p:cViewPr varScale="1">
        <p:scale>
          <a:sx n="83" d="100"/>
          <a:sy n="83" d="100"/>
        </p:scale>
        <p:origin x="2424"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A01271-ED3D-45AF-8677-8BF24837DD11}" type="datetimeFigureOut">
              <a:rPr lang="en-US" smtClean="0"/>
              <a:t>4/18/2016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A1E79E-32C8-441C-AB21-B26D3169D1E8}" type="slidenum">
              <a:rPr lang="en-US" smtClean="0"/>
              <a:t>‹#›</a:t>
            </a:fld>
            <a:endParaRPr lang="en-US"/>
          </a:p>
        </p:txBody>
      </p:sp>
    </p:spTree>
    <p:extLst>
      <p:ext uri="{BB962C8B-B14F-4D97-AF65-F5344CB8AC3E}">
        <p14:creationId xmlns:p14="http://schemas.microsoft.com/office/powerpoint/2010/main" val="2130422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0</a:t>
            </a:r>
          </a:p>
        </p:txBody>
      </p:sp>
      <p:sp>
        <p:nvSpPr>
          <p:cNvPr id="4" name="Slide Number Placeholder 3"/>
          <p:cNvSpPr>
            <a:spLocks noGrp="1"/>
          </p:cNvSpPr>
          <p:nvPr>
            <p:ph type="sldNum" sz="quarter" idx="10"/>
          </p:nvPr>
        </p:nvSpPr>
        <p:spPr/>
        <p:txBody>
          <a:bodyPr/>
          <a:lstStyle/>
          <a:p>
            <a:fld id="{1FA1E79E-32C8-441C-AB21-B26D3169D1E8}" type="slidenum">
              <a:rPr lang="en-US" smtClean="0"/>
              <a:t>1</a:t>
            </a:fld>
            <a:endParaRPr lang="en-US"/>
          </a:p>
        </p:txBody>
      </p:sp>
    </p:spTree>
    <p:extLst>
      <p:ext uri="{BB962C8B-B14F-4D97-AF65-F5344CB8AC3E}">
        <p14:creationId xmlns:p14="http://schemas.microsoft.com/office/powerpoint/2010/main" val="33723890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a:t>
            </a:r>
          </a:p>
          <a:p>
            <a:endParaRPr lang="en-US" dirty="0"/>
          </a:p>
          <a:p>
            <a:r>
              <a:rPr lang="en-US" dirty="0"/>
              <a:t>1) 2 Understand how there are</a:t>
            </a:r>
            <a:r>
              <a:rPr lang="en-US" baseline="0" dirty="0"/>
              <a:t> cyclical blessings in suffering and taking care of those who suffer; … treasures laid up in heaven</a:t>
            </a:r>
            <a:endParaRPr lang="en-US" dirty="0"/>
          </a:p>
          <a:p>
            <a:endParaRPr lang="en-US" dirty="0"/>
          </a:p>
          <a:p>
            <a:r>
              <a:rPr lang="en-US" dirty="0"/>
              <a:t>2) Think</a:t>
            </a:r>
            <a:r>
              <a:rPr lang="en-US" baseline="0" dirty="0"/>
              <a:t> also of Christ’s example before He was to be judged and executed</a:t>
            </a:r>
          </a:p>
          <a:p>
            <a:r>
              <a:rPr lang="en-US" baseline="0" dirty="0"/>
              <a:t>John 14</a:t>
            </a:r>
          </a:p>
          <a:p>
            <a:r>
              <a:rPr lang="en-US" baseline="0" dirty="0"/>
              <a:t>Matt 26:39 “let this pass from Me; nevertheless not as I will, but as You will.”</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1FA1E79E-32C8-441C-AB21-B26D3169D1E8}" type="slidenum">
              <a:rPr lang="en-US" smtClean="0"/>
              <a:t>10</a:t>
            </a:fld>
            <a:endParaRPr lang="en-US"/>
          </a:p>
        </p:txBody>
      </p:sp>
    </p:spTree>
    <p:extLst>
      <p:ext uri="{BB962C8B-B14F-4D97-AF65-F5344CB8AC3E}">
        <p14:creationId xmlns:p14="http://schemas.microsoft.com/office/powerpoint/2010/main" val="34524634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a:t>
            </a:r>
          </a:p>
        </p:txBody>
      </p:sp>
      <p:sp>
        <p:nvSpPr>
          <p:cNvPr id="4" name="Slide Number Placeholder 3"/>
          <p:cNvSpPr>
            <a:spLocks noGrp="1"/>
          </p:cNvSpPr>
          <p:nvPr>
            <p:ph type="sldNum" sz="quarter" idx="10"/>
          </p:nvPr>
        </p:nvSpPr>
        <p:spPr/>
        <p:txBody>
          <a:bodyPr/>
          <a:lstStyle/>
          <a:p>
            <a:fld id="{1FA1E79E-32C8-441C-AB21-B26D3169D1E8}" type="slidenum">
              <a:rPr lang="en-US" smtClean="0"/>
              <a:t>11</a:t>
            </a:fld>
            <a:endParaRPr lang="en-US"/>
          </a:p>
        </p:txBody>
      </p:sp>
    </p:spTree>
    <p:extLst>
      <p:ext uri="{BB962C8B-B14F-4D97-AF65-F5344CB8AC3E}">
        <p14:creationId xmlns:p14="http://schemas.microsoft.com/office/powerpoint/2010/main" val="12149473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a:t>
            </a:r>
          </a:p>
        </p:txBody>
      </p:sp>
      <p:sp>
        <p:nvSpPr>
          <p:cNvPr id="4" name="Slide Number Placeholder 3"/>
          <p:cNvSpPr>
            <a:spLocks noGrp="1"/>
          </p:cNvSpPr>
          <p:nvPr>
            <p:ph type="sldNum" sz="quarter" idx="10"/>
          </p:nvPr>
        </p:nvSpPr>
        <p:spPr/>
        <p:txBody>
          <a:bodyPr/>
          <a:lstStyle/>
          <a:p>
            <a:fld id="{1FA1E79E-32C8-441C-AB21-B26D3169D1E8}" type="slidenum">
              <a:rPr lang="en-US" smtClean="0"/>
              <a:t>12</a:t>
            </a:fld>
            <a:endParaRPr lang="en-US"/>
          </a:p>
        </p:txBody>
      </p:sp>
    </p:spTree>
    <p:extLst>
      <p:ext uri="{BB962C8B-B14F-4D97-AF65-F5344CB8AC3E}">
        <p14:creationId xmlns:p14="http://schemas.microsoft.com/office/powerpoint/2010/main" val="22324251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a:t>
            </a:r>
          </a:p>
          <a:p>
            <a:endParaRPr lang="en-US" dirty="0"/>
          </a:p>
          <a:p>
            <a:r>
              <a:rPr lang="en-US" dirty="0"/>
              <a:t>When you teach the word and stand with  your brothers, you’ll make some people mad</a:t>
            </a:r>
          </a:p>
          <a:p>
            <a:endParaRPr lang="en-US" dirty="0"/>
          </a:p>
          <a:p>
            <a:r>
              <a:rPr lang="en-US" dirty="0"/>
              <a:t>•I am proud of the young families that teach this principle to their children and encourage them to remain strong for standing in the light</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How often I am lifted up and encouraged by the examples of our saints here at West Knoxville:</a:t>
            </a:r>
          </a:p>
          <a:p>
            <a:pPr marL="1543050" lvl="3" indent="-171450">
              <a:buFont typeface="Arial" panose="020B0604020202020204" pitchFamily="34" charset="0"/>
              <a:buChar char="•"/>
            </a:pPr>
            <a:r>
              <a:rPr lang="en-US" sz="1200" kern="1200" dirty="0">
                <a:solidFill>
                  <a:schemeClr val="tx1"/>
                </a:solidFill>
                <a:effectLst/>
                <a:latin typeface="+mn-lt"/>
                <a:ea typeface="+mn-ea"/>
                <a:cs typeface="+mn-cs"/>
              </a:rPr>
              <a:t>Example of the elders taking on daily concern for the Church</a:t>
            </a:r>
          </a:p>
          <a:p>
            <a:pPr marL="1543050" lvl="3" indent="-171450">
              <a:buFont typeface="Arial" panose="020B0604020202020204" pitchFamily="34" charset="0"/>
              <a:buChar char="•"/>
            </a:pPr>
            <a:r>
              <a:rPr lang="en-US" sz="1200" kern="1200" dirty="0">
                <a:solidFill>
                  <a:schemeClr val="tx1"/>
                </a:solidFill>
                <a:effectLst/>
                <a:latin typeface="+mn-lt"/>
                <a:ea typeface="+mn-ea"/>
                <a:cs typeface="+mn-cs"/>
              </a:rPr>
              <a:t>Members who face insult, persecution from non believers at work. Taking a stand on not conforming to drunkenness or foul language or lying or cheating</a:t>
            </a:r>
          </a:p>
          <a:p>
            <a:pPr marL="1543050" lvl="3" indent="-171450">
              <a:buFont typeface="Arial" panose="020B0604020202020204" pitchFamily="34" charset="0"/>
              <a:buChar char="•"/>
            </a:pPr>
            <a:r>
              <a:rPr lang="en-US" sz="1200" kern="1200" dirty="0">
                <a:solidFill>
                  <a:schemeClr val="tx1"/>
                </a:solidFill>
                <a:effectLst/>
                <a:latin typeface="+mn-lt"/>
                <a:ea typeface="+mn-ea"/>
                <a:cs typeface="+mn-cs"/>
              </a:rPr>
              <a:t>Members who persevere in their marriage because that is what they have committed themselves to do before God</a:t>
            </a:r>
          </a:p>
          <a:p>
            <a:pPr marL="1543050" lvl="3" indent="-171450">
              <a:buFont typeface="Arial" panose="020B0604020202020204" pitchFamily="34" charset="0"/>
              <a:buChar char="•"/>
            </a:pPr>
            <a:r>
              <a:rPr lang="en-US" sz="1200" kern="1200" dirty="0">
                <a:solidFill>
                  <a:schemeClr val="tx1"/>
                </a:solidFill>
                <a:effectLst/>
                <a:latin typeface="+mn-lt"/>
                <a:ea typeface="+mn-ea"/>
                <a:cs typeface="+mn-cs"/>
              </a:rPr>
              <a:t>Especially our children, who take the fight to conform daily at school and continue to stand and teach not only their friends, but also folks in the world with their innocence and joy</a:t>
            </a:r>
          </a:p>
          <a:p>
            <a:endParaRPr lang="en-US" dirty="0"/>
          </a:p>
          <a:p>
            <a:endParaRPr lang="en-US" dirty="0"/>
          </a:p>
        </p:txBody>
      </p:sp>
      <p:sp>
        <p:nvSpPr>
          <p:cNvPr id="4" name="Slide Number Placeholder 3"/>
          <p:cNvSpPr>
            <a:spLocks noGrp="1"/>
          </p:cNvSpPr>
          <p:nvPr>
            <p:ph type="sldNum" sz="quarter" idx="10"/>
          </p:nvPr>
        </p:nvSpPr>
        <p:spPr/>
        <p:txBody>
          <a:bodyPr/>
          <a:lstStyle/>
          <a:p>
            <a:fld id="{1FA1E79E-32C8-441C-AB21-B26D3169D1E8}" type="slidenum">
              <a:rPr lang="en-US" smtClean="0"/>
              <a:t>13</a:t>
            </a:fld>
            <a:endParaRPr lang="en-US"/>
          </a:p>
        </p:txBody>
      </p:sp>
    </p:spTree>
    <p:extLst>
      <p:ext uri="{BB962C8B-B14F-4D97-AF65-F5344CB8AC3E}">
        <p14:creationId xmlns:p14="http://schemas.microsoft.com/office/powerpoint/2010/main" val="2392579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6</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6) People need to hear the cleansing words of life and understand how they will be judged by them against their own actions</a:t>
            </a:r>
          </a:p>
          <a:p>
            <a:endParaRPr lang="en-US" dirty="0"/>
          </a:p>
        </p:txBody>
      </p:sp>
      <p:sp>
        <p:nvSpPr>
          <p:cNvPr id="4" name="Slide Number Placeholder 3"/>
          <p:cNvSpPr>
            <a:spLocks noGrp="1"/>
          </p:cNvSpPr>
          <p:nvPr>
            <p:ph type="sldNum" sz="quarter" idx="10"/>
          </p:nvPr>
        </p:nvSpPr>
        <p:spPr/>
        <p:txBody>
          <a:bodyPr/>
          <a:lstStyle/>
          <a:p>
            <a:fld id="{1FA1E79E-32C8-441C-AB21-B26D3169D1E8}" type="slidenum">
              <a:rPr lang="en-US" smtClean="0"/>
              <a:t>14</a:t>
            </a:fld>
            <a:endParaRPr lang="en-US"/>
          </a:p>
        </p:txBody>
      </p:sp>
    </p:spTree>
    <p:extLst>
      <p:ext uri="{BB962C8B-B14F-4D97-AF65-F5344CB8AC3E}">
        <p14:creationId xmlns:p14="http://schemas.microsoft.com/office/powerpoint/2010/main" val="1823358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4</a:t>
            </a:r>
          </a:p>
        </p:txBody>
      </p:sp>
      <p:sp>
        <p:nvSpPr>
          <p:cNvPr id="4" name="Slide Number Placeholder 3"/>
          <p:cNvSpPr>
            <a:spLocks noGrp="1"/>
          </p:cNvSpPr>
          <p:nvPr>
            <p:ph type="sldNum" sz="quarter" idx="10"/>
          </p:nvPr>
        </p:nvSpPr>
        <p:spPr/>
        <p:txBody>
          <a:bodyPr/>
          <a:lstStyle/>
          <a:p>
            <a:fld id="{1FA1E79E-32C8-441C-AB21-B26D3169D1E8}" type="slidenum">
              <a:rPr lang="en-US" smtClean="0"/>
              <a:t>15</a:t>
            </a:fld>
            <a:endParaRPr lang="en-US"/>
          </a:p>
        </p:txBody>
      </p:sp>
    </p:spTree>
    <p:extLst>
      <p:ext uri="{BB962C8B-B14F-4D97-AF65-F5344CB8AC3E}">
        <p14:creationId xmlns:p14="http://schemas.microsoft.com/office/powerpoint/2010/main" val="16923934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a:t>
            </a:r>
          </a:p>
        </p:txBody>
      </p:sp>
      <p:sp>
        <p:nvSpPr>
          <p:cNvPr id="4" name="Slide Number Placeholder 3"/>
          <p:cNvSpPr>
            <a:spLocks noGrp="1"/>
          </p:cNvSpPr>
          <p:nvPr>
            <p:ph type="sldNum" sz="quarter" idx="10"/>
          </p:nvPr>
        </p:nvSpPr>
        <p:spPr/>
        <p:txBody>
          <a:bodyPr/>
          <a:lstStyle/>
          <a:p>
            <a:fld id="{1FA1E79E-32C8-441C-AB21-B26D3169D1E8}" type="slidenum">
              <a:rPr lang="en-US" smtClean="0"/>
              <a:t>16</a:t>
            </a:fld>
            <a:endParaRPr lang="en-US"/>
          </a:p>
        </p:txBody>
      </p:sp>
    </p:spTree>
    <p:extLst>
      <p:ext uri="{BB962C8B-B14F-4D97-AF65-F5344CB8AC3E}">
        <p14:creationId xmlns:p14="http://schemas.microsoft.com/office/powerpoint/2010/main" val="11676119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9</a:t>
            </a:r>
          </a:p>
        </p:txBody>
      </p:sp>
      <p:sp>
        <p:nvSpPr>
          <p:cNvPr id="4" name="Slide Number Placeholder 3"/>
          <p:cNvSpPr>
            <a:spLocks noGrp="1"/>
          </p:cNvSpPr>
          <p:nvPr>
            <p:ph type="sldNum" sz="quarter" idx="10"/>
          </p:nvPr>
        </p:nvSpPr>
        <p:spPr/>
        <p:txBody>
          <a:bodyPr/>
          <a:lstStyle/>
          <a:p>
            <a:fld id="{1FA1E79E-32C8-441C-AB21-B26D3169D1E8}" type="slidenum">
              <a:rPr lang="en-US" smtClean="0"/>
              <a:t>17</a:t>
            </a:fld>
            <a:endParaRPr lang="en-US"/>
          </a:p>
        </p:txBody>
      </p:sp>
    </p:spTree>
    <p:extLst>
      <p:ext uri="{BB962C8B-B14F-4D97-AF65-F5344CB8AC3E}">
        <p14:creationId xmlns:p14="http://schemas.microsoft.com/office/powerpoint/2010/main" val="17716570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a:t>
            </a:r>
          </a:p>
          <a:p>
            <a:endParaRPr lang="en-US" dirty="0"/>
          </a:p>
          <a:p>
            <a:r>
              <a:rPr lang="en-US"/>
              <a:t>Read</a:t>
            </a:r>
            <a:r>
              <a:rPr lang="en-US" baseline="0"/>
              <a:t> Acts 5 up to v41</a:t>
            </a:r>
            <a:endParaRPr lang="en-US" dirty="0"/>
          </a:p>
        </p:txBody>
      </p:sp>
      <p:sp>
        <p:nvSpPr>
          <p:cNvPr id="4" name="Slide Number Placeholder 3"/>
          <p:cNvSpPr>
            <a:spLocks noGrp="1"/>
          </p:cNvSpPr>
          <p:nvPr>
            <p:ph type="sldNum" sz="quarter" idx="10"/>
          </p:nvPr>
        </p:nvSpPr>
        <p:spPr/>
        <p:txBody>
          <a:bodyPr/>
          <a:lstStyle/>
          <a:p>
            <a:fld id="{1FA1E79E-32C8-441C-AB21-B26D3169D1E8}" type="slidenum">
              <a:rPr lang="en-US" smtClean="0"/>
              <a:t>18</a:t>
            </a:fld>
            <a:endParaRPr lang="en-US"/>
          </a:p>
        </p:txBody>
      </p:sp>
    </p:spTree>
    <p:extLst>
      <p:ext uri="{BB962C8B-B14F-4D97-AF65-F5344CB8AC3E}">
        <p14:creationId xmlns:p14="http://schemas.microsoft.com/office/powerpoint/2010/main" val="1695688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a:t>
            </a:r>
          </a:p>
        </p:txBody>
      </p:sp>
      <p:sp>
        <p:nvSpPr>
          <p:cNvPr id="4" name="Slide Number Placeholder 3"/>
          <p:cNvSpPr>
            <a:spLocks noGrp="1"/>
          </p:cNvSpPr>
          <p:nvPr>
            <p:ph type="sldNum" sz="quarter" idx="10"/>
          </p:nvPr>
        </p:nvSpPr>
        <p:spPr/>
        <p:txBody>
          <a:bodyPr/>
          <a:lstStyle/>
          <a:p>
            <a:fld id="{1FA1E79E-32C8-441C-AB21-B26D3169D1E8}" type="slidenum">
              <a:rPr lang="en-US" smtClean="0"/>
              <a:t>2</a:t>
            </a:fld>
            <a:endParaRPr lang="en-US"/>
          </a:p>
        </p:txBody>
      </p:sp>
    </p:spTree>
    <p:extLst>
      <p:ext uri="{BB962C8B-B14F-4D97-AF65-F5344CB8AC3E}">
        <p14:creationId xmlns:p14="http://schemas.microsoft.com/office/powerpoint/2010/main" val="3284998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a:t>
            </a:r>
          </a:p>
          <a:p>
            <a:r>
              <a:rPr lang="en-US" dirty="0" err="1"/>
              <a:t>Heb</a:t>
            </a:r>
            <a:r>
              <a:rPr lang="en-US" dirty="0"/>
              <a:t> 11:</a:t>
            </a:r>
            <a:r>
              <a:rPr lang="en-US" baseline="0" dirty="0"/>
              <a:t>25 “By faith Moses, when he became of age, refused to be called the son of </a:t>
            </a:r>
            <a:r>
              <a:rPr lang="en-US" baseline="0" dirty="0" err="1"/>
              <a:t>Pharoah’s</a:t>
            </a:r>
            <a:r>
              <a:rPr lang="en-US" baseline="0" dirty="0"/>
              <a:t> daughter, choosing rather to suffer the affliction with the people of God than to enjoy the passing pleasures of sin”</a:t>
            </a:r>
            <a:endParaRPr lang="en-US" dirty="0"/>
          </a:p>
          <a:p>
            <a:endParaRPr lang="en-US"/>
          </a:p>
          <a:p>
            <a:r>
              <a:rPr lang="en-US"/>
              <a:t>2 </a:t>
            </a:r>
            <a:r>
              <a:rPr lang="en-US" dirty="0" err="1"/>
              <a:t>Cor</a:t>
            </a:r>
            <a:r>
              <a:rPr lang="en-US" dirty="0"/>
              <a:t> 12:10 </a:t>
            </a:r>
          </a:p>
          <a:p>
            <a:r>
              <a:rPr lang="en-US" dirty="0"/>
              <a:t>Discusses</a:t>
            </a:r>
            <a:r>
              <a:rPr lang="en-US" baseline="0" dirty="0"/>
              <a:t> Paul’s outlook at his suffering. Reproaches = insults</a:t>
            </a:r>
            <a:endParaRPr lang="en-US" dirty="0"/>
          </a:p>
          <a:p>
            <a:endParaRPr lang="en-US" dirty="0"/>
          </a:p>
          <a:p>
            <a:r>
              <a:rPr lang="en-US" dirty="0"/>
              <a:t>Rom 8:36 “For YOUR</a:t>
            </a:r>
            <a:r>
              <a:rPr lang="en-US" baseline="0" dirty="0"/>
              <a:t> sake we are killed all day long…”</a:t>
            </a:r>
          </a:p>
          <a:p>
            <a:r>
              <a:rPr lang="en-US" baseline="0" dirty="0"/>
              <a:t>This suffering for Christ’s sake is real</a:t>
            </a:r>
          </a:p>
          <a:p>
            <a:endParaRPr lang="en-US" baseline="0" dirty="0"/>
          </a:p>
          <a:p>
            <a:r>
              <a:rPr lang="en-US" baseline="0" dirty="0"/>
              <a:t>1 </a:t>
            </a:r>
            <a:r>
              <a:rPr lang="en-US" baseline="0" dirty="0" err="1"/>
              <a:t>Cor</a:t>
            </a:r>
            <a:r>
              <a:rPr lang="en-US" baseline="0" dirty="0"/>
              <a:t> 10:13 God is faithful who will provide you a way of escape (temptation)</a:t>
            </a:r>
          </a:p>
          <a:p>
            <a:endParaRPr lang="en-US" dirty="0"/>
          </a:p>
        </p:txBody>
      </p:sp>
      <p:sp>
        <p:nvSpPr>
          <p:cNvPr id="4" name="Slide Number Placeholder 3"/>
          <p:cNvSpPr>
            <a:spLocks noGrp="1"/>
          </p:cNvSpPr>
          <p:nvPr>
            <p:ph type="sldNum" sz="quarter" idx="10"/>
          </p:nvPr>
        </p:nvSpPr>
        <p:spPr/>
        <p:txBody>
          <a:bodyPr/>
          <a:lstStyle/>
          <a:p>
            <a:fld id="{1FA1E79E-32C8-441C-AB21-B26D3169D1E8}" type="slidenum">
              <a:rPr lang="en-US" smtClean="0"/>
              <a:t>3</a:t>
            </a:fld>
            <a:endParaRPr lang="en-US"/>
          </a:p>
        </p:txBody>
      </p:sp>
    </p:spTree>
    <p:extLst>
      <p:ext uri="{BB962C8B-B14F-4D97-AF65-F5344CB8AC3E}">
        <p14:creationId xmlns:p14="http://schemas.microsoft.com/office/powerpoint/2010/main" val="33246228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4</a:t>
            </a:r>
          </a:p>
          <a:p>
            <a:endParaRPr lang="en-US" dirty="0"/>
          </a:p>
          <a:p>
            <a:r>
              <a:rPr lang="en-US" dirty="0"/>
              <a:t>Phil 1:29</a:t>
            </a:r>
          </a:p>
          <a:p>
            <a:r>
              <a:rPr lang="en-US" dirty="0"/>
              <a:t>Assured</a:t>
            </a:r>
            <a:r>
              <a:rPr lang="en-US" baseline="0" dirty="0"/>
              <a:t> that suffering will come as a Christian</a:t>
            </a:r>
          </a:p>
          <a:p>
            <a:r>
              <a:rPr lang="en-US" baseline="0" dirty="0"/>
              <a:t>Compared to illness, this kind of suffering is result of an active choice</a:t>
            </a:r>
          </a:p>
          <a:p>
            <a:r>
              <a:rPr lang="en-US" baseline="0" dirty="0"/>
              <a:t>As we’ll see later, we must make an active choice to seek refuge under Christ’s wing</a:t>
            </a:r>
          </a:p>
          <a:p>
            <a:endParaRPr lang="en-US" baseline="0" dirty="0"/>
          </a:p>
          <a:p>
            <a:r>
              <a:rPr lang="en-US" baseline="0" dirty="0"/>
              <a:t>Matt 10 and </a:t>
            </a:r>
            <a:r>
              <a:rPr lang="en-US" baseline="0" dirty="0" err="1"/>
              <a:t>Heb</a:t>
            </a:r>
            <a:r>
              <a:rPr lang="en-US" baseline="0" dirty="0"/>
              <a:t> 11:25; losing family is a consequence of the spreading the word with stiff necked rebellious family</a:t>
            </a:r>
          </a:p>
          <a:p>
            <a:endParaRPr lang="en-US" baseline="0" dirty="0"/>
          </a:p>
          <a:p>
            <a:r>
              <a:rPr lang="en-US" baseline="0" dirty="0"/>
              <a:t>Acts 9:16; we’ll come back to this one, but when you ask yourself how assured is this suffering, REMEMBER Christ prophesized how Paul would suffer many things… and he DID!</a:t>
            </a:r>
          </a:p>
        </p:txBody>
      </p:sp>
      <p:sp>
        <p:nvSpPr>
          <p:cNvPr id="4" name="Slide Number Placeholder 3"/>
          <p:cNvSpPr>
            <a:spLocks noGrp="1"/>
          </p:cNvSpPr>
          <p:nvPr>
            <p:ph type="sldNum" sz="quarter" idx="10"/>
          </p:nvPr>
        </p:nvSpPr>
        <p:spPr/>
        <p:txBody>
          <a:bodyPr/>
          <a:lstStyle/>
          <a:p>
            <a:fld id="{1FA1E79E-32C8-441C-AB21-B26D3169D1E8}" type="slidenum">
              <a:rPr lang="en-US" smtClean="0"/>
              <a:t>4</a:t>
            </a:fld>
            <a:endParaRPr lang="en-US"/>
          </a:p>
        </p:txBody>
      </p:sp>
    </p:spTree>
    <p:extLst>
      <p:ext uri="{BB962C8B-B14F-4D97-AF65-F5344CB8AC3E}">
        <p14:creationId xmlns:p14="http://schemas.microsoft.com/office/powerpoint/2010/main" val="29839140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4</a:t>
            </a:r>
          </a:p>
          <a:p>
            <a:pPr marL="228600" indent="-228600">
              <a:buAutoNum type="arabicParenR"/>
            </a:pPr>
            <a:endParaRPr lang="en-US" dirty="0"/>
          </a:p>
          <a:p>
            <a:pPr marL="228600" indent="-228600">
              <a:buAutoNum type="arabicParenR"/>
            </a:pPr>
            <a:r>
              <a:rPr lang="en-US" dirty="0"/>
              <a:t>1:8 “we were burdened beyon</a:t>
            </a:r>
            <a:r>
              <a:rPr lang="en-US" baseline="0" dirty="0"/>
              <a:t>d measure, above strength, so that we despaired even of life. Yes, we had the sentence of death in ourselves…</a:t>
            </a:r>
          </a:p>
          <a:p>
            <a:pPr marL="228600" indent="-228600">
              <a:buAutoNum type="arabicParenR"/>
            </a:pPr>
            <a:endParaRPr lang="en-US" baseline="0" dirty="0"/>
          </a:p>
          <a:p>
            <a:pPr marL="228600" indent="-228600">
              <a:buAutoNum type="arabicParenR"/>
            </a:pPr>
            <a:r>
              <a:rPr lang="en-US" sz="1200" b="0" i="0" kern="1200" dirty="0">
                <a:solidFill>
                  <a:schemeClr val="tx1"/>
                </a:solidFill>
                <a:effectLst/>
                <a:latin typeface="+mn-lt"/>
                <a:ea typeface="+mn-ea"/>
                <a:cs typeface="+mn-cs"/>
              </a:rPr>
              <a:t>Trust with others and God and self to make it through life… TRUST building</a:t>
            </a:r>
            <a:r>
              <a:rPr lang="en-US" sz="1200" b="0" i="0" kern="1200" baseline="0" dirty="0">
                <a:solidFill>
                  <a:schemeClr val="tx1"/>
                </a:solidFill>
                <a:effectLst/>
                <a:latin typeface="+mn-lt"/>
                <a:ea typeface="+mn-ea"/>
                <a:cs typeface="+mn-cs"/>
              </a:rPr>
              <a:t> toward HOPE, gives reason and purpose to make it… to endure to the end of this life…  God is NOT chained, nothing is impossible for Him, and we are nothing without Him</a:t>
            </a:r>
          </a:p>
          <a:p>
            <a:pPr marL="228600" indent="-228600">
              <a:buAutoNum type="arabicParenR"/>
            </a:pPr>
            <a:endParaRPr lang="en-US" sz="1200" b="0" i="0" kern="1200" baseline="0" dirty="0">
              <a:solidFill>
                <a:schemeClr val="tx1"/>
              </a:solidFill>
              <a:effectLst/>
              <a:latin typeface="+mn-lt"/>
              <a:ea typeface="+mn-ea"/>
              <a:cs typeface="+mn-cs"/>
            </a:endParaRPr>
          </a:p>
          <a:p>
            <a:pPr marL="228600" indent="-228600">
              <a:buAutoNum type="arabicParenR"/>
            </a:pPr>
            <a:r>
              <a:rPr lang="en-US" sz="1200" b="0" i="0" kern="1200" baseline="0" dirty="0">
                <a:solidFill>
                  <a:schemeClr val="tx1"/>
                </a:solidFill>
                <a:effectLst/>
                <a:latin typeface="+mn-lt"/>
                <a:ea typeface="+mn-ea"/>
                <a:cs typeface="+mn-cs"/>
              </a:rPr>
              <a:t>Notice the verbs here, we must actively seek the protection of God. This requires preparation of our hearts that we will seek to communicate with Him about our small issues particularly, so that when we have big issues in life we come to Him as seasoned </a:t>
            </a:r>
            <a:r>
              <a:rPr lang="en-US" sz="1200" b="0" i="0" kern="1200" baseline="0" dirty="0" err="1">
                <a:solidFill>
                  <a:schemeClr val="tx1"/>
                </a:solidFill>
                <a:effectLst/>
                <a:latin typeface="+mn-lt"/>
                <a:ea typeface="+mn-ea"/>
                <a:cs typeface="+mn-cs"/>
              </a:rPr>
              <a:t>prayors</a:t>
            </a:r>
            <a:endParaRPr lang="en-US" sz="1200" b="0" i="0" kern="1200" baseline="0" dirty="0">
              <a:solidFill>
                <a:schemeClr val="tx1"/>
              </a:solidFill>
              <a:effectLst/>
              <a:latin typeface="+mn-lt"/>
              <a:ea typeface="+mn-ea"/>
              <a:cs typeface="+mn-cs"/>
            </a:endParaRPr>
          </a:p>
          <a:p>
            <a:pPr marL="228600" indent="-228600">
              <a:buAutoNum type="arabicParenR"/>
            </a:pPr>
            <a:endParaRPr lang="en-US" sz="1200" b="0" i="0" kern="1200" baseline="0" dirty="0">
              <a:solidFill>
                <a:schemeClr val="tx1"/>
              </a:solidFill>
              <a:effectLst/>
              <a:latin typeface="+mn-lt"/>
              <a:ea typeface="+mn-ea"/>
              <a:cs typeface="+mn-cs"/>
            </a:endParaRPr>
          </a:p>
          <a:p>
            <a:pPr marL="228600" indent="-228600">
              <a:buAutoNum type="arabicParenR"/>
            </a:pPr>
            <a:r>
              <a:rPr lang="en-US" sz="1200" b="0" i="0" kern="1200" baseline="0" dirty="0">
                <a:solidFill>
                  <a:schemeClr val="tx1"/>
                </a:solidFill>
                <a:effectLst/>
                <a:latin typeface="+mn-lt"/>
                <a:ea typeface="+mn-ea"/>
                <a:cs typeface="+mn-cs"/>
              </a:rPr>
              <a:t>2 pronged purpose for suffering… to take the necessary investment risks spiritually and undergo growth through suffering… and to come as aid to those who are suffering</a:t>
            </a:r>
          </a:p>
          <a:p>
            <a:pPr marL="228600" indent="-228600">
              <a:buAutoNum type="arabicParenR"/>
            </a:pPr>
            <a:endParaRPr lang="en-US" sz="1200" b="0" i="0" kern="1200" baseline="0" dirty="0">
              <a:solidFill>
                <a:schemeClr val="tx1"/>
              </a:solidFill>
              <a:effectLst/>
              <a:latin typeface="+mn-lt"/>
              <a:ea typeface="+mn-ea"/>
              <a:cs typeface="+mn-cs"/>
            </a:endParaRPr>
          </a:p>
          <a:p>
            <a:pPr marL="0" indent="0">
              <a:buNone/>
            </a:pPr>
            <a:r>
              <a:rPr lang="en-US" sz="1200" b="0" i="0" kern="1200" baseline="0" dirty="0">
                <a:solidFill>
                  <a:schemeClr val="tx1"/>
                </a:solidFill>
                <a:effectLst/>
                <a:latin typeface="+mn-lt"/>
                <a:ea typeface="+mn-ea"/>
                <a:cs typeface="+mn-cs"/>
              </a:rPr>
              <a:t>THINK: Rom 12:10-15 (READ THIS SLOWLY)</a:t>
            </a:r>
          </a:p>
          <a:p>
            <a:pPr marL="0" indent="0">
              <a:buNone/>
            </a:pPr>
            <a:r>
              <a:rPr lang="en-US" sz="1200" b="0" i="0" kern="1200" baseline="0" dirty="0">
                <a:solidFill>
                  <a:schemeClr val="tx1"/>
                </a:solidFill>
                <a:effectLst/>
                <a:latin typeface="+mn-lt"/>
                <a:ea typeface="+mn-ea"/>
                <a:cs typeface="+mn-cs"/>
              </a:rPr>
              <a:t>This begins to display the type of attitudes we must have to survive and thrive in all circumstances</a:t>
            </a:r>
          </a:p>
          <a:p>
            <a:pPr marL="0" indent="0">
              <a:buNone/>
            </a:pPr>
            <a:endParaRPr lang="en-US" sz="1200" b="0" i="0" kern="1200" baseline="0" dirty="0">
              <a:solidFill>
                <a:schemeClr val="tx1"/>
              </a:solidFill>
              <a:effectLst/>
              <a:latin typeface="+mn-lt"/>
              <a:ea typeface="+mn-ea"/>
              <a:cs typeface="+mn-cs"/>
            </a:endParaRPr>
          </a:p>
          <a:p>
            <a:pPr marL="0" indent="0">
              <a:buNone/>
            </a:pPr>
            <a:r>
              <a:rPr lang="en-US" sz="1200" b="0" i="0" kern="1200" baseline="0" dirty="0">
                <a:solidFill>
                  <a:schemeClr val="tx1"/>
                </a:solidFill>
                <a:effectLst/>
                <a:latin typeface="+mn-lt"/>
                <a:ea typeface="+mn-ea"/>
                <a:cs typeface="+mn-cs"/>
              </a:rPr>
              <a:t>Also: ROM 12 (seek good companions for help!)</a:t>
            </a:r>
          </a:p>
          <a:p>
            <a:pPr marL="0" indent="0">
              <a:buNone/>
            </a:pPr>
            <a:r>
              <a:rPr lang="en-US" sz="1200" b="0" i="0" kern="1200" baseline="0" dirty="0">
                <a:solidFill>
                  <a:schemeClr val="tx1"/>
                </a:solidFill>
                <a:effectLst/>
                <a:latin typeface="+mn-lt"/>
                <a:ea typeface="+mn-ea"/>
                <a:cs typeface="+mn-cs"/>
              </a:rPr>
              <a:t>1 </a:t>
            </a:r>
            <a:r>
              <a:rPr lang="en-US" sz="1200" b="0" i="0" kern="1200" baseline="0" dirty="0" err="1">
                <a:solidFill>
                  <a:schemeClr val="tx1"/>
                </a:solidFill>
                <a:effectLst/>
                <a:latin typeface="+mn-lt"/>
                <a:ea typeface="+mn-ea"/>
                <a:cs typeface="+mn-cs"/>
              </a:rPr>
              <a:t>Cor</a:t>
            </a:r>
            <a:r>
              <a:rPr lang="en-US" sz="1200" b="0" i="0" kern="1200" baseline="0" dirty="0">
                <a:solidFill>
                  <a:schemeClr val="tx1"/>
                </a:solidFill>
                <a:effectLst/>
                <a:latin typeface="+mn-lt"/>
                <a:ea typeface="+mn-ea"/>
                <a:cs typeface="+mn-cs"/>
              </a:rPr>
              <a:t> 15:33 “evil company corrupts good habits.”</a:t>
            </a:r>
          </a:p>
          <a:p>
            <a:pPr marL="228600" indent="-228600">
              <a:buAutoNum type="arabicParenR"/>
            </a:pPr>
            <a:endParaRPr lang="en-US" sz="1200" b="0" i="0" kern="1200" baseline="0" dirty="0">
              <a:solidFill>
                <a:schemeClr val="tx1"/>
              </a:solidFill>
              <a:effectLst/>
              <a:latin typeface="+mn-lt"/>
              <a:ea typeface="+mn-ea"/>
              <a:cs typeface="+mn-cs"/>
            </a:endParaRPr>
          </a:p>
          <a:p>
            <a:pPr marL="228600" indent="-228600">
              <a:buAutoNum type="arabicParenR"/>
            </a:pPr>
            <a:endParaRPr lang="en-US" dirty="0"/>
          </a:p>
        </p:txBody>
      </p:sp>
      <p:sp>
        <p:nvSpPr>
          <p:cNvPr id="4" name="Slide Number Placeholder 3"/>
          <p:cNvSpPr>
            <a:spLocks noGrp="1"/>
          </p:cNvSpPr>
          <p:nvPr>
            <p:ph type="sldNum" sz="quarter" idx="10"/>
          </p:nvPr>
        </p:nvSpPr>
        <p:spPr/>
        <p:txBody>
          <a:bodyPr/>
          <a:lstStyle/>
          <a:p>
            <a:fld id="{1FA1E79E-32C8-441C-AB21-B26D3169D1E8}" type="slidenum">
              <a:rPr lang="en-US" smtClean="0"/>
              <a:t>5</a:t>
            </a:fld>
            <a:endParaRPr lang="en-US"/>
          </a:p>
        </p:txBody>
      </p:sp>
    </p:spTree>
    <p:extLst>
      <p:ext uri="{BB962C8B-B14F-4D97-AF65-F5344CB8AC3E}">
        <p14:creationId xmlns:p14="http://schemas.microsoft.com/office/powerpoint/2010/main" val="12902939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aseline="0" dirty="0"/>
              <a:t>8</a:t>
            </a:r>
          </a:p>
          <a:p>
            <a:pPr marL="228600" indent="-228600">
              <a:buAutoNum type="arabicParenR"/>
            </a:pPr>
            <a:endParaRPr lang="en-US" baseline="0" dirty="0"/>
          </a:p>
          <a:p>
            <a:pPr marL="228600" indent="-228600">
              <a:buAutoNum type="arabicParenR"/>
            </a:pPr>
            <a:r>
              <a:rPr lang="en-US" baseline="0" dirty="0"/>
              <a:t>Find favor with God through how you handle suffering</a:t>
            </a:r>
          </a:p>
          <a:p>
            <a:pPr marL="228600" indent="-228600">
              <a:buAutoNum type="arabicParenR"/>
            </a:pPr>
            <a:endParaRPr lang="en-US" baseline="0" dirty="0"/>
          </a:p>
          <a:p>
            <a:pPr marL="228600" indent="-228600">
              <a:buAutoNum type="arabicParenR"/>
            </a:pPr>
            <a:r>
              <a:rPr lang="en-US" baseline="0" dirty="0"/>
              <a:t>Build character: “I want you to meditate briefly on each of these qualities, we will cover more of them in a little bit.”</a:t>
            </a:r>
          </a:p>
          <a:p>
            <a:pPr marL="228600" indent="-228600">
              <a:buAutoNum type="arabicParenR"/>
            </a:pPr>
            <a:endParaRPr lang="en-US" baseline="0" dirty="0"/>
          </a:p>
          <a:p>
            <a:pPr marL="0" indent="0">
              <a:buNone/>
            </a:pPr>
            <a:r>
              <a:rPr lang="en-US" baseline="0" dirty="0"/>
              <a:t>5) Acts 5:13 “Yet none of the rest dared join them, but the people esteemed them highly.”</a:t>
            </a:r>
            <a:endParaRPr lang="en-US" dirty="0"/>
          </a:p>
        </p:txBody>
      </p:sp>
      <p:sp>
        <p:nvSpPr>
          <p:cNvPr id="4" name="Slide Number Placeholder 3"/>
          <p:cNvSpPr>
            <a:spLocks noGrp="1"/>
          </p:cNvSpPr>
          <p:nvPr>
            <p:ph type="sldNum" sz="quarter" idx="10"/>
          </p:nvPr>
        </p:nvSpPr>
        <p:spPr/>
        <p:txBody>
          <a:bodyPr/>
          <a:lstStyle/>
          <a:p>
            <a:fld id="{1FA1E79E-32C8-441C-AB21-B26D3169D1E8}" type="slidenum">
              <a:rPr lang="en-US" smtClean="0"/>
              <a:t>6</a:t>
            </a:fld>
            <a:endParaRPr lang="en-US"/>
          </a:p>
        </p:txBody>
      </p:sp>
    </p:spTree>
    <p:extLst>
      <p:ext uri="{BB962C8B-B14F-4D97-AF65-F5344CB8AC3E}">
        <p14:creationId xmlns:p14="http://schemas.microsoft.com/office/powerpoint/2010/main" val="31949709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a:t>
            </a:r>
          </a:p>
        </p:txBody>
      </p:sp>
      <p:sp>
        <p:nvSpPr>
          <p:cNvPr id="4" name="Slide Number Placeholder 3"/>
          <p:cNvSpPr>
            <a:spLocks noGrp="1"/>
          </p:cNvSpPr>
          <p:nvPr>
            <p:ph type="sldNum" sz="quarter" idx="10"/>
          </p:nvPr>
        </p:nvSpPr>
        <p:spPr/>
        <p:txBody>
          <a:bodyPr/>
          <a:lstStyle/>
          <a:p>
            <a:fld id="{1FA1E79E-32C8-441C-AB21-B26D3169D1E8}" type="slidenum">
              <a:rPr lang="en-US" smtClean="0"/>
              <a:t>7</a:t>
            </a:fld>
            <a:endParaRPr lang="en-US"/>
          </a:p>
        </p:txBody>
      </p:sp>
    </p:spTree>
    <p:extLst>
      <p:ext uri="{BB962C8B-B14F-4D97-AF65-F5344CB8AC3E}">
        <p14:creationId xmlns:p14="http://schemas.microsoft.com/office/powerpoint/2010/main" val="5539365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a:t>
            </a:r>
          </a:p>
        </p:txBody>
      </p:sp>
      <p:sp>
        <p:nvSpPr>
          <p:cNvPr id="4" name="Slide Number Placeholder 3"/>
          <p:cNvSpPr>
            <a:spLocks noGrp="1"/>
          </p:cNvSpPr>
          <p:nvPr>
            <p:ph type="sldNum" sz="quarter" idx="10"/>
          </p:nvPr>
        </p:nvSpPr>
        <p:spPr/>
        <p:txBody>
          <a:bodyPr/>
          <a:lstStyle/>
          <a:p>
            <a:fld id="{1FA1E79E-32C8-441C-AB21-B26D3169D1E8}" type="slidenum">
              <a:rPr lang="en-US" smtClean="0"/>
              <a:t>8</a:t>
            </a:fld>
            <a:endParaRPr lang="en-US"/>
          </a:p>
        </p:txBody>
      </p:sp>
    </p:spTree>
    <p:extLst>
      <p:ext uri="{BB962C8B-B14F-4D97-AF65-F5344CB8AC3E}">
        <p14:creationId xmlns:p14="http://schemas.microsoft.com/office/powerpoint/2010/main" val="14919729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22</a:t>
            </a:r>
          </a:p>
          <a:p>
            <a:endParaRPr lang="en-US" b="1" dirty="0"/>
          </a:p>
          <a:p>
            <a:r>
              <a:rPr lang="en-US" b="1" dirty="0"/>
              <a:t>READ</a:t>
            </a:r>
            <a:r>
              <a:rPr lang="en-US" dirty="0"/>
              <a:t> and Expound</a:t>
            </a:r>
            <a:r>
              <a:rPr lang="en-US" baseline="0" dirty="0"/>
              <a:t> on the context of what is said in 2 </a:t>
            </a:r>
            <a:r>
              <a:rPr lang="en-US" baseline="0" dirty="0" err="1"/>
              <a:t>Cor</a:t>
            </a:r>
            <a:r>
              <a:rPr lang="en-US" baseline="0" dirty="0"/>
              <a:t> 1</a:t>
            </a:r>
          </a:p>
          <a:p>
            <a:pPr marL="0" lvl="0" indent="0">
              <a:buNone/>
            </a:pPr>
            <a:endParaRPr lang="en-US" dirty="0"/>
          </a:p>
          <a:p>
            <a:pPr marL="0" lvl="0" indent="0">
              <a:buNone/>
            </a:pPr>
            <a:r>
              <a:rPr lang="en-US" dirty="0"/>
              <a:t>1:10 God delivers us from death</a:t>
            </a:r>
          </a:p>
          <a:p>
            <a:pPr marL="0" lvl="0" indent="0">
              <a:buNone/>
            </a:pPr>
            <a:r>
              <a:rPr lang="en-US" dirty="0"/>
              <a:t>Like a personal death sentence (was their suffering at times)</a:t>
            </a:r>
          </a:p>
          <a:p>
            <a:endParaRPr lang="en-US" dirty="0"/>
          </a:p>
        </p:txBody>
      </p:sp>
      <p:sp>
        <p:nvSpPr>
          <p:cNvPr id="4" name="Slide Number Placeholder 3"/>
          <p:cNvSpPr>
            <a:spLocks noGrp="1"/>
          </p:cNvSpPr>
          <p:nvPr>
            <p:ph type="sldNum" sz="quarter" idx="10"/>
          </p:nvPr>
        </p:nvSpPr>
        <p:spPr/>
        <p:txBody>
          <a:bodyPr/>
          <a:lstStyle/>
          <a:p>
            <a:fld id="{1FA1E79E-32C8-441C-AB21-B26D3169D1E8}" type="slidenum">
              <a:rPr lang="en-US" smtClean="0"/>
              <a:t>9</a:t>
            </a:fld>
            <a:endParaRPr lang="en-US"/>
          </a:p>
        </p:txBody>
      </p:sp>
    </p:spTree>
    <p:extLst>
      <p:ext uri="{BB962C8B-B14F-4D97-AF65-F5344CB8AC3E}">
        <p14:creationId xmlns:p14="http://schemas.microsoft.com/office/powerpoint/2010/main" val="1686403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D082F0F0-9895-40C8-95A6-BE0DED493A42}" type="datetimeFigureOut">
              <a:rPr lang="en-US" smtClean="0"/>
              <a:t>4/18/2016</a:t>
            </a:fld>
            <a:endParaRPr lang="en-US"/>
          </a:p>
        </p:txBody>
      </p:sp>
      <p:sp>
        <p:nvSpPr>
          <p:cNvPr id="8" name="Slide Number Placeholder 7"/>
          <p:cNvSpPr>
            <a:spLocks noGrp="1"/>
          </p:cNvSpPr>
          <p:nvPr>
            <p:ph type="sldNum" sz="quarter" idx="11"/>
          </p:nvPr>
        </p:nvSpPr>
        <p:spPr/>
        <p:txBody>
          <a:bodyPr/>
          <a:lstStyle/>
          <a:p>
            <a:fld id="{2EDC9C8E-DF0C-4845-9644-6BBD7BDB149C}"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82F0F0-9895-40C8-95A6-BE0DED493A42}" type="datetimeFigureOut">
              <a:rPr lang="en-US" smtClean="0"/>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DC9C8E-DF0C-4845-9644-6BBD7BDB149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82F0F0-9895-40C8-95A6-BE0DED493A42}" type="datetimeFigureOut">
              <a:rPr lang="en-US" smtClean="0"/>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DC9C8E-DF0C-4845-9644-6BBD7BDB149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82F0F0-9895-40C8-95A6-BE0DED493A42}" type="datetimeFigureOut">
              <a:rPr lang="en-US" smtClean="0"/>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DC9C8E-DF0C-4845-9644-6BBD7BDB149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82F0F0-9895-40C8-95A6-BE0DED493A42}" type="datetimeFigureOut">
              <a:rPr lang="en-US" smtClean="0"/>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DC9C8E-DF0C-4845-9644-6BBD7BDB149C}"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82F0F0-9895-40C8-95A6-BE0DED493A42}" type="datetimeFigureOut">
              <a:rPr lang="en-US" smtClean="0"/>
              <a:t>4/18/2016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DC9C8E-DF0C-4845-9644-6BBD7BDB149C}"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D082F0F0-9895-40C8-95A6-BE0DED493A42}" type="datetimeFigureOut">
              <a:rPr lang="en-US" smtClean="0"/>
              <a:t>4/18/2016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DC9C8E-DF0C-4845-9644-6BBD7BDB149C}"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82F0F0-9895-40C8-95A6-BE0DED493A42}" type="datetimeFigureOut">
              <a:rPr lang="en-US" smtClean="0"/>
              <a:t>4/18/2016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DC9C8E-DF0C-4845-9644-6BBD7BDB149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82F0F0-9895-40C8-95A6-BE0DED493A42}" type="datetimeFigureOut">
              <a:rPr lang="en-US" smtClean="0"/>
              <a:t>4/18/2016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DC9C8E-DF0C-4845-9644-6BBD7BDB149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82F0F0-9895-40C8-95A6-BE0DED493A42}" type="datetimeFigureOut">
              <a:rPr lang="en-US" smtClean="0"/>
              <a:t>4/18/2016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DC9C8E-DF0C-4845-9644-6BBD7BDB149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82F0F0-9895-40C8-95A6-BE0DED493A42}" type="datetimeFigureOut">
              <a:rPr lang="en-US" smtClean="0"/>
              <a:t>4/18/2016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DC9C8E-DF0C-4845-9644-6BBD7BDB149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D082F0F0-9895-40C8-95A6-BE0DED493A42}" type="datetimeFigureOut">
              <a:rPr lang="en-US" smtClean="0"/>
              <a:t>4/18/2016</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2EDC9C8E-DF0C-4845-9644-6BBD7BDB149C}"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Suffering in NT time</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76110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Profound effect</a:t>
            </a:r>
          </a:p>
        </p:txBody>
      </p:sp>
      <p:sp>
        <p:nvSpPr>
          <p:cNvPr id="3" name="Content Placeholder 2"/>
          <p:cNvSpPr>
            <a:spLocks noGrp="1"/>
          </p:cNvSpPr>
          <p:nvPr>
            <p:ph idx="1"/>
          </p:nvPr>
        </p:nvSpPr>
        <p:spPr/>
        <p:txBody>
          <a:bodyPr/>
          <a:lstStyle/>
          <a:p>
            <a:r>
              <a:rPr lang="en-US" dirty="0"/>
              <a:t>Thorn in the flesh</a:t>
            </a:r>
          </a:p>
          <a:p>
            <a:pPr lvl="1"/>
            <a:r>
              <a:rPr lang="en-US" dirty="0"/>
              <a:t>God’s response, “My grace is sufficient, for My strength is made perfect in weakness.”  (2 </a:t>
            </a:r>
            <a:r>
              <a:rPr lang="en-US" dirty="0" err="1"/>
              <a:t>Cor</a:t>
            </a:r>
            <a:r>
              <a:rPr lang="en-US" dirty="0"/>
              <a:t> 12:9)</a:t>
            </a:r>
          </a:p>
          <a:p>
            <a:pPr lvl="2"/>
            <a:r>
              <a:rPr lang="en-US" dirty="0"/>
              <a:t>2 </a:t>
            </a:r>
            <a:r>
              <a:rPr lang="en-US" dirty="0" err="1"/>
              <a:t>Cor</a:t>
            </a:r>
            <a:r>
              <a:rPr lang="en-US" dirty="0"/>
              <a:t> 1:9 AGAIN: so that we should not trust in ourselves, rather in God</a:t>
            </a:r>
          </a:p>
          <a:p>
            <a:pPr lvl="2"/>
            <a:r>
              <a:rPr lang="en-US" dirty="0"/>
              <a:t>2 Tim 2:9 [Paul] suffers in chains as an evildoer (falsely), </a:t>
            </a:r>
            <a:r>
              <a:rPr lang="en-US" dirty="0">
                <a:solidFill>
                  <a:srgbClr val="FF0000"/>
                </a:solidFill>
              </a:rPr>
              <a:t>GOD IS NOT CHAINED!</a:t>
            </a:r>
          </a:p>
          <a:p>
            <a:pPr lvl="1"/>
            <a:endParaRPr lang="en-US" dirty="0"/>
          </a:p>
          <a:p>
            <a:pPr lvl="1"/>
            <a:r>
              <a:rPr lang="en-US" dirty="0"/>
              <a:t>Lessons:</a:t>
            </a:r>
          </a:p>
          <a:p>
            <a:pPr lvl="2"/>
            <a:r>
              <a:rPr lang="en-US" dirty="0"/>
              <a:t>Prayer life</a:t>
            </a:r>
          </a:p>
          <a:p>
            <a:pPr lvl="2"/>
            <a:r>
              <a:rPr lang="en-US" dirty="0"/>
              <a:t>Personal growth and growth of others</a:t>
            </a:r>
          </a:p>
          <a:p>
            <a:pPr lvl="2"/>
            <a:r>
              <a:rPr lang="en-US" dirty="0"/>
              <a:t>Salvation and consolation</a:t>
            </a:r>
          </a:p>
        </p:txBody>
      </p:sp>
    </p:spTree>
    <p:extLst>
      <p:ext uri="{BB962C8B-B14F-4D97-AF65-F5344CB8AC3E}">
        <p14:creationId xmlns:p14="http://schemas.microsoft.com/office/powerpoint/2010/main" val="4057976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Paul’s attitude</a:t>
            </a:r>
          </a:p>
        </p:txBody>
      </p:sp>
      <p:sp>
        <p:nvSpPr>
          <p:cNvPr id="3" name="Content Placeholder 2"/>
          <p:cNvSpPr>
            <a:spLocks noGrp="1"/>
          </p:cNvSpPr>
          <p:nvPr>
            <p:ph idx="1"/>
          </p:nvPr>
        </p:nvSpPr>
        <p:spPr/>
        <p:txBody>
          <a:bodyPr/>
          <a:lstStyle/>
          <a:p>
            <a:r>
              <a:rPr lang="en-US" dirty="0"/>
              <a:t>2 Tim 2:15</a:t>
            </a:r>
          </a:p>
          <a:p>
            <a:pPr marL="457200" lvl="1" indent="0">
              <a:buNone/>
            </a:pPr>
            <a:r>
              <a:rPr lang="en-US" dirty="0"/>
              <a:t>•Diligent</a:t>
            </a:r>
          </a:p>
          <a:p>
            <a:pPr marL="457200" lvl="1" indent="0">
              <a:buNone/>
            </a:pPr>
            <a:r>
              <a:rPr lang="en-US" dirty="0"/>
              <a:t>•Worker</a:t>
            </a:r>
          </a:p>
          <a:p>
            <a:pPr marL="457200" lvl="1" indent="0">
              <a:buNone/>
            </a:pPr>
            <a:r>
              <a:rPr lang="en-US" dirty="0"/>
              <a:t>•Not ashamed</a:t>
            </a:r>
          </a:p>
          <a:p>
            <a:pPr marL="457200" lvl="1" indent="0">
              <a:buNone/>
            </a:pPr>
            <a:r>
              <a:rPr lang="en-US" dirty="0"/>
              <a:t>•Smart (rightly dividing the word of truth)</a:t>
            </a:r>
          </a:p>
          <a:p>
            <a:pPr lvl="1"/>
            <a:endParaRPr lang="en-US" dirty="0"/>
          </a:p>
          <a:p>
            <a:pPr marL="457200" lvl="1" indent="0">
              <a:buNone/>
            </a:pPr>
            <a:r>
              <a:rPr lang="en-US" u="sng" dirty="0"/>
              <a:t>Other attitudes:</a:t>
            </a:r>
          </a:p>
          <a:p>
            <a:pPr lvl="1"/>
            <a:r>
              <a:rPr lang="en-US" dirty="0"/>
              <a:t>Faithfulness 2 </a:t>
            </a:r>
            <a:r>
              <a:rPr lang="en-US" dirty="0" err="1"/>
              <a:t>Cor</a:t>
            </a:r>
            <a:r>
              <a:rPr lang="en-US" dirty="0"/>
              <a:t> 1:7</a:t>
            </a:r>
          </a:p>
          <a:p>
            <a:pPr lvl="1"/>
            <a:r>
              <a:rPr lang="en-US" dirty="0"/>
              <a:t>Helpful 2 </a:t>
            </a:r>
            <a:r>
              <a:rPr lang="en-US" dirty="0" err="1"/>
              <a:t>Cor</a:t>
            </a:r>
            <a:r>
              <a:rPr lang="en-US" dirty="0"/>
              <a:t> 1:11</a:t>
            </a:r>
          </a:p>
          <a:p>
            <a:pPr lvl="1"/>
            <a:r>
              <a:rPr lang="en-US" dirty="0"/>
              <a:t>Thankful 2 </a:t>
            </a:r>
            <a:r>
              <a:rPr lang="en-US" dirty="0" err="1"/>
              <a:t>Cor</a:t>
            </a:r>
            <a:r>
              <a:rPr lang="en-US" dirty="0"/>
              <a:t> 1</a:t>
            </a:r>
          </a:p>
          <a:p>
            <a:pPr lvl="1"/>
            <a:r>
              <a:rPr lang="en-US" dirty="0"/>
              <a:t>Enduring Phil 3:14</a:t>
            </a:r>
          </a:p>
          <a:p>
            <a:pPr lvl="1"/>
            <a:r>
              <a:rPr lang="en-US" dirty="0"/>
              <a:t>Maturing our minds Phil 3:15</a:t>
            </a:r>
          </a:p>
          <a:p>
            <a:pPr lvl="1"/>
            <a:endParaRPr lang="en-US" dirty="0"/>
          </a:p>
        </p:txBody>
      </p:sp>
    </p:spTree>
    <p:extLst>
      <p:ext uri="{BB962C8B-B14F-4D97-AF65-F5344CB8AC3E}">
        <p14:creationId xmlns:p14="http://schemas.microsoft.com/office/powerpoint/2010/main" val="4217727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500"/>
                                        <p:tgtEl>
                                          <p:spTgt spid="3">
                                            <p:txEl>
                                              <p:pRg st="9" end="9"/>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fade">
                                      <p:cBhvr>
                                        <p:cTn id="36" dur="500"/>
                                        <p:tgtEl>
                                          <p:spTgt spid="3">
                                            <p:txEl>
                                              <p:pRg st="10" end="10"/>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animEffect transition="in" filter="fade">
                                      <p:cBhvr>
                                        <p:cTn id="39"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Setting of Acts 5</a:t>
            </a:r>
          </a:p>
        </p:txBody>
      </p:sp>
      <p:sp>
        <p:nvSpPr>
          <p:cNvPr id="3" name="Content Placeholder 2"/>
          <p:cNvSpPr>
            <a:spLocks noGrp="1"/>
          </p:cNvSpPr>
          <p:nvPr>
            <p:ph idx="1"/>
          </p:nvPr>
        </p:nvSpPr>
        <p:spPr/>
        <p:txBody>
          <a:bodyPr/>
          <a:lstStyle/>
          <a:p>
            <a:pPr marL="0" indent="0">
              <a:buNone/>
            </a:pPr>
            <a:r>
              <a:rPr lang="en-US" dirty="0"/>
              <a:t>Acts 5 (Early NT Christians and their stand)</a:t>
            </a:r>
          </a:p>
          <a:p>
            <a:pPr marL="0" indent="0">
              <a:buNone/>
            </a:pPr>
            <a:endParaRPr lang="en-US" dirty="0"/>
          </a:p>
          <a:p>
            <a:pPr marL="0" indent="0">
              <a:buNone/>
            </a:pPr>
            <a:r>
              <a:rPr lang="en-US" dirty="0"/>
              <a:t>Agents: </a:t>
            </a:r>
            <a:r>
              <a:rPr lang="en-US" dirty="0" err="1"/>
              <a:t>Sadduces</a:t>
            </a:r>
            <a:r>
              <a:rPr lang="en-US" dirty="0"/>
              <a:t> with High Priest</a:t>
            </a:r>
          </a:p>
          <a:p>
            <a:pPr marL="0" indent="0">
              <a:buNone/>
            </a:pPr>
            <a:r>
              <a:rPr lang="en-US" dirty="0"/>
              <a:t>Recipients: Apostles</a:t>
            </a:r>
          </a:p>
          <a:p>
            <a:pPr marL="0" indent="0">
              <a:buNone/>
            </a:pPr>
            <a:r>
              <a:rPr lang="en-US" dirty="0"/>
              <a:t>Other younger Christians: 5:13 “none dared to join”</a:t>
            </a:r>
          </a:p>
          <a:p>
            <a:endParaRPr lang="en-US" dirty="0"/>
          </a:p>
          <a:p>
            <a:r>
              <a:rPr lang="en-US" dirty="0"/>
              <a:t>God frees the apostles from prison and commands them to openly teach the words of life at the temple door.</a:t>
            </a:r>
          </a:p>
        </p:txBody>
      </p:sp>
    </p:spTree>
    <p:extLst>
      <p:ext uri="{BB962C8B-B14F-4D97-AF65-F5344CB8AC3E}">
        <p14:creationId xmlns:p14="http://schemas.microsoft.com/office/powerpoint/2010/main" val="3165559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5:19 courage “we ought to obey God rather than men”</a:t>
            </a:r>
          </a:p>
          <a:p>
            <a:pPr marL="0" indent="0">
              <a:buNone/>
            </a:pPr>
            <a:endParaRPr lang="en-US" dirty="0"/>
          </a:p>
          <a:p>
            <a:r>
              <a:rPr lang="en-US" dirty="0"/>
              <a:t>5:32 Stand as witness (in the light)</a:t>
            </a:r>
          </a:p>
          <a:p>
            <a:endParaRPr lang="en-US" dirty="0"/>
          </a:p>
        </p:txBody>
      </p:sp>
    </p:spTree>
    <p:extLst>
      <p:ext uri="{BB962C8B-B14F-4D97-AF65-F5344CB8AC3E}">
        <p14:creationId xmlns:p14="http://schemas.microsoft.com/office/powerpoint/2010/main" val="81652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u="sng" dirty="0"/>
              <a:t>5:28 Remember</a:t>
            </a:r>
          </a:p>
          <a:p>
            <a:pPr marL="0" lvl="0" indent="0">
              <a:buNone/>
            </a:pPr>
            <a:r>
              <a:rPr lang="en-US" dirty="0"/>
              <a:t>“did we not strictly command you not to teach in this name?”</a:t>
            </a:r>
          </a:p>
          <a:p>
            <a:pPr lvl="1"/>
            <a:r>
              <a:rPr lang="en-US" dirty="0"/>
              <a:t>Don’t underestimate the power of influence and suggestion from those in power, this is high pressure situations</a:t>
            </a:r>
          </a:p>
          <a:p>
            <a:pPr marL="0" lvl="0" indent="0">
              <a:buNone/>
            </a:pPr>
            <a:r>
              <a:rPr lang="en-US" dirty="0"/>
              <a:t>“And look, you have filled Jerusalem with your doctrine”</a:t>
            </a:r>
          </a:p>
          <a:p>
            <a:pPr lvl="1"/>
            <a:r>
              <a:rPr lang="en-US" dirty="0"/>
              <a:t>Hatred for righteous teaching and for the light</a:t>
            </a:r>
          </a:p>
          <a:p>
            <a:pPr lvl="1"/>
            <a:endParaRPr lang="en-US" dirty="0"/>
          </a:p>
          <a:p>
            <a:pPr marL="0" lvl="0" indent="0">
              <a:buNone/>
            </a:pPr>
            <a:r>
              <a:rPr lang="en-US" dirty="0"/>
              <a:t>“and intend to bring this Man’s blood against us?”</a:t>
            </a:r>
          </a:p>
          <a:p>
            <a:pPr lvl="1"/>
            <a:r>
              <a:rPr lang="en-US" dirty="0"/>
              <a:t>Matt 27:25 “His blood be on us and our children</a:t>
            </a:r>
          </a:p>
          <a:p>
            <a:pPr lvl="1"/>
            <a:r>
              <a:rPr lang="en-US" dirty="0"/>
              <a:t>Hold folks accountable for their sinful behavior, even when it poses personal risk</a:t>
            </a:r>
          </a:p>
          <a:p>
            <a:endParaRPr lang="en-US" dirty="0"/>
          </a:p>
        </p:txBody>
      </p:sp>
    </p:spTree>
    <p:extLst>
      <p:ext uri="{BB962C8B-B14F-4D97-AF65-F5344CB8AC3E}">
        <p14:creationId xmlns:p14="http://schemas.microsoft.com/office/powerpoint/2010/main" val="3205251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fade">
                                      <p:cBhvr>
                                        <p:cTn id="3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effectLst/>
              </a:rPr>
              <a:t>What were some of the consequences for following Christ?</a:t>
            </a:r>
            <a:endParaRPr lang="en-US" sz="4000" dirty="0"/>
          </a:p>
        </p:txBody>
      </p:sp>
      <p:sp>
        <p:nvSpPr>
          <p:cNvPr id="3" name="Content Placeholder 2"/>
          <p:cNvSpPr>
            <a:spLocks noGrp="1"/>
          </p:cNvSpPr>
          <p:nvPr>
            <p:ph idx="1"/>
          </p:nvPr>
        </p:nvSpPr>
        <p:spPr/>
        <p:txBody>
          <a:bodyPr/>
          <a:lstStyle/>
          <a:p>
            <a:r>
              <a:rPr lang="en-US" dirty="0"/>
              <a:t>5:33 plots against their lives</a:t>
            </a:r>
          </a:p>
          <a:p>
            <a:r>
              <a:rPr lang="en-US" dirty="0"/>
              <a:t>5:34 ostracized</a:t>
            </a:r>
          </a:p>
          <a:p>
            <a:r>
              <a:rPr lang="en-US" dirty="0"/>
              <a:t>5:40 beaten</a:t>
            </a:r>
          </a:p>
          <a:p>
            <a:r>
              <a:rPr lang="en-US" dirty="0"/>
              <a:t>5:40 commanded to shut up</a:t>
            </a:r>
          </a:p>
          <a:p>
            <a:endParaRPr lang="en-US" dirty="0"/>
          </a:p>
        </p:txBody>
      </p:sp>
    </p:spTree>
    <p:extLst>
      <p:ext uri="{BB962C8B-B14F-4D97-AF65-F5344CB8AC3E}">
        <p14:creationId xmlns:p14="http://schemas.microsoft.com/office/powerpoint/2010/main" val="91845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did they respond?</a:t>
            </a:r>
          </a:p>
        </p:txBody>
      </p:sp>
      <p:sp>
        <p:nvSpPr>
          <p:cNvPr id="3" name="Content Placeholder 2"/>
          <p:cNvSpPr>
            <a:spLocks noGrp="1"/>
          </p:cNvSpPr>
          <p:nvPr>
            <p:ph idx="1"/>
          </p:nvPr>
        </p:nvSpPr>
        <p:spPr/>
        <p:txBody>
          <a:bodyPr/>
          <a:lstStyle/>
          <a:p>
            <a:r>
              <a:rPr lang="en-US" dirty="0"/>
              <a:t>5:29 courage under fire</a:t>
            </a:r>
          </a:p>
          <a:p>
            <a:r>
              <a:rPr lang="en-US" dirty="0"/>
              <a:t>5:21, 32 obedient</a:t>
            </a:r>
          </a:p>
          <a:p>
            <a:r>
              <a:rPr lang="en-US" dirty="0"/>
              <a:t>5:41 rejoicing to be counted worthy to suffer for His name sake</a:t>
            </a:r>
          </a:p>
          <a:p>
            <a:r>
              <a:rPr lang="en-US" dirty="0"/>
              <a:t>5:42 steadfast, unwavering, continuing the great commission to teach and preach</a:t>
            </a:r>
          </a:p>
          <a:p>
            <a:endParaRPr lang="en-US" dirty="0"/>
          </a:p>
        </p:txBody>
      </p:sp>
    </p:spTree>
    <p:extLst>
      <p:ext uri="{BB962C8B-B14F-4D97-AF65-F5344CB8AC3E}">
        <p14:creationId xmlns:p14="http://schemas.microsoft.com/office/powerpoint/2010/main" val="2501544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you tonight</a:t>
            </a:r>
          </a:p>
        </p:txBody>
      </p:sp>
      <p:sp>
        <p:nvSpPr>
          <p:cNvPr id="3" name="Content Placeholder 2"/>
          <p:cNvSpPr>
            <a:spLocks noGrp="1"/>
          </p:cNvSpPr>
          <p:nvPr>
            <p:ph idx="1"/>
          </p:nvPr>
        </p:nvSpPr>
        <p:spPr/>
        <p:txBody>
          <a:bodyPr>
            <a:normAutofit fontScale="92500" lnSpcReduction="10000"/>
          </a:bodyPr>
          <a:lstStyle/>
          <a:p>
            <a:r>
              <a:rPr lang="en-US" dirty="0"/>
              <a:t>Suffering is guaranteed in our lives, especially guaranteed for being a Christian</a:t>
            </a:r>
          </a:p>
          <a:p>
            <a:r>
              <a:rPr lang="en-US" dirty="0"/>
              <a:t>Suffering allows us to recognize our incredible need for God (faith and trust)</a:t>
            </a:r>
          </a:p>
          <a:p>
            <a:r>
              <a:rPr lang="en-US" dirty="0"/>
              <a:t>I Encourage you to prepare your heart to receive it with the right attitude:</a:t>
            </a:r>
          </a:p>
          <a:p>
            <a:pPr lvl="0"/>
            <a:r>
              <a:rPr lang="en-US" dirty="0"/>
              <a:t>Joy</a:t>
            </a:r>
          </a:p>
          <a:p>
            <a:pPr lvl="0"/>
            <a:r>
              <a:rPr lang="en-US" dirty="0"/>
              <a:t>Thankfulness</a:t>
            </a:r>
          </a:p>
          <a:p>
            <a:pPr lvl="0"/>
            <a:r>
              <a:rPr lang="en-US" dirty="0"/>
              <a:t>Focused on salvation</a:t>
            </a:r>
          </a:p>
          <a:p>
            <a:pPr lvl="0"/>
            <a:r>
              <a:rPr lang="en-US" dirty="0"/>
              <a:t>Endurance to the end</a:t>
            </a:r>
          </a:p>
          <a:p>
            <a:r>
              <a:rPr lang="en-US" dirty="0"/>
              <a:t>Grow in character with each trial</a:t>
            </a:r>
          </a:p>
          <a:p>
            <a:r>
              <a:rPr lang="en-US" dirty="0"/>
              <a:t>Seek God for comfort, and protection</a:t>
            </a:r>
          </a:p>
        </p:txBody>
      </p:sp>
    </p:spTree>
    <p:extLst>
      <p:ext uri="{BB962C8B-B14F-4D97-AF65-F5344CB8AC3E}">
        <p14:creationId xmlns:p14="http://schemas.microsoft.com/office/powerpoint/2010/main" val="2733615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you tonight</a:t>
            </a:r>
          </a:p>
        </p:txBody>
      </p:sp>
      <p:sp>
        <p:nvSpPr>
          <p:cNvPr id="3" name="Content Placeholder 2"/>
          <p:cNvSpPr>
            <a:spLocks noGrp="1"/>
          </p:cNvSpPr>
          <p:nvPr>
            <p:ph idx="1"/>
          </p:nvPr>
        </p:nvSpPr>
        <p:spPr/>
        <p:txBody>
          <a:bodyPr/>
          <a:lstStyle/>
          <a:p>
            <a:r>
              <a:rPr lang="en-US" dirty="0"/>
              <a:t>Recognize the actions you must take</a:t>
            </a:r>
          </a:p>
          <a:p>
            <a:pPr lvl="3"/>
            <a:r>
              <a:rPr lang="en-US" dirty="0"/>
              <a:t>“Luke 13:34 “oh Jerusalem, Jerusalem, the one who kills the prophets and stones those who are sent to her! How often I wanted to gather your children together, as a hen gathers her brood under her wings, but you were not willing!”</a:t>
            </a:r>
          </a:p>
          <a:p>
            <a:pPr marL="0" indent="0">
              <a:buNone/>
            </a:pPr>
            <a:r>
              <a:rPr lang="en-US" dirty="0"/>
              <a:t>Preserve me oh God, for in You I </a:t>
            </a:r>
            <a:r>
              <a:rPr lang="en-US" dirty="0">
                <a:solidFill>
                  <a:srgbClr val="FF0000"/>
                </a:solidFill>
              </a:rPr>
              <a:t>put my trust</a:t>
            </a:r>
            <a:r>
              <a:rPr lang="en-US" dirty="0"/>
              <a:t>. (NKJV)</a:t>
            </a:r>
          </a:p>
          <a:p>
            <a:pPr marL="0" indent="0">
              <a:buNone/>
            </a:pPr>
            <a:endParaRPr lang="en-US" dirty="0"/>
          </a:p>
          <a:p>
            <a:pPr marL="0" indent="0">
              <a:buNone/>
            </a:pPr>
            <a:r>
              <a:rPr lang="en-US" dirty="0"/>
              <a:t>Preserve me, O God, for in you I </a:t>
            </a:r>
            <a:r>
              <a:rPr lang="en-US" dirty="0">
                <a:solidFill>
                  <a:srgbClr val="FF0000"/>
                </a:solidFill>
              </a:rPr>
              <a:t>take refuge</a:t>
            </a:r>
            <a:r>
              <a:rPr lang="en-US" dirty="0"/>
              <a:t>. I say to the LORD, “you are my Lord; I have no good apart from you.” (ESV)</a:t>
            </a:r>
          </a:p>
          <a:p>
            <a:endParaRPr lang="en-US" dirty="0"/>
          </a:p>
        </p:txBody>
      </p:sp>
    </p:spTree>
    <p:extLst>
      <p:ext uri="{BB962C8B-B14F-4D97-AF65-F5344CB8AC3E}">
        <p14:creationId xmlns:p14="http://schemas.microsoft.com/office/powerpoint/2010/main" val="2608799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t>As a Christian, what kind of suffering can we expect?</a:t>
            </a:r>
          </a:p>
          <a:p>
            <a:r>
              <a:rPr lang="en-US" dirty="0"/>
              <a:t>It is guaranteed</a:t>
            </a:r>
          </a:p>
          <a:p>
            <a:r>
              <a:rPr lang="en-US" dirty="0"/>
              <a:t>Purpose of suffering</a:t>
            </a:r>
          </a:p>
          <a:p>
            <a:r>
              <a:rPr lang="en-US" dirty="0"/>
              <a:t>Attitudes we should </a:t>
            </a:r>
            <a:r>
              <a:rPr lang="en-US" dirty="0">
                <a:solidFill>
                  <a:srgbClr val="FF0000"/>
                </a:solidFill>
              </a:rPr>
              <a:t>prepare</a:t>
            </a:r>
            <a:r>
              <a:rPr lang="en-US" dirty="0"/>
              <a:t> to have about it</a:t>
            </a:r>
          </a:p>
          <a:p>
            <a:r>
              <a:rPr lang="en-US" dirty="0"/>
              <a:t>Examples encourage us to press onward</a:t>
            </a:r>
          </a:p>
        </p:txBody>
      </p:sp>
    </p:spTree>
    <p:extLst>
      <p:ext uri="{BB962C8B-B14F-4D97-AF65-F5344CB8AC3E}">
        <p14:creationId xmlns:p14="http://schemas.microsoft.com/office/powerpoint/2010/main" val="2123015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As a Christian, what kind of suffering can we expect?</a:t>
            </a:r>
          </a:p>
        </p:txBody>
      </p:sp>
      <p:sp>
        <p:nvSpPr>
          <p:cNvPr id="3" name="Content Placeholder 2"/>
          <p:cNvSpPr>
            <a:spLocks noGrp="1"/>
          </p:cNvSpPr>
          <p:nvPr>
            <p:ph idx="1"/>
          </p:nvPr>
        </p:nvSpPr>
        <p:spPr>
          <a:xfrm>
            <a:off x="457200" y="1600200"/>
            <a:ext cx="4343400" cy="4525963"/>
          </a:xfrm>
        </p:spPr>
        <p:txBody>
          <a:bodyPr>
            <a:normAutofit/>
          </a:bodyPr>
          <a:lstStyle/>
          <a:p>
            <a:pPr lvl="0"/>
            <a:r>
              <a:rPr lang="en-US" dirty="0"/>
              <a:t>Insults 2 </a:t>
            </a:r>
            <a:r>
              <a:rPr lang="en-US" dirty="0" err="1"/>
              <a:t>Cor</a:t>
            </a:r>
            <a:r>
              <a:rPr lang="en-US" dirty="0"/>
              <a:t> 12:10</a:t>
            </a:r>
          </a:p>
          <a:p>
            <a:pPr lvl="0"/>
            <a:r>
              <a:rPr lang="en-US" dirty="0"/>
              <a:t>Lose family </a:t>
            </a:r>
          </a:p>
          <a:p>
            <a:pPr lvl="2"/>
            <a:r>
              <a:rPr lang="en-US" dirty="0"/>
              <a:t>Matt 10</a:t>
            </a:r>
          </a:p>
          <a:p>
            <a:pPr lvl="2"/>
            <a:r>
              <a:rPr lang="en-US" dirty="0" err="1"/>
              <a:t>Heb</a:t>
            </a:r>
            <a:r>
              <a:rPr lang="en-US" dirty="0"/>
              <a:t> 11:25</a:t>
            </a:r>
          </a:p>
          <a:p>
            <a:pPr lvl="2"/>
            <a:endParaRPr lang="en-US" dirty="0"/>
          </a:p>
          <a:p>
            <a:r>
              <a:rPr lang="en-US" dirty="0"/>
              <a:t>Rom 8:35-39</a:t>
            </a:r>
          </a:p>
          <a:p>
            <a:pPr lvl="1"/>
            <a:r>
              <a:rPr lang="en-US" dirty="0"/>
              <a:t>Tribulation</a:t>
            </a:r>
          </a:p>
          <a:p>
            <a:pPr lvl="1"/>
            <a:r>
              <a:rPr lang="en-US" dirty="0"/>
              <a:t>Distress</a:t>
            </a:r>
          </a:p>
          <a:p>
            <a:pPr lvl="1"/>
            <a:r>
              <a:rPr lang="en-US" dirty="0"/>
              <a:t>Persecution</a:t>
            </a:r>
          </a:p>
          <a:p>
            <a:pPr lvl="1"/>
            <a:r>
              <a:rPr lang="en-US" dirty="0"/>
              <a:t>Famine</a:t>
            </a:r>
          </a:p>
          <a:p>
            <a:pPr lvl="1"/>
            <a:r>
              <a:rPr lang="en-US" dirty="0"/>
              <a:t>Nakedness</a:t>
            </a:r>
          </a:p>
          <a:p>
            <a:pPr lvl="1"/>
            <a:r>
              <a:rPr lang="en-US" dirty="0"/>
              <a:t>Peril</a:t>
            </a:r>
          </a:p>
          <a:p>
            <a:pPr lvl="1"/>
            <a:r>
              <a:rPr lang="en-US" dirty="0"/>
              <a:t>Sword</a:t>
            </a:r>
          </a:p>
          <a:p>
            <a:endParaRPr lang="en-US" dirty="0"/>
          </a:p>
        </p:txBody>
      </p:sp>
      <p:sp>
        <p:nvSpPr>
          <p:cNvPr id="5" name="TextBox 4"/>
          <p:cNvSpPr txBox="1"/>
          <p:nvPr/>
        </p:nvSpPr>
        <p:spPr>
          <a:xfrm>
            <a:off x="4860758" y="1600200"/>
            <a:ext cx="4038600" cy="4801314"/>
          </a:xfrm>
          <a:prstGeom prst="rect">
            <a:avLst/>
          </a:prstGeom>
          <a:noFill/>
        </p:spPr>
        <p:txBody>
          <a:bodyPr wrap="square" rtlCol="0">
            <a:spAutoFit/>
          </a:bodyPr>
          <a:lstStyle/>
          <a:p>
            <a:pPr lvl="0"/>
            <a:r>
              <a:rPr lang="en-US" dirty="0"/>
              <a:t>Rom 8:37-39</a:t>
            </a:r>
          </a:p>
          <a:p>
            <a:pPr lvl="0"/>
            <a:r>
              <a:rPr lang="en-US" dirty="0"/>
              <a:t>Expect to face against:</a:t>
            </a:r>
          </a:p>
          <a:p>
            <a:pPr lvl="1"/>
            <a:r>
              <a:rPr lang="en-US" dirty="0"/>
              <a:t>Death/life</a:t>
            </a:r>
          </a:p>
          <a:p>
            <a:pPr lvl="1"/>
            <a:r>
              <a:rPr lang="en-US" dirty="0"/>
              <a:t>Angles/principalities</a:t>
            </a:r>
          </a:p>
          <a:p>
            <a:pPr lvl="1"/>
            <a:r>
              <a:rPr lang="en-US" dirty="0"/>
              <a:t>Powers (society and government)</a:t>
            </a:r>
          </a:p>
          <a:p>
            <a:pPr lvl="1"/>
            <a:r>
              <a:rPr lang="en-US" dirty="0"/>
              <a:t>Height and depth (geographic changes)</a:t>
            </a:r>
          </a:p>
          <a:p>
            <a:pPr lvl="1"/>
            <a:r>
              <a:rPr lang="en-US" dirty="0"/>
              <a:t>Created things (nerve gas, poison, warfare)</a:t>
            </a:r>
          </a:p>
          <a:p>
            <a:pPr lvl="1"/>
            <a:endParaRPr lang="en-US" dirty="0"/>
          </a:p>
          <a:p>
            <a:pPr lvl="1"/>
            <a:r>
              <a:rPr lang="en-US" dirty="0"/>
              <a:t>Acts 5:33-40</a:t>
            </a:r>
          </a:p>
          <a:p>
            <a:pPr lvl="1"/>
            <a:r>
              <a:rPr lang="en-US" dirty="0"/>
              <a:t>	Plots to be killed</a:t>
            </a:r>
          </a:p>
          <a:p>
            <a:pPr lvl="1"/>
            <a:r>
              <a:rPr lang="en-US" dirty="0"/>
              <a:t>	Ostracized</a:t>
            </a:r>
          </a:p>
          <a:p>
            <a:pPr lvl="1"/>
            <a:r>
              <a:rPr lang="en-US" dirty="0"/>
              <a:t>	Threatened</a:t>
            </a:r>
          </a:p>
          <a:p>
            <a:pPr lvl="1"/>
            <a:r>
              <a:rPr lang="en-US" dirty="0"/>
              <a:t>	Beatings</a:t>
            </a:r>
          </a:p>
          <a:p>
            <a:pPr lvl="1"/>
            <a:r>
              <a:rPr lang="en-US" dirty="0"/>
              <a:t>	Told to shut up</a:t>
            </a:r>
          </a:p>
          <a:p>
            <a:endParaRPr lang="en-US" dirty="0"/>
          </a:p>
        </p:txBody>
      </p:sp>
    </p:spTree>
    <p:extLst>
      <p:ext uri="{BB962C8B-B14F-4D97-AF65-F5344CB8AC3E}">
        <p14:creationId xmlns:p14="http://schemas.microsoft.com/office/powerpoint/2010/main" val="1804594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fade">
                                      <p:cBhvr>
                                        <p:cTn id="35" dur="500"/>
                                        <p:tgtEl>
                                          <p:spTgt spid="3">
                                            <p:txEl>
                                              <p:pRg st="9" end="9"/>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3">
                                            <p:txEl>
                                              <p:pRg st="10" end="10"/>
                                            </p:txEl>
                                          </p:spTgt>
                                        </p:tgtEl>
                                        <p:attrNameLst>
                                          <p:attrName>style.visibility</p:attrName>
                                        </p:attrNameLst>
                                      </p:cBhvr>
                                      <p:to>
                                        <p:strVal val="visible"/>
                                      </p:to>
                                    </p:set>
                                    <p:animEffect transition="in" filter="fade">
                                      <p:cBhvr>
                                        <p:cTn id="38" dur="500"/>
                                        <p:tgtEl>
                                          <p:spTgt spid="3">
                                            <p:txEl>
                                              <p:pRg st="10" end="10"/>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animEffect transition="in" filter="fade">
                                      <p:cBhvr>
                                        <p:cTn id="41" dur="500"/>
                                        <p:tgtEl>
                                          <p:spTgt spid="3">
                                            <p:txEl>
                                              <p:pRg st="11" end="11"/>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3">
                                            <p:txEl>
                                              <p:pRg st="12" end="12"/>
                                            </p:txEl>
                                          </p:spTgt>
                                        </p:tgtEl>
                                        <p:attrNameLst>
                                          <p:attrName>style.visibility</p:attrName>
                                        </p:attrNameLst>
                                      </p:cBhvr>
                                      <p:to>
                                        <p:strVal val="visible"/>
                                      </p:to>
                                    </p:set>
                                    <p:animEffect transition="in" filter="fade">
                                      <p:cBhvr>
                                        <p:cTn id="44" dur="500"/>
                                        <p:tgtEl>
                                          <p:spTgt spid="3">
                                            <p:txEl>
                                              <p:pRg st="12" end="12"/>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5">
                                            <p:txEl>
                                              <p:pRg st="0" end="0"/>
                                            </p:txEl>
                                          </p:spTgt>
                                        </p:tgtEl>
                                        <p:attrNameLst>
                                          <p:attrName>style.visibility</p:attrName>
                                        </p:attrNameLst>
                                      </p:cBhvr>
                                      <p:to>
                                        <p:strVal val="visible"/>
                                      </p:to>
                                    </p:set>
                                    <p:animEffect transition="in" filter="fade">
                                      <p:cBhvr>
                                        <p:cTn id="49" dur="500"/>
                                        <p:tgtEl>
                                          <p:spTgt spid="5">
                                            <p:txEl>
                                              <p:pRg st="0" end="0"/>
                                            </p:txEl>
                                          </p:spTgt>
                                        </p:tgtEl>
                                      </p:cBhvr>
                                    </p:animEffect>
                                  </p:childTnLst>
                                </p:cTn>
                              </p:par>
                              <p:par>
                                <p:cTn id="50" presetID="10" presetClass="entr" presetSubtype="0" fill="hold" nodeType="withEffect">
                                  <p:stCondLst>
                                    <p:cond delay="0"/>
                                  </p:stCondLst>
                                  <p:childTnLst>
                                    <p:set>
                                      <p:cBhvr>
                                        <p:cTn id="51" dur="1" fill="hold">
                                          <p:stCondLst>
                                            <p:cond delay="0"/>
                                          </p:stCondLst>
                                        </p:cTn>
                                        <p:tgtEl>
                                          <p:spTgt spid="5">
                                            <p:txEl>
                                              <p:pRg st="1" end="1"/>
                                            </p:txEl>
                                          </p:spTgt>
                                        </p:tgtEl>
                                        <p:attrNameLst>
                                          <p:attrName>style.visibility</p:attrName>
                                        </p:attrNameLst>
                                      </p:cBhvr>
                                      <p:to>
                                        <p:strVal val="visible"/>
                                      </p:to>
                                    </p:set>
                                    <p:animEffect transition="in" filter="fade">
                                      <p:cBhvr>
                                        <p:cTn id="52" dur="500"/>
                                        <p:tgtEl>
                                          <p:spTgt spid="5">
                                            <p:txEl>
                                              <p:pRg st="1" end="1"/>
                                            </p:txEl>
                                          </p:spTgt>
                                        </p:tgtEl>
                                      </p:cBhvr>
                                    </p:animEffect>
                                  </p:childTnLst>
                                </p:cTn>
                              </p:par>
                              <p:par>
                                <p:cTn id="53" presetID="10" presetClass="entr" presetSubtype="0" fill="hold" nodeType="withEffect">
                                  <p:stCondLst>
                                    <p:cond delay="0"/>
                                  </p:stCondLst>
                                  <p:childTnLst>
                                    <p:set>
                                      <p:cBhvr>
                                        <p:cTn id="54" dur="1" fill="hold">
                                          <p:stCondLst>
                                            <p:cond delay="0"/>
                                          </p:stCondLst>
                                        </p:cTn>
                                        <p:tgtEl>
                                          <p:spTgt spid="5">
                                            <p:txEl>
                                              <p:pRg st="2" end="2"/>
                                            </p:txEl>
                                          </p:spTgt>
                                        </p:tgtEl>
                                        <p:attrNameLst>
                                          <p:attrName>style.visibility</p:attrName>
                                        </p:attrNameLst>
                                      </p:cBhvr>
                                      <p:to>
                                        <p:strVal val="visible"/>
                                      </p:to>
                                    </p:set>
                                    <p:animEffect transition="in" filter="fade">
                                      <p:cBhvr>
                                        <p:cTn id="55" dur="500"/>
                                        <p:tgtEl>
                                          <p:spTgt spid="5">
                                            <p:txEl>
                                              <p:pRg st="2" end="2"/>
                                            </p:txEl>
                                          </p:spTgt>
                                        </p:tgtEl>
                                      </p:cBhvr>
                                    </p:animEffect>
                                  </p:childTnLst>
                                </p:cTn>
                              </p:par>
                              <p:par>
                                <p:cTn id="56" presetID="10" presetClass="entr" presetSubtype="0" fill="hold" nodeType="withEffect">
                                  <p:stCondLst>
                                    <p:cond delay="0"/>
                                  </p:stCondLst>
                                  <p:childTnLst>
                                    <p:set>
                                      <p:cBhvr>
                                        <p:cTn id="57" dur="1" fill="hold">
                                          <p:stCondLst>
                                            <p:cond delay="0"/>
                                          </p:stCondLst>
                                        </p:cTn>
                                        <p:tgtEl>
                                          <p:spTgt spid="5">
                                            <p:txEl>
                                              <p:pRg st="3" end="3"/>
                                            </p:txEl>
                                          </p:spTgt>
                                        </p:tgtEl>
                                        <p:attrNameLst>
                                          <p:attrName>style.visibility</p:attrName>
                                        </p:attrNameLst>
                                      </p:cBhvr>
                                      <p:to>
                                        <p:strVal val="visible"/>
                                      </p:to>
                                    </p:set>
                                    <p:animEffect transition="in" filter="fade">
                                      <p:cBhvr>
                                        <p:cTn id="58" dur="500"/>
                                        <p:tgtEl>
                                          <p:spTgt spid="5">
                                            <p:txEl>
                                              <p:pRg st="3" end="3"/>
                                            </p:txEl>
                                          </p:spTgt>
                                        </p:tgtEl>
                                      </p:cBhvr>
                                    </p:animEffect>
                                  </p:childTnLst>
                                </p:cTn>
                              </p:par>
                              <p:par>
                                <p:cTn id="59" presetID="10" presetClass="entr" presetSubtype="0" fill="hold" nodeType="withEffect">
                                  <p:stCondLst>
                                    <p:cond delay="0"/>
                                  </p:stCondLst>
                                  <p:childTnLst>
                                    <p:set>
                                      <p:cBhvr>
                                        <p:cTn id="60" dur="1" fill="hold">
                                          <p:stCondLst>
                                            <p:cond delay="0"/>
                                          </p:stCondLst>
                                        </p:cTn>
                                        <p:tgtEl>
                                          <p:spTgt spid="5">
                                            <p:txEl>
                                              <p:pRg st="4" end="4"/>
                                            </p:txEl>
                                          </p:spTgt>
                                        </p:tgtEl>
                                        <p:attrNameLst>
                                          <p:attrName>style.visibility</p:attrName>
                                        </p:attrNameLst>
                                      </p:cBhvr>
                                      <p:to>
                                        <p:strVal val="visible"/>
                                      </p:to>
                                    </p:set>
                                    <p:animEffect transition="in" filter="fade">
                                      <p:cBhvr>
                                        <p:cTn id="61" dur="500"/>
                                        <p:tgtEl>
                                          <p:spTgt spid="5">
                                            <p:txEl>
                                              <p:pRg st="4" end="4"/>
                                            </p:txEl>
                                          </p:spTgt>
                                        </p:tgtEl>
                                      </p:cBhvr>
                                    </p:animEffect>
                                  </p:childTnLst>
                                </p:cTn>
                              </p:par>
                              <p:par>
                                <p:cTn id="62" presetID="10" presetClass="entr" presetSubtype="0" fill="hold" nodeType="withEffect">
                                  <p:stCondLst>
                                    <p:cond delay="0"/>
                                  </p:stCondLst>
                                  <p:childTnLst>
                                    <p:set>
                                      <p:cBhvr>
                                        <p:cTn id="63" dur="1" fill="hold">
                                          <p:stCondLst>
                                            <p:cond delay="0"/>
                                          </p:stCondLst>
                                        </p:cTn>
                                        <p:tgtEl>
                                          <p:spTgt spid="5">
                                            <p:txEl>
                                              <p:pRg st="5" end="5"/>
                                            </p:txEl>
                                          </p:spTgt>
                                        </p:tgtEl>
                                        <p:attrNameLst>
                                          <p:attrName>style.visibility</p:attrName>
                                        </p:attrNameLst>
                                      </p:cBhvr>
                                      <p:to>
                                        <p:strVal val="visible"/>
                                      </p:to>
                                    </p:set>
                                    <p:animEffect transition="in" filter="fade">
                                      <p:cBhvr>
                                        <p:cTn id="64" dur="500"/>
                                        <p:tgtEl>
                                          <p:spTgt spid="5">
                                            <p:txEl>
                                              <p:pRg st="5" end="5"/>
                                            </p:txEl>
                                          </p:spTgt>
                                        </p:tgtEl>
                                      </p:cBhvr>
                                    </p:animEffect>
                                  </p:childTnLst>
                                </p:cTn>
                              </p:par>
                              <p:par>
                                <p:cTn id="65" presetID="10" presetClass="entr" presetSubtype="0" fill="hold" nodeType="withEffect">
                                  <p:stCondLst>
                                    <p:cond delay="0"/>
                                  </p:stCondLst>
                                  <p:childTnLst>
                                    <p:set>
                                      <p:cBhvr>
                                        <p:cTn id="66" dur="1" fill="hold">
                                          <p:stCondLst>
                                            <p:cond delay="0"/>
                                          </p:stCondLst>
                                        </p:cTn>
                                        <p:tgtEl>
                                          <p:spTgt spid="5">
                                            <p:txEl>
                                              <p:pRg st="6" end="6"/>
                                            </p:txEl>
                                          </p:spTgt>
                                        </p:tgtEl>
                                        <p:attrNameLst>
                                          <p:attrName>style.visibility</p:attrName>
                                        </p:attrNameLst>
                                      </p:cBhvr>
                                      <p:to>
                                        <p:strVal val="visible"/>
                                      </p:to>
                                    </p:set>
                                    <p:animEffect transition="in" filter="fade">
                                      <p:cBhvr>
                                        <p:cTn id="67" dur="500"/>
                                        <p:tgtEl>
                                          <p:spTgt spid="5">
                                            <p:txEl>
                                              <p:pRg st="6" end="6"/>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5">
                                            <p:txEl>
                                              <p:pRg st="8" end="8"/>
                                            </p:txEl>
                                          </p:spTgt>
                                        </p:tgtEl>
                                        <p:attrNameLst>
                                          <p:attrName>style.visibility</p:attrName>
                                        </p:attrNameLst>
                                      </p:cBhvr>
                                      <p:to>
                                        <p:strVal val="visible"/>
                                      </p:to>
                                    </p:set>
                                    <p:animEffect transition="in" filter="fade">
                                      <p:cBhvr>
                                        <p:cTn id="72" dur="500"/>
                                        <p:tgtEl>
                                          <p:spTgt spid="5">
                                            <p:txEl>
                                              <p:pRg st="8" end="8"/>
                                            </p:txEl>
                                          </p:spTgt>
                                        </p:tgtEl>
                                      </p:cBhvr>
                                    </p:animEffect>
                                  </p:childTnLst>
                                </p:cTn>
                              </p:par>
                              <p:par>
                                <p:cTn id="73" presetID="10" presetClass="entr" presetSubtype="0" fill="hold" nodeType="withEffect">
                                  <p:stCondLst>
                                    <p:cond delay="0"/>
                                  </p:stCondLst>
                                  <p:childTnLst>
                                    <p:set>
                                      <p:cBhvr>
                                        <p:cTn id="74" dur="1" fill="hold">
                                          <p:stCondLst>
                                            <p:cond delay="0"/>
                                          </p:stCondLst>
                                        </p:cTn>
                                        <p:tgtEl>
                                          <p:spTgt spid="5">
                                            <p:txEl>
                                              <p:pRg st="9" end="9"/>
                                            </p:txEl>
                                          </p:spTgt>
                                        </p:tgtEl>
                                        <p:attrNameLst>
                                          <p:attrName>style.visibility</p:attrName>
                                        </p:attrNameLst>
                                      </p:cBhvr>
                                      <p:to>
                                        <p:strVal val="visible"/>
                                      </p:to>
                                    </p:set>
                                    <p:animEffect transition="in" filter="fade">
                                      <p:cBhvr>
                                        <p:cTn id="75" dur="500"/>
                                        <p:tgtEl>
                                          <p:spTgt spid="5">
                                            <p:txEl>
                                              <p:pRg st="9" end="9"/>
                                            </p:txEl>
                                          </p:spTgt>
                                        </p:tgtEl>
                                      </p:cBhvr>
                                    </p:animEffect>
                                  </p:childTnLst>
                                </p:cTn>
                              </p:par>
                              <p:par>
                                <p:cTn id="76" presetID="10" presetClass="entr" presetSubtype="0" fill="hold" nodeType="withEffect">
                                  <p:stCondLst>
                                    <p:cond delay="0"/>
                                  </p:stCondLst>
                                  <p:childTnLst>
                                    <p:set>
                                      <p:cBhvr>
                                        <p:cTn id="77" dur="1" fill="hold">
                                          <p:stCondLst>
                                            <p:cond delay="0"/>
                                          </p:stCondLst>
                                        </p:cTn>
                                        <p:tgtEl>
                                          <p:spTgt spid="5">
                                            <p:txEl>
                                              <p:pRg st="10" end="10"/>
                                            </p:txEl>
                                          </p:spTgt>
                                        </p:tgtEl>
                                        <p:attrNameLst>
                                          <p:attrName>style.visibility</p:attrName>
                                        </p:attrNameLst>
                                      </p:cBhvr>
                                      <p:to>
                                        <p:strVal val="visible"/>
                                      </p:to>
                                    </p:set>
                                    <p:animEffect transition="in" filter="fade">
                                      <p:cBhvr>
                                        <p:cTn id="78" dur="500"/>
                                        <p:tgtEl>
                                          <p:spTgt spid="5">
                                            <p:txEl>
                                              <p:pRg st="10" end="10"/>
                                            </p:txEl>
                                          </p:spTgt>
                                        </p:tgtEl>
                                      </p:cBhvr>
                                    </p:animEffect>
                                  </p:childTnLst>
                                </p:cTn>
                              </p:par>
                              <p:par>
                                <p:cTn id="79" presetID="10" presetClass="entr" presetSubtype="0" fill="hold" nodeType="withEffect">
                                  <p:stCondLst>
                                    <p:cond delay="0"/>
                                  </p:stCondLst>
                                  <p:childTnLst>
                                    <p:set>
                                      <p:cBhvr>
                                        <p:cTn id="80" dur="1" fill="hold">
                                          <p:stCondLst>
                                            <p:cond delay="0"/>
                                          </p:stCondLst>
                                        </p:cTn>
                                        <p:tgtEl>
                                          <p:spTgt spid="5">
                                            <p:txEl>
                                              <p:pRg st="11" end="11"/>
                                            </p:txEl>
                                          </p:spTgt>
                                        </p:tgtEl>
                                        <p:attrNameLst>
                                          <p:attrName>style.visibility</p:attrName>
                                        </p:attrNameLst>
                                      </p:cBhvr>
                                      <p:to>
                                        <p:strVal val="visible"/>
                                      </p:to>
                                    </p:set>
                                    <p:animEffect transition="in" filter="fade">
                                      <p:cBhvr>
                                        <p:cTn id="81" dur="500"/>
                                        <p:tgtEl>
                                          <p:spTgt spid="5">
                                            <p:txEl>
                                              <p:pRg st="11" end="11"/>
                                            </p:txEl>
                                          </p:spTgt>
                                        </p:tgtEl>
                                      </p:cBhvr>
                                    </p:animEffect>
                                  </p:childTnLst>
                                </p:cTn>
                              </p:par>
                              <p:par>
                                <p:cTn id="82" presetID="10" presetClass="entr" presetSubtype="0" fill="hold" nodeType="withEffect">
                                  <p:stCondLst>
                                    <p:cond delay="0"/>
                                  </p:stCondLst>
                                  <p:childTnLst>
                                    <p:set>
                                      <p:cBhvr>
                                        <p:cTn id="83" dur="1" fill="hold">
                                          <p:stCondLst>
                                            <p:cond delay="0"/>
                                          </p:stCondLst>
                                        </p:cTn>
                                        <p:tgtEl>
                                          <p:spTgt spid="5">
                                            <p:txEl>
                                              <p:pRg st="12" end="12"/>
                                            </p:txEl>
                                          </p:spTgt>
                                        </p:tgtEl>
                                        <p:attrNameLst>
                                          <p:attrName>style.visibility</p:attrName>
                                        </p:attrNameLst>
                                      </p:cBhvr>
                                      <p:to>
                                        <p:strVal val="visible"/>
                                      </p:to>
                                    </p:set>
                                    <p:animEffect transition="in" filter="fade">
                                      <p:cBhvr>
                                        <p:cTn id="84" dur="500"/>
                                        <p:tgtEl>
                                          <p:spTgt spid="5">
                                            <p:txEl>
                                              <p:pRg st="12" end="12"/>
                                            </p:txEl>
                                          </p:spTgt>
                                        </p:tgtEl>
                                      </p:cBhvr>
                                    </p:animEffect>
                                  </p:childTnLst>
                                </p:cTn>
                              </p:par>
                              <p:par>
                                <p:cTn id="85" presetID="10" presetClass="entr" presetSubtype="0" fill="hold" nodeType="withEffect">
                                  <p:stCondLst>
                                    <p:cond delay="0"/>
                                  </p:stCondLst>
                                  <p:childTnLst>
                                    <p:set>
                                      <p:cBhvr>
                                        <p:cTn id="86" dur="1" fill="hold">
                                          <p:stCondLst>
                                            <p:cond delay="0"/>
                                          </p:stCondLst>
                                        </p:cTn>
                                        <p:tgtEl>
                                          <p:spTgt spid="5">
                                            <p:txEl>
                                              <p:pRg st="13" end="13"/>
                                            </p:txEl>
                                          </p:spTgt>
                                        </p:tgtEl>
                                        <p:attrNameLst>
                                          <p:attrName>style.visibility</p:attrName>
                                        </p:attrNameLst>
                                      </p:cBhvr>
                                      <p:to>
                                        <p:strVal val="visible"/>
                                      </p:to>
                                    </p:set>
                                    <p:animEffect transition="in" filter="fade">
                                      <p:cBhvr>
                                        <p:cTn id="87" dur="500"/>
                                        <p:tgtEl>
                                          <p:spTgt spid="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 is guaranteed</a:t>
            </a:r>
          </a:p>
        </p:txBody>
      </p:sp>
      <p:sp>
        <p:nvSpPr>
          <p:cNvPr id="3" name="Content Placeholder 2"/>
          <p:cNvSpPr>
            <a:spLocks noGrp="1"/>
          </p:cNvSpPr>
          <p:nvPr>
            <p:ph idx="1"/>
          </p:nvPr>
        </p:nvSpPr>
        <p:spPr/>
        <p:txBody>
          <a:bodyPr/>
          <a:lstStyle/>
          <a:p>
            <a:r>
              <a:rPr lang="en-US" dirty="0"/>
              <a:t>Suffering is guaranteed for the faithful follower</a:t>
            </a:r>
          </a:p>
          <a:p>
            <a:pPr lvl="1"/>
            <a:r>
              <a:rPr lang="en-US" sz="2000" dirty="0"/>
              <a:t>Phil 1:29</a:t>
            </a:r>
          </a:p>
          <a:p>
            <a:pPr marL="914400" lvl="2" indent="0">
              <a:buNone/>
            </a:pPr>
            <a:r>
              <a:rPr lang="en-US" sz="2000" dirty="0"/>
              <a:t>For to you it has been granted on behalf of Christ, not only to believe in Him, but also to suffer for His sake</a:t>
            </a:r>
          </a:p>
          <a:p>
            <a:pPr lvl="2"/>
            <a:endParaRPr lang="en-US" sz="2000" dirty="0"/>
          </a:p>
          <a:p>
            <a:pPr lvl="1"/>
            <a:endParaRPr lang="en-US" sz="2000" dirty="0"/>
          </a:p>
          <a:p>
            <a:pPr lvl="1"/>
            <a:r>
              <a:rPr lang="en-US" sz="2000" dirty="0"/>
              <a:t>Matt 5:11 (Beatitude, blessed persecuted for Christ’s name sake)</a:t>
            </a:r>
          </a:p>
          <a:p>
            <a:pPr lvl="1"/>
            <a:r>
              <a:rPr lang="en-US" sz="2000" dirty="0"/>
              <a:t>Matt 10 &amp; </a:t>
            </a:r>
            <a:r>
              <a:rPr lang="en-US" sz="2000" dirty="0" err="1"/>
              <a:t>Heb</a:t>
            </a:r>
            <a:r>
              <a:rPr lang="en-US" sz="2000" dirty="0"/>
              <a:t> 11:25 (Lose family when standing in the light)</a:t>
            </a:r>
          </a:p>
          <a:p>
            <a:pPr lvl="1"/>
            <a:r>
              <a:rPr lang="en-US" sz="2000" dirty="0"/>
              <a:t>Acts 9:16 (Jesus prophesizes Paul’s suffering many things)</a:t>
            </a:r>
          </a:p>
        </p:txBody>
      </p:sp>
    </p:spTree>
    <p:extLst>
      <p:ext uri="{BB962C8B-B14F-4D97-AF65-F5344CB8AC3E}">
        <p14:creationId xmlns:p14="http://schemas.microsoft.com/office/powerpoint/2010/main" val="2006486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suffering</a:t>
            </a:r>
          </a:p>
        </p:txBody>
      </p:sp>
      <p:sp>
        <p:nvSpPr>
          <p:cNvPr id="3" name="Content Placeholder 2"/>
          <p:cNvSpPr>
            <a:spLocks noGrp="1"/>
          </p:cNvSpPr>
          <p:nvPr>
            <p:ph idx="1"/>
          </p:nvPr>
        </p:nvSpPr>
        <p:spPr/>
        <p:txBody>
          <a:bodyPr>
            <a:normAutofit lnSpcReduction="10000"/>
          </a:bodyPr>
          <a:lstStyle/>
          <a:p>
            <a:pPr lvl="1"/>
            <a:r>
              <a:rPr lang="en-US" dirty="0"/>
              <a:t>2 </a:t>
            </a:r>
            <a:r>
              <a:rPr lang="en-US" dirty="0" err="1"/>
              <a:t>Cor</a:t>
            </a:r>
            <a:r>
              <a:rPr lang="en-US" dirty="0"/>
              <a:t> 1:9 so that we should not </a:t>
            </a:r>
            <a:r>
              <a:rPr lang="en-US" b="1" dirty="0"/>
              <a:t>trust</a:t>
            </a:r>
            <a:r>
              <a:rPr lang="en-US" dirty="0"/>
              <a:t> in ourselves, rather in God</a:t>
            </a:r>
          </a:p>
          <a:p>
            <a:pPr lvl="1"/>
            <a:r>
              <a:rPr lang="en-US" dirty="0"/>
              <a:t>2 Tim 2:9 [Paul] suffered in chains like an evildoer, </a:t>
            </a:r>
            <a:r>
              <a:rPr lang="en-US" dirty="0">
                <a:solidFill>
                  <a:srgbClr val="FF0000"/>
                </a:solidFill>
              </a:rPr>
              <a:t>GOD IS NOT CHAINED </a:t>
            </a:r>
            <a:r>
              <a:rPr lang="en-US" dirty="0"/>
              <a:t>(</a:t>
            </a:r>
            <a:r>
              <a:rPr lang="en-US" b="1" dirty="0"/>
              <a:t>trust</a:t>
            </a:r>
            <a:r>
              <a:rPr lang="en-US" dirty="0"/>
              <a:t> His almighty ability)</a:t>
            </a:r>
          </a:p>
          <a:p>
            <a:pPr lvl="1"/>
            <a:endParaRPr lang="en-US" dirty="0"/>
          </a:p>
          <a:p>
            <a:pPr lvl="2"/>
            <a:r>
              <a:rPr lang="en-US" dirty="0"/>
              <a:t>We must actively seek God for protection</a:t>
            </a:r>
          </a:p>
          <a:p>
            <a:pPr lvl="3"/>
            <a:r>
              <a:rPr lang="en-US" dirty="0"/>
              <a:t>Luke 13:34 “oh Jerusalem, Jerusalem, the one who kills the prophets and stones those who are sent to her! How often I wanted </a:t>
            </a:r>
            <a:r>
              <a:rPr lang="en-US"/>
              <a:t>to gather </a:t>
            </a:r>
            <a:r>
              <a:rPr lang="en-US" dirty="0"/>
              <a:t>your children together, as a hen gathers her brood under her wings, but </a:t>
            </a:r>
            <a:r>
              <a:rPr lang="en-US" dirty="0">
                <a:solidFill>
                  <a:srgbClr val="FF0000"/>
                </a:solidFill>
              </a:rPr>
              <a:t>you were not willing</a:t>
            </a:r>
            <a:r>
              <a:rPr lang="en-US" dirty="0"/>
              <a:t>!”</a:t>
            </a:r>
          </a:p>
          <a:p>
            <a:pPr lvl="3"/>
            <a:r>
              <a:rPr lang="en-US" dirty="0"/>
              <a:t>Psalm 16:1 “preserve me oh God, for </a:t>
            </a:r>
            <a:r>
              <a:rPr lang="en-US" dirty="0">
                <a:solidFill>
                  <a:srgbClr val="FF0000"/>
                </a:solidFill>
              </a:rPr>
              <a:t>in You I put my trust</a:t>
            </a:r>
            <a:r>
              <a:rPr lang="en-US" dirty="0"/>
              <a:t>.”</a:t>
            </a:r>
          </a:p>
          <a:p>
            <a:pPr lvl="1"/>
            <a:endParaRPr lang="en-US" dirty="0"/>
          </a:p>
          <a:p>
            <a:pPr lvl="1"/>
            <a:r>
              <a:rPr lang="en-US" dirty="0"/>
              <a:t>2 </a:t>
            </a:r>
            <a:r>
              <a:rPr lang="en-US" dirty="0" err="1"/>
              <a:t>Cor</a:t>
            </a:r>
            <a:r>
              <a:rPr lang="en-US" dirty="0"/>
              <a:t> 1:4-7 For </a:t>
            </a:r>
            <a:r>
              <a:rPr lang="en-US" dirty="0">
                <a:solidFill>
                  <a:srgbClr val="FF0000"/>
                </a:solidFill>
              </a:rPr>
              <a:t>consolation</a:t>
            </a:r>
            <a:r>
              <a:rPr lang="en-US" dirty="0"/>
              <a:t> and </a:t>
            </a:r>
            <a:r>
              <a:rPr lang="en-US" dirty="0">
                <a:solidFill>
                  <a:srgbClr val="FF0000"/>
                </a:solidFill>
              </a:rPr>
              <a:t>salvation</a:t>
            </a:r>
          </a:p>
          <a:p>
            <a:pPr lvl="2"/>
            <a:r>
              <a:rPr lang="en-US" dirty="0"/>
              <a:t>By our suffering and by our comforting</a:t>
            </a:r>
          </a:p>
          <a:p>
            <a:pPr lvl="2"/>
            <a:r>
              <a:rPr lang="en-US" dirty="0"/>
              <a:t>Matt 25: 14-30 (Our Suffering: regardless of personal risk, press on for our Lord)</a:t>
            </a:r>
          </a:p>
          <a:p>
            <a:pPr lvl="2"/>
            <a:r>
              <a:rPr lang="en-US" dirty="0"/>
              <a:t>Matt 25: 31-46 (Our comforting others: hungry, thirsty, shelter, naked, imprisoned) “well done good and faithful servant”</a:t>
            </a:r>
          </a:p>
          <a:p>
            <a:endParaRPr lang="en-US" dirty="0"/>
          </a:p>
        </p:txBody>
      </p:sp>
    </p:spTree>
    <p:extLst>
      <p:ext uri="{BB962C8B-B14F-4D97-AF65-F5344CB8AC3E}">
        <p14:creationId xmlns:p14="http://schemas.microsoft.com/office/powerpoint/2010/main" val="1247849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500"/>
                                        <p:tgtEl>
                                          <p:spTgt spid="3">
                                            <p:txEl>
                                              <p:pRg st="9" end="9"/>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fade">
                                      <p:cBhvr>
                                        <p:cTn id="39"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suffering</a:t>
            </a:r>
          </a:p>
        </p:txBody>
      </p:sp>
      <p:sp>
        <p:nvSpPr>
          <p:cNvPr id="3" name="Content Placeholder 2"/>
          <p:cNvSpPr>
            <a:spLocks noGrp="1"/>
          </p:cNvSpPr>
          <p:nvPr>
            <p:ph idx="1"/>
          </p:nvPr>
        </p:nvSpPr>
        <p:spPr/>
        <p:txBody>
          <a:bodyPr/>
          <a:lstStyle/>
          <a:p>
            <a:pPr lvl="1"/>
            <a:r>
              <a:rPr lang="en-US" dirty="0"/>
              <a:t>To please God</a:t>
            </a:r>
          </a:p>
          <a:p>
            <a:pPr lvl="2"/>
            <a:r>
              <a:rPr lang="en-US" dirty="0"/>
              <a:t>1 Pt 2:20 “Favor with God”</a:t>
            </a:r>
          </a:p>
          <a:p>
            <a:pPr lvl="3"/>
            <a:r>
              <a:rPr lang="en-US" dirty="0"/>
              <a:t>“But when you do good and suffer, if you take it patiently, this is </a:t>
            </a:r>
            <a:r>
              <a:rPr lang="en-US" dirty="0">
                <a:solidFill>
                  <a:srgbClr val="FF0000"/>
                </a:solidFill>
              </a:rPr>
              <a:t>commendable before God</a:t>
            </a:r>
            <a:r>
              <a:rPr lang="en-US" dirty="0"/>
              <a:t>.”</a:t>
            </a:r>
          </a:p>
          <a:p>
            <a:pPr lvl="2"/>
            <a:r>
              <a:rPr lang="en-US" dirty="0"/>
              <a:t>Matt 10:22 Salvation is given to those who endure to the end</a:t>
            </a:r>
          </a:p>
          <a:p>
            <a:pPr lvl="2"/>
            <a:endParaRPr lang="en-US" dirty="0"/>
          </a:p>
          <a:p>
            <a:pPr lvl="1"/>
            <a:r>
              <a:rPr lang="en-US" b="1" dirty="0"/>
              <a:t>Build Character</a:t>
            </a:r>
            <a:endParaRPr lang="en-US" dirty="0"/>
          </a:p>
          <a:p>
            <a:pPr lvl="2"/>
            <a:r>
              <a:rPr lang="en-US" dirty="0"/>
              <a:t> (develop faithfulness)2 </a:t>
            </a:r>
            <a:r>
              <a:rPr lang="en-US" dirty="0" err="1"/>
              <a:t>Cor</a:t>
            </a:r>
            <a:r>
              <a:rPr lang="en-US" dirty="0"/>
              <a:t> 1:7 &amp; </a:t>
            </a:r>
            <a:r>
              <a:rPr lang="en-US" dirty="0" err="1"/>
              <a:t>Heb</a:t>
            </a:r>
            <a:r>
              <a:rPr lang="en-US" dirty="0"/>
              <a:t> 11 </a:t>
            </a:r>
          </a:p>
          <a:p>
            <a:pPr lvl="2"/>
            <a:r>
              <a:rPr lang="en-US" dirty="0"/>
              <a:t>develop brotherly love in helpfulness of those in trouble 2 </a:t>
            </a:r>
            <a:r>
              <a:rPr lang="en-US" dirty="0" err="1"/>
              <a:t>Cor</a:t>
            </a:r>
            <a:r>
              <a:rPr lang="en-US" dirty="0"/>
              <a:t> 1:11 </a:t>
            </a:r>
          </a:p>
          <a:p>
            <a:pPr lvl="2"/>
            <a:r>
              <a:rPr lang="en-US" dirty="0"/>
              <a:t>thankfulness Acts 5, 2 </a:t>
            </a:r>
            <a:r>
              <a:rPr lang="en-US" dirty="0" err="1"/>
              <a:t>Cor</a:t>
            </a:r>
            <a:r>
              <a:rPr lang="en-US" dirty="0"/>
              <a:t> 1</a:t>
            </a:r>
          </a:p>
          <a:p>
            <a:pPr lvl="2"/>
            <a:r>
              <a:rPr lang="en-US" dirty="0"/>
              <a:t>Rejoicing (Acts 5:41) (</a:t>
            </a:r>
            <a:r>
              <a:rPr lang="en-US" dirty="0" err="1"/>
              <a:t>Heb</a:t>
            </a:r>
            <a:r>
              <a:rPr lang="en-US" dirty="0"/>
              <a:t> 12:2) Christ is our example in joyful suffering</a:t>
            </a:r>
          </a:p>
          <a:p>
            <a:pPr lvl="2"/>
            <a:r>
              <a:rPr lang="en-US" dirty="0"/>
              <a:t>Developing courage (Acts 5:29)</a:t>
            </a:r>
          </a:p>
          <a:p>
            <a:pPr lvl="2"/>
            <a:r>
              <a:rPr lang="en-US" dirty="0"/>
              <a:t>Steadfast obedience (Acts 5:20, 29, 42)</a:t>
            </a:r>
          </a:p>
          <a:p>
            <a:pPr lvl="2"/>
            <a:r>
              <a:rPr lang="en-US" dirty="0"/>
              <a:t>maturing our minds Phil 3:15 </a:t>
            </a:r>
          </a:p>
          <a:p>
            <a:pPr lvl="2"/>
            <a:endParaRPr lang="en-US" dirty="0"/>
          </a:p>
          <a:p>
            <a:endParaRPr lang="en-US" dirty="0"/>
          </a:p>
        </p:txBody>
      </p:sp>
    </p:spTree>
    <p:extLst>
      <p:ext uri="{BB962C8B-B14F-4D97-AF65-F5344CB8AC3E}">
        <p14:creationId xmlns:p14="http://schemas.microsoft.com/office/powerpoint/2010/main" val="314946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fade">
                                      <p:cBhvr>
                                        <p:cTn id="34" dur="500"/>
                                        <p:tgtEl>
                                          <p:spTgt spid="3">
                                            <p:txEl>
                                              <p:pRg st="8" end="8"/>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fade">
                                      <p:cBhvr>
                                        <p:cTn id="39" dur="500"/>
                                        <p:tgtEl>
                                          <p:spTgt spid="3">
                                            <p:txEl>
                                              <p:pRg st="9" end="9"/>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3">
                                            <p:txEl>
                                              <p:pRg st="10" end="10"/>
                                            </p:txEl>
                                          </p:spTgt>
                                        </p:tgtEl>
                                        <p:attrNameLst>
                                          <p:attrName>style.visibility</p:attrName>
                                        </p:attrNameLst>
                                      </p:cBhvr>
                                      <p:to>
                                        <p:strVal val="visible"/>
                                      </p:to>
                                    </p:set>
                                    <p:animEffect transition="in" filter="fade">
                                      <p:cBhvr>
                                        <p:cTn id="44" dur="500"/>
                                        <p:tgtEl>
                                          <p:spTgt spid="3">
                                            <p:txEl>
                                              <p:pRg st="10" end="1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Effect transition="in" filter="fade">
                                      <p:cBhvr>
                                        <p:cTn id="49" dur="500"/>
                                        <p:tgtEl>
                                          <p:spTgt spid="3">
                                            <p:txEl>
                                              <p:pRg st="11" end="11"/>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3">
                                            <p:txEl>
                                              <p:pRg st="12" end="12"/>
                                            </p:txEl>
                                          </p:spTgt>
                                        </p:tgtEl>
                                        <p:attrNameLst>
                                          <p:attrName>style.visibility</p:attrName>
                                        </p:attrNameLst>
                                      </p:cBhvr>
                                      <p:to>
                                        <p:strVal val="visible"/>
                                      </p:to>
                                    </p:set>
                                    <p:animEffect transition="in" filter="fade">
                                      <p:cBhvr>
                                        <p:cTn id="54"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NT examples</a:t>
            </a:r>
          </a:p>
        </p:txBody>
      </p:sp>
      <p:sp>
        <p:nvSpPr>
          <p:cNvPr id="3" name="Content Placeholder 2"/>
          <p:cNvSpPr>
            <a:spLocks noGrp="1"/>
          </p:cNvSpPr>
          <p:nvPr>
            <p:ph idx="1"/>
          </p:nvPr>
        </p:nvSpPr>
        <p:spPr/>
        <p:txBody>
          <a:bodyPr/>
          <a:lstStyle/>
          <a:p>
            <a:r>
              <a:rPr lang="en-US" dirty="0"/>
              <a:t>James 5:10</a:t>
            </a:r>
          </a:p>
          <a:p>
            <a:pPr lvl="1"/>
            <a:r>
              <a:rPr lang="en-US" dirty="0"/>
              <a:t>Take the prophets as an example</a:t>
            </a:r>
          </a:p>
          <a:p>
            <a:pPr lvl="2"/>
            <a:r>
              <a:rPr lang="en-US" dirty="0"/>
              <a:t>Suffering and patience</a:t>
            </a:r>
          </a:p>
          <a:p>
            <a:pPr lvl="2"/>
            <a:r>
              <a:rPr lang="en-US" dirty="0"/>
              <a:t>Spoke the name of the Lord</a:t>
            </a:r>
          </a:p>
          <a:p>
            <a:pPr lvl="2"/>
            <a:r>
              <a:rPr lang="en-US" dirty="0"/>
              <a:t>Perseverance of Job</a:t>
            </a:r>
          </a:p>
          <a:p>
            <a:pPr lvl="1"/>
            <a:r>
              <a:rPr lang="en-US" dirty="0" err="1"/>
              <a:t>Heb</a:t>
            </a:r>
            <a:r>
              <a:rPr lang="en-US" dirty="0"/>
              <a:t> 11 (Moses and the prophets)</a:t>
            </a:r>
          </a:p>
          <a:p>
            <a:pPr lvl="1"/>
            <a:endParaRPr lang="en-US" dirty="0"/>
          </a:p>
          <a:p>
            <a:pPr lvl="1"/>
            <a:r>
              <a:rPr lang="en-US" dirty="0"/>
              <a:t>Specific examples to look at tonight</a:t>
            </a:r>
          </a:p>
          <a:p>
            <a:pPr lvl="2"/>
            <a:r>
              <a:rPr lang="en-US" dirty="0"/>
              <a:t>Paul</a:t>
            </a:r>
          </a:p>
          <a:p>
            <a:pPr lvl="2"/>
            <a:r>
              <a:rPr lang="en-US" dirty="0"/>
              <a:t>Apostles in Acts 5</a:t>
            </a:r>
          </a:p>
        </p:txBody>
      </p:sp>
    </p:spTree>
    <p:extLst>
      <p:ext uri="{BB962C8B-B14F-4D97-AF65-F5344CB8AC3E}">
        <p14:creationId xmlns:p14="http://schemas.microsoft.com/office/powerpoint/2010/main" val="510085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fade">
                                      <p:cBhvr>
                                        <p:cTn id="3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Paul’s suffering was guaranteed</a:t>
            </a:r>
          </a:p>
        </p:txBody>
      </p:sp>
      <p:sp>
        <p:nvSpPr>
          <p:cNvPr id="3" name="Content Placeholder 2"/>
          <p:cNvSpPr>
            <a:spLocks noGrp="1"/>
          </p:cNvSpPr>
          <p:nvPr>
            <p:ph idx="1"/>
          </p:nvPr>
        </p:nvSpPr>
        <p:spPr/>
        <p:txBody>
          <a:bodyPr/>
          <a:lstStyle/>
          <a:p>
            <a:r>
              <a:rPr lang="en-US" dirty="0"/>
              <a:t>Remember Phil 1:29</a:t>
            </a:r>
          </a:p>
          <a:p>
            <a:pPr lvl="1"/>
            <a:r>
              <a:rPr lang="en-US" dirty="0"/>
              <a:t>The bible assures us that suffering will come to the faithful believer</a:t>
            </a:r>
          </a:p>
          <a:p>
            <a:pPr lvl="1"/>
            <a:endParaRPr lang="en-US" dirty="0"/>
          </a:p>
          <a:p>
            <a:pPr lvl="1"/>
            <a:r>
              <a:rPr lang="en-US" dirty="0"/>
              <a:t>How can we know that God really means it?</a:t>
            </a:r>
          </a:p>
          <a:p>
            <a:pPr lvl="2"/>
            <a:r>
              <a:rPr lang="en-US" dirty="0"/>
              <a:t>Common youthful mistake in judgement: It will never happen to me!</a:t>
            </a:r>
          </a:p>
          <a:p>
            <a:pPr lvl="2"/>
            <a:endParaRPr lang="en-US" dirty="0"/>
          </a:p>
          <a:p>
            <a:r>
              <a:rPr lang="en-US" dirty="0"/>
              <a:t>Acts 9:16</a:t>
            </a:r>
          </a:p>
          <a:p>
            <a:pPr marL="457200" lvl="1" indent="0">
              <a:buNone/>
            </a:pPr>
            <a:r>
              <a:rPr lang="en-US" dirty="0"/>
              <a:t>“for I will show him how many things he must suffer for My name’s sake”</a:t>
            </a:r>
          </a:p>
        </p:txBody>
      </p:sp>
    </p:spTree>
    <p:extLst>
      <p:ext uri="{BB962C8B-B14F-4D97-AF65-F5344CB8AC3E}">
        <p14:creationId xmlns:p14="http://schemas.microsoft.com/office/powerpoint/2010/main" val="1788935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was meant by “suffer many things”</a:t>
            </a:r>
          </a:p>
        </p:txBody>
      </p:sp>
      <p:sp>
        <p:nvSpPr>
          <p:cNvPr id="3" name="Content Placeholder 2"/>
          <p:cNvSpPr>
            <a:spLocks noGrp="1"/>
          </p:cNvSpPr>
          <p:nvPr>
            <p:ph idx="1"/>
          </p:nvPr>
        </p:nvSpPr>
        <p:spPr>
          <a:xfrm>
            <a:off x="457200" y="1600201"/>
            <a:ext cx="4343400" cy="3886200"/>
          </a:xfrm>
        </p:spPr>
        <p:txBody>
          <a:bodyPr>
            <a:normAutofit fontScale="77500" lnSpcReduction="20000"/>
          </a:bodyPr>
          <a:lstStyle/>
          <a:p>
            <a:pPr marL="0" indent="0">
              <a:buNone/>
            </a:pPr>
            <a:r>
              <a:rPr lang="en-US" b="1" dirty="0"/>
              <a:t>Example: </a:t>
            </a:r>
            <a:r>
              <a:rPr lang="en-US" dirty="0"/>
              <a:t>2 </a:t>
            </a:r>
            <a:r>
              <a:rPr lang="en-US" dirty="0" err="1"/>
              <a:t>Cor</a:t>
            </a:r>
            <a:r>
              <a:rPr lang="en-US" dirty="0"/>
              <a:t> 11:23</a:t>
            </a:r>
          </a:p>
          <a:p>
            <a:pPr marL="0" indent="0">
              <a:buNone/>
            </a:pPr>
            <a:r>
              <a:rPr lang="en-US" u="sng" dirty="0"/>
              <a:t>Paul described his suffering:</a:t>
            </a:r>
          </a:p>
          <a:p>
            <a:pPr marL="0" indent="0">
              <a:buNone/>
            </a:pPr>
            <a:r>
              <a:rPr lang="en-US" dirty="0"/>
              <a:t>-labors more abundant</a:t>
            </a:r>
          </a:p>
          <a:p>
            <a:pPr marL="0" indent="0">
              <a:buNone/>
            </a:pPr>
            <a:r>
              <a:rPr lang="en-US" dirty="0"/>
              <a:t>-stripes above measure</a:t>
            </a:r>
          </a:p>
          <a:p>
            <a:pPr marL="0" indent="0">
              <a:buNone/>
            </a:pPr>
            <a:r>
              <a:rPr lang="en-US" dirty="0"/>
              <a:t>-in prison more frequently</a:t>
            </a:r>
          </a:p>
          <a:p>
            <a:pPr marL="0" indent="0">
              <a:buNone/>
            </a:pPr>
            <a:r>
              <a:rPr lang="en-US" dirty="0"/>
              <a:t>-in </a:t>
            </a:r>
            <a:r>
              <a:rPr lang="en-US" b="1" dirty="0"/>
              <a:t>deaths</a:t>
            </a:r>
            <a:r>
              <a:rPr lang="en-US" dirty="0"/>
              <a:t> often (?loved ones, death threats)</a:t>
            </a:r>
          </a:p>
          <a:p>
            <a:pPr marL="0" lvl="0" indent="0">
              <a:buNone/>
            </a:pPr>
            <a:r>
              <a:rPr lang="en-US" dirty="0"/>
              <a:t>Burden beyond measure</a:t>
            </a:r>
          </a:p>
          <a:p>
            <a:pPr marL="0" indent="0">
              <a:buNone/>
            </a:pPr>
            <a:r>
              <a:rPr lang="en-US" dirty="0"/>
              <a:t>5x 39 lashes from the Jews</a:t>
            </a:r>
          </a:p>
          <a:p>
            <a:pPr marL="0" indent="0">
              <a:buNone/>
            </a:pPr>
            <a:r>
              <a:rPr lang="en-US" dirty="0"/>
              <a:t>3x beaten with rods</a:t>
            </a:r>
          </a:p>
          <a:p>
            <a:pPr marL="0" indent="0">
              <a:buNone/>
            </a:pPr>
            <a:r>
              <a:rPr lang="en-US" dirty="0"/>
              <a:t>1x stoned</a:t>
            </a:r>
          </a:p>
          <a:p>
            <a:pPr marL="0" indent="0">
              <a:buNone/>
            </a:pPr>
            <a:r>
              <a:rPr lang="en-US" dirty="0"/>
              <a:t>3x ship wrecked</a:t>
            </a:r>
          </a:p>
          <a:p>
            <a:pPr marL="0" indent="0">
              <a:buNone/>
            </a:pPr>
            <a:r>
              <a:rPr lang="en-US" dirty="0"/>
              <a:t> </a:t>
            </a:r>
          </a:p>
          <a:p>
            <a:endParaRPr lang="en-US" dirty="0"/>
          </a:p>
        </p:txBody>
      </p:sp>
      <p:sp>
        <p:nvSpPr>
          <p:cNvPr id="4" name="TextBox 3"/>
          <p:cNvSpPr txBox="1"/>
          <p:nvPr/>
        </p:nvSpPr>
        <p:spPr>
          <a:xfrm>
            <a:off x="4876800" y="1600200"/>
            <a:ext cx="3810000" cy="4524315"/>
          </a:xfrm>
          <a:prstGeom prst="rect">
            <a:avLst/>
          </a:prstGeom>
          <a:noFill/>
        </p:spPr>
        <p:txBody>
          <a:bodyPr wrap="square" rtlCol="0">
            <a:spAutoFit/>
          </a:bodyPr>
          <a:lstStyle/>
          <a:p>
            <a:r>
              <a:rPr lang="en-US" dirty="0"/>
              <a:t>There were:</a:t>
            </a:r>
          </a:p>
          <a:p>
            <a:pPr marL="285750" indent="-285750">
              <a:buFont typeface="Arial" panose="020B0604020202020204" pitchFamily="34" charset="0"/>
              <a:buChar char="•"/>
            </a:pPr>
            <a:r>
              <a:rPr lang="en-US" dirty="0"/>
              <a:t>Perils</a:t>
            </a:r>
          </a:p>
          <a:p>
            <a:pPr marL="285750" indent="-285750">
              <a:buFont typeface="Arial" panose="020B0604020202020204" pitchFamily="34" charset="0"/>
              <a:buChar char="•"/>
            </a:pPr>
            <a:r>
              <a:rPr lang="en-US" dirty="0"/>
              <a:t>Waters</a:t>
            </a:r>
          </a:p>
          <a:p>
            <a:pPr marL="285750" indent="-285750">
              <a:buFont typeface="Arial" panose="020B0604020202020204" pitchFamily="34" charset="0"/>
              <a:buChar char="•"/>
            </a:pPr>
            <a:r>
              <a:rPr lang="en-US" dirty="0"/>
              <a:t>Robbers</a:t>
            </a:r>
          </a:p>
          <a:p>
            <a:pPr marL="285750" indent="-285750">
              <a:buFont typeface="Arial" panose="020B0604020202020204" pitchFamily="34" charset="0"/>
              <a:buChar char="•"/>
            </a:pPr>
            <a:r>
              <a:rPr lang="en-US" dirty="0"/>
              <a:t>Threats from his own countrymen</a:t>
            </a:r>
          </a:p>
          <a:p>
            <a:pPr marL="285750" indent="-285750">
              <a:buFont typeface="Arial" panose="020B0604020202020204" pitchFamily="34" charset="0"/>
              <a:buChar char="•"/>
            </a:pPr>
            <a:r>
              <a:rPr lang="en-US" dirty="0"/>
              <a:t>Wilderness, sea</a:t>
            </a:r>
          </a:p>
          <a:p>
            <a:pPr marL="285750" indent="-285750">
              <a:buFont typeface="Arial" panose="020B0604020202020204" pitchFamily="34" charset="0"/>
              <a:buChar char="•"/>
            </a:pPr>
            <a:r>
              <a:rPr lang="en-US" dirty="0"/>
              <a:t>False brethren</a:t>
            </a:r>
          </a:p>
          <a:p>
            <a:pPr marL="285750" indent="-285750">
              <a:buFont typeface="Arial" panose="020B0604020202020204" pitchFamily="34" charset="0"/>
              <a:buChar char="•"/>
            </a:pPr>
            <a:r>
              <a:rPr lang="en-US" dirty="0"/>
              <a:t>Weariness and toil (hard work)</a:t>
            </a:r>
          </a:p>
          <a:p>
            <a:pPr marL="285750" indent="-285750">
              <a:buFont typeface="Arial" panose="020B0604020202020204" pitchFamily="34" charset="0"/>
              <a:buChar char="•"/>
            </a:pPr>
            <a:r>
              <a:rPr lang="en-US" dirty="0"/>
              <a:t>Sleeplessness</a:t>
            </a:r>
          </a:p>
          <a:p>
            <a:pPr marL="285750" indent="-285750">
              <a:buFont typeface="Arial" panose="020B0604020202020204" pitchFamily="34" charset="0"/>
              <a:buChar char="•"/>
            </a:pPr>
            <a:r>
              <a:rPr lang="en-US" dirty="0"/>
              <a:t>Hunger and thirst</a:t>
            </a:r>
          </a:p>
          <a:p>
            <a:pPr marL="285750" indent="-285750">
              <a:buFont typeface="Arial" panose="020B0604020202020204" pitchFamily="34" charset="0"/>
              <a:buChar char="•"/>
            </a:pPr>
            <a:r>
              <a:rPr lang="en-US" dirty="0"/>
              <a:t>Cold and nakedness</a:t>
            </a:r>
          </a:p>
          <a:p>
            <a:pPr marL="285750" indent="-285750">
              <a:buFont typeface="Arial" panose="020B0604020202020204" pitchFamily="34" charset="0"/>
              <a:buChar char="•"/>
            </a:pPr>
            <a:r>
              <a:rPr lang="en-US" dirty="0">
                <a:solidFill>
                  <a:srgbClr val="FF0000"/>
                </a:solidFill>
              </a:rPr>
              <a:t>Above all, daily “my deep concern for all the churches.” (</a:t>
            </a:r>
            <a:r>
              <a:rPr lang="en-US" dirty="0" err="1">
                <a:solidFill>
                  <a:srgbClr val="FF0000"/>
                </a:solidFill>
              </a:rPr>
              <a:t>Heb</a:t>
            </a:r>
            <a:r>
              <a:rPr lang="en-US" dirty="0">
                <a:solidFill>
                  <a:srgbClr val="FF0000"/>
                </a:solidFill>
              </a:rPr>
              <a:t> 11:25 Moses concern)</a:t>
            </a:r>
          </a:p>
          <a:p>
            <a:endParaRPr lang="en-US" dirty="0"/>
          </a:p>
        </p:txBody>
      </p:sp>
      <p:sp>
        <p:nvSpPr>
          <p:cNvPr id="5" name="Rectangle 4"/>
          <p:cNvSpPr/>
          <p:nvPr/>
        </p:nvSpPr>
        <p:spPr>
          <a:xfrm>
            <a:off x="1295400" y="5875174"/>
            <a:ext cx="6324600" cy="830997"/>
          </a:xfrm>
          <a:prstGeom prst="rect">
            <a:avLst/>
          </a:prstGeom>
        </p:spPr>
        <p:txBody>
          <a:bodyPr wrap="square">
            <a:spAutoFit/>
          </a:bodyPr>
          <a:lstStyle/>
          <a:p>
            <a:pPr lvl="0">
              <a:spcBef>
                <a:spcPct val="20000"/>
              </a:spcBef>
            </a:pPr>
            <a:r>
              <a:rPr lang="en-US" sz="2400" dirty="0">
                <a:solidFill>
                  <a:prstClr val="black">
                    <a:lumMod val="50000"/>
                    <a:lumOff val="50000"/>
                  </a:prstClr>
                </a:solidFill>
                <a:latin typeface="Century Gothic"/>
              </a:rPr>
              <a:t>2 </a:t>
            </a:r>
            <a:r>
              <a:rPr lang="en-US" sz="2400" dirty="0" err="1">
                <a:solidFill>
                  <a:prstClr val="black">
                    <a:lumMod val="50000"/>
                    <a:lumOff val="50000"/>
                  </a:prstClr>
                </a:solidFill>
                <a:latin typeface="Century Gothic"/>
              </a:rPr>
              <a:t>Cor</a:t>
            </a:r>
            <a:r>
              <a:rPr lang="en-US" sz="2400" dirty="0">
                <a:solidFill>
                  <a:prstClr val="black">
                    <a:lumMod val="50000"/>
                    <a:lumOff val="50000"/>
                  </a:prstClr>
                </a:solidFill>
                <a:latin typeface="Century Gothic"/>
              </a:rPr>
              <a:t> 1:9 Faith “that we should not trust in ourselves but in God who raises the dead</a:t>
            </a:r>
          </a:p>
        </p:txBody>
      </p:sp>
    </p:spTree>
    <p:extLst>
      <p:ext uri="{BB962C8B-B14F-4D97-AF65-F5344CB8AC3E}">
        <p14:creationId xmlns:p14="http://schemas.microsoft.com/office/powerpoint/2010/main" val="2397157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500"/>
                                        <p:tgtEl>
                                          <p:spTgt spid="3">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500"/>
                                        <p:tgtEl>
                                          <p:spTgt spid="3">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fade">
                                      <p:cBhvr>
                                        <p:cTn id="50" dur="500"/>
                                        <p:tgtEl>
                                          <p:spTgt spid="3">
                                            <p:txEl>
                                              <p:pRg st="9" end="9"/>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Effect transition="in" filter="fade">
                                      <p:cBhvr>
                                        <p:cTn id="55" dur="500"/>
                                        <p:tgtEl>
                                          <p:spTgt spid="3">
                                            <p:txEl>
                                              <p:pRg st="10" end="10"/>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4">
                                            <p:txEl>
                                              <p:pRg st="0" end="0"/>
                                            </p:txEl>
                                          </p:spTgt>
                                        </p:tgtEl>
                                        <p:attrNameLst>
                                          <p:attrName>style.visibility</p:attrName>
                                        </p:attrNameLst>
                                      </p:cBhvr>
                                      <p:to>
                                        <p:strVal val="visible"/>
                                      </p:to>
                                    </p:set>
                                    <p:animEffect transition="in" filter="fade">
                                      <p:cBhvr>
                                        <p:cTn id="60" dur="500"/>
                                        <p:tgtEl>
                                          <p:spTgt spid="4">
                                            <p:txEl>
                                              <p:pRg st="0" end="0"/>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4">
                                            <p:txEl>
                                              <p:pRg st="1" end="1"/>
                                            </p:txEl>
                                          </p:spTgt>
                                        </p:tgtEl>
                                        <p:attrNameLst>
                                          <p:attrName>style.visibility</p:attrName>
                                        </p:attrNameLst>
                                      </p:cBhvr>
                                      <p:to>
                                        <p:strVal val="visible"/>
                                      </p:to>
                                    </p:set>
                                    <p:animEffect transition="in" filter="fade">
                                      <p:cBhvr>
                                        <p:cTn id="65" dur="500"/>
                                        <p:tgtEl>
                                          <p:spTgt spid="4">
                                            <p:txEl>
                                              <p:pRg st="1" end="1"/>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4">
                                            <p:txEl>
                                              <p:pRg st="2" end="2"/>
                                            </p:txEl>
                                          </p:spTgt>
                                        </p:tgtEl>
                                        <p:attrNameLst>
                                          <p:attrName>style.visibility</p:attrName>
                                        </p:attrNameLst>
                                      </p:cBhvr>
                                      <p:to>
                                        <p:strVal val="visible"/>
                                      </p:to>
                                    </p:set>
                                    <p:animEffect transition="in" filter="fade">
                                      <p:cBhvr>
                                        <p:cTn id="70" dur="500"/>
                                        <p:tgtEl>
                                          <p:spTgt spid="4">
                                            <p:txEl>
                                              <p:pRg st="2" end="2"/>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nodeType="clickEffect">
                                  <p:stCondLst>
                                    <p:cond delay="0"/>
                                  </p:stCondLst>
                                  <p:childTnLst>
                                    <p:set>
                                      <p:cBhvr>
                                        <p:cTn id="74" dur="1" fill="hold">
                                          <p:stCondLst>
                                            <p:cond delay="0"/>
                                          </p:stCondLst>
                                        </p:cTn>
                                        <p:tgtEl>
                                          <p:spTgt spid="4">
                                            <p:txEl>
                                              <p:pRg st="3" end="3"/>
                                            </p:txEl>
                                          </p:spTgt>
                                        </p:tgtEl>
                                        <p:attrNameLst>
                                          <p:attrName>style.visibility</p:attrName>
                                        </p:attrNameLst>
                                      </p:cBhvr>
                                      <p:to>
                                        <p:strVal val="visible"/>
                                      </p:to>
                                    </p:set>
                                    <p:animEffect transition="in" filter="fade">
                                      <p:cBhvr>
                                        <p:cTn id="75" dur="500"/>
                                        <p:tgtEl>
                                          <p:spTgt spid="4">
                                            <p:txEl>
                                              <p:pRg st="3" end="3"/>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nodeType="clickEffect">
                                  <p:stCondLst>
                                    <p:cond delay="0"/>
                                  </p:stCondLst>
                                  <p:childTnLst>
                                    <p:set>
                                      <p:cBhvr>
                                        <p:cTn id="79" dur="1" fill="hold">
                                          <p:stCondLst>
                                            <p:cond delay="0"/>
                                          </p:stCondLst>
                                        </p:cTn>
                                        <p:tgtEl>
                                          <p:spTgt spid="4">
                                            <p:txEl>
                                              <p:pRg st="4" end="4"/>
                                            </p:txEl>
                                          </p:spTgt>
                                        </p:tgtEl>
                                        <p:attrNameLst>
                                          <p:attrName>style.visibility</p:attrName>
                                        </p:attrNameLst>
                                      </p:cBhvr>
                                      <p:to>
                                        <p:strVal val="visible"/>
                                      </p:to>
                                    </p:set>
                                    <p:animEffect transition="in" filter="fade">
                                      <p:cBhvr>
                                        <p:cTn id="80" dur="500"/>
                                        <p:tgtEl>
                                          <p:spTgt spid="4">
                                            <p:txEl>
                                              <p:pRg st="4" end="4"/>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nodeType="clickEffect">
                                  <p:stCondLst>
                                    <p:cond delay="0"/>
                                  </p:stCondLst>
                                  <p:childTnLst>
                                    <p:set>
                                      <p:cBhvr>
                                        <p:cTn id="84" dur="1" fill="hold">
                                          <p:stCondLst>
                                            <p:cond delay="0"/>
                                          </p:stCondLst>
                                        </p:cTn>
                                        <p:tgtEl>
                                          <p:spTgt spid="4">
                                            <p:txEl>
                                              <p:pRg st="5" end="5"/>
                                            </p:txEl>
                                          </p:spTgt>
                                        </p:tgtEl>
                                        <p:attrNameLst>
                                          <p:attrName>style.visibility</p:attrName>
                                        </p:attrNameLst>
                                      </p:cBhvr>
                                      <p:to>
                                        <p:strVal val="visible"/>
                                      </p:to>
                                    </p:set>
                                    <p:animEffect transition="in" filter="fade">
                                      <p:cBhvr>
                                        <p:cTn id="85" dur="500"/>
                                        <p:tgtEl>
                                          <p:spTgt spid="4">
                                            <p:txEl>
                                              <p:pRg st="5" end="5"/>
                                            </p:txEl>
                                          </p:spTgt>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nodeType="clickEffect">
                                  <p:stCondLst>
                                    <p:cond delay="0"/>
                                  </p:stCondLst>
                                  <p:childTnLst>
                                    <p:set>
                                      <p:cBhvr>
                                        <p:cTn id="89" dur="1" fill="hold">
                                          <p:stCondLst>
                                            <p:cond delay="0"/>
                                          </p:stCondLst>
                                        </p:cTn>
                                        <p:tgtEl>
                                          <p:spTgt spid="4">
                                            <p:txEl>
                                              <p:pRg st="6" end="6"/>
                                            </p:txEl>
                                          </p:spTgt>
                                        </p:tgtEl>
                                        <p:attrNameLst>
                                          <p:attrName>style.visibility</p:attrName>
                                        </p:attrNameLst>
                                      </p:cBhvr>
                                      <p:to>
                                        <p:strVal val="visible"/>
                                      </p:to>
                                    </p:set>
                                    <p:animEffect transition="in" filter="fade">
                                      <p:cBhvr>
                                        <p:cTn id="90" dur="500"/>
                                        <p:tgtEl>
                                          <p:spTgt spid="4">
                                            <p:txEl>
                                              <p:pRg st="6" end="6"/>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nodeType="clickEffect">
                                  <p:stCondLst>
                                    <p:cond delay="0"/>
                                  </p:stCondLst>
                                  <p:childTnLst>
                                    <p:set>
                                      <p:cBhvr>
                                        <p:cTn id="94" dur="1" fill="hold">
                                          <p:stCondLst>
                                            <p:cond delay="0"/>
                                          </p:stCondLst>
                                        </p:cTn>
                                        <p:tgtEl>
                                          <p:spTgt spid="4">
                                            <p:txEl>
                                              <p:pRg st="7" end="7"/>
                                            </p:txEl>
                                          </p:spTgt>
                                        </p:tgtEl>
                                        <p:attrNameLst>
                                          <p:attrName>style.visibility</p:attrName>
                                        </p:attrNameLst>
                                      </p:cBhvr>
                                      <p:to>
                                        <p:strVal val="visible"/>
                                      </p:to>
                                    </p:set>
                                    <p:animEffect transition="in" filter="fade">
                                      <p:cBhvr>
                                        <p:cTn id="95" dur="500"/>
                                        <p:tgtEl>
                                          <p:spTgt spid="4">
                                            <p:txEl>
                                              <p:pRg st="7" end="7"/>
                                            </p:txEl>
                                          </p:spTgt>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nodeType="clickEffect">
                                  <p:stCondLst>
                                    <p:cond delay="0"/>
                                  </p:stCondLst>
                                  <p:childTnLst>
                                    <p:set>
                                      <p:cBhvr>
                                        <p:cTn id="99" dur="1" fill="hold">
                                          <p:stCondLst>
                                            <p:cond delay="0"/>
                                          </p:stCondLst>
                                        </p:cTn>
                                        <p:tgtEl>
                                          <p:spTgt spid="4">
                                            <p:txEl>
                                              <p:pRg st="8" end="8"/>
                                            </p:txEl>
                                          </p:spTgt>
                                        </p:tgtEl>
                                        <p:attrNameLst>
                                          <p:attrName>style.visibility</p:attrName>
                                        </p:attrNameLst>
                                      </p:cBhvr>
                                      <p:to>
                                        <p:strVal val="visible"/>
                                      </p:to>
                                    </p:set>
                                    <p:animEffect transition="in" filter="fade">
                                      <p:cBhvr>
                                        <p:cTn id="100" dur="500"/>
                                        <p:tgtEl>
                                          <p:spTgt spid="4">
                                            <p:txEl>
                                              <p:pRg st="8" end="8"/>
                                            </p:txEl>
                                          </p:spTgt>
                                        </p:tgtEl>
                                      </p:cBhvr>
                                    </p:animEffect>
                                  </p:childTnLst>
                                </p:cTn>
                              </p:par>
                            </p:childTnLst>
                          </p:cTn>
                        </p:par>
                      </p:childTnLst>
                    </p:cTn>
                  </p:par>
                  <p:par>
                    <p:cTn id="101" fill="hold">
                      <p:stCondLst>
                        <p:cond delay="indefinite"/>
                      </p:stCondLst>
                      <p:childTnLst>
                        <p:par>
                          <p:cTn id="102" fill="hold">
                            <p:stCondLst>
                              <p:cond delay="0"/>
                            </p:stCondLst>
                            <p:childTnLst>
                              <p:par>
                                <p:cTn id="103" presetID="10" presetClass="entr" presetSubtype="0" fill="hold" nodeType="clickEffect">
                                  <p:stCondLst>
                                    <p:cond delay="0"/>
                                  </p:stCondLst>
                                  <p:childTnLst>
                                    <p:set>
                                      <p:cBhvr>
                                        <p:cTn id="104" dur="1" fill="hold">
                                          <p:stCondLst>
                                            <p:cond delay="0"/>
                                          </p:stCondLst>
                                        </p:cTn>
                                        <p:tgtEl>
                                          <p:spTgt spid="4">
                                            <p:txEl>
                                              <p:pRg st="9" end="9"/>
                                            </p:txEl>
                                          </p:spTgt>
                                        </p:tgtEl>
                                        <p:attrNameLst>
                                          <p:attrName>style.visibility</p:attrName>
                                        </p:attrNameLst>
                                      </p:cBhvr>
                                      <p:to>
                                        <p:strVal val="visible"/>
                                      </p:to>
                                    </p:set>
                                    <p:animEffect transition="in" filter="fade">
                                      <p:cBhvr>
                                        <p:cTn id="105" dur="500"/>
                                        <p:tgtEl>
                                          <p:spTgt spid="4">
                                            <p:txEl>
                                              <p:pRg st="9" end="9"/>
                                            </p:txEl>
                                          </p:spTgt>
                                        </p:tgtEl>
                                      </p:cBhvr>
                                    </p:animEffect>
                                  </p:childTnLst>
                                </p:cTn>
                              </p:par>
                            </p:childTnLst>
                          </p:cTn>
                        </p:par>
                      </p:childTnLst>
                    </p:cTn>
                  </p:par>
                  <p:par>
                    <p:cTn id="106" fill="hold">
                      <p:stCondLst>
                        <p:cond delay="indefinite"/>
                      </p:stCondLst>
                      <p:childTnLst>
                        <p:par>
                          <p:cTn id="107" fill="hold">
                            <p:stCondLst>
                              <p:cond delay="0"/>
                            </p:stCondLst>
                            <p:childTnLst>
                              <p:par>
                                <p:cTn id="108" presetID="10" presetClass="entr" presetSubtype="0" fill="hold" nodeType="clickEffect">
                                  <p:stCondLst>
                                    <p:cond delay="0"/>
                                  </p:stCondLst>
                                  <p:childTnLst>
                                    <p:set>
                                      <p:cBhvr>
                                        <p:cTn id="109" dur="1" fill="hold">
                                          <p:stCondLst>
                                            <p:cond delay="0"/>
                                          </p:stCondLst>
                                        </p:cTn>
                                        <p:tgtEl>
                                          <p:spTgt spid="4">
                                            <p:txEl>
                                              <p:pRg st="10" end="10"/>
                                            </p:txEl>
                                          </p:spTgt>
                                        </p:tgtEl>
                                        <p:attrNameLst>
                                          <p:attrName>style.visibility</p:attrName>
                                        </p:attrNameLst>
                                      </p:cBhvr>
                                      <p:to>
                                        <p:strVal val="visible"/>
                                      </p:to>
                                    </p:set>
                                    <p:animEffect transition="in" filter="fade">
                                      <p:cBhvr>
                                        <p:cTn id="110" dur="500"/>
                                        <p:tgtEl>
                                          <p:spTgt spid="4">
                                            <p:txEl>
                                              <p:pRg st="10" end="10"/>
                                            </p:txEl>
                                          </p:spTgt>
                                        </p:tgtEl>
                                      </p:cBhvr>
                                    </p:animEffect>
                                  </p:childTnLst>
                                </p:cTn>
                              </p:par>
                            </p:childTnLst>
                          </p:cTn>
                        </p:par>
                      </p:childTnLst>
                    </p:cTn>
                  </p:par>
                  <p:par>
                    <p:cTn id="111" fill="hold">
                      <p:stCondLst>
                        <p:cond delay="indefinite"/>
                      </p:stCondLst>
                      <p:childTnLst>
                        <p:par>
                          <p:cTn id="112" fill="hold">
                            <p:stCondLst>
                              <p:cond delay="0"/>
                            </p:stCondLst>
                            <p:childTnLst>
                              <p:par>
                                <p:cTn id="113" presetID="10" presetClass="entr" presetSubtype="0" fill="hold" nodeType="clickEffect">
                                  <p:stCondLst>
                                    <p:cond delay="0"/>
                                  </p:stCondLst>
                                  <p:childTnLst>
                                    <p:set>
                                      <p:cBhvr>
                                        <p:cTn id="114" dur="1" fill="hold">
                                          <p:stCondLst>
                                            <p:cond delay="0"/>
                                          </p:stCondLst>
                                        </p:cTn>
                                        <p:tgtEl>
                                          <p:spTgt spid="4">
                                            <p:txEl>
                                              <p:pRg st="11" end="11"/>
                                            </p:txEl>
                                          </p:spTgt>
                                        </p:tgtEl>
                                        <p:attrNameLst>
                                          <p:attrName>style.visibility</p:attrName>
                                        </p:attrNameLst>
                                      </p:cBhvr>
                                      <p:to>
                                        <p:strVal val="visible"/>
                                      </p:to>
                                    </p:set>
                                    <p:animEffect transition="in" filter="fade">
                                      <p:cBhvr>
                                        <p:cTn id="115"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178</TotalTime>
  <Words>1993</Words>
  <Application>Microsoft Office PowerPoint</Application>
  <PresentationFormat>On-screen Show (4:3)</PresentationFormat>
  <Paragraphs>283</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Century Gothic</vt:lpstr>
      <vt:lpstr>Courier New</vt:lpstr>
      <vt:lpstr>Palatino Linotype</vt:lpstr>
      <vt:lpstr>Executive</vt:lpstr>
      <vt:lpstr>Suffering in NT time</vt:lpstr>
      <vt:lpstr>Outline</vt:lpstr>
      <vt:lpstr>As a Christian, what kind of suffering can we expect?</vt:lpstr>
      <vt:lpstr>It is guaranteed</vt:lpstr>
      <vt:lpstr>Purpose of suffering</vt:lpstr>
      <vt:lpstr>Purpose of suffering</vt:lpstr>
      <vt:lpstr>NT examples</vt:lpstr>
      <vt:lpstr>Paul’s suffering was guaranteed</vt:lpstr>
      <vt:lpstr>What was meant by “suffer many things”</vt:lpstr>
      <vt:lpstr>Profound effect</vt:lpstr>
      <vt:lpstr>Paul’s attitude</vt:lpstr>
      <vt:lpstr>Setting of Acts 5</vt:lpstr>
      <vt:lpstr>PowerPoint Presentation</vt:lpstr>
      <vt:lpstr>PowerPoint Presentation</vt:lpstr>
      <vt:lpstr>What were some of the consequences for following Christ?</vt:lpstr>
      <vt:lpstr>How did they respond?</vt:lpstr>
      <vt:lpstr>For you tonight</vt:lpstr>
      <vt:lpstr>For  you tonight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 1:29</dc:title>
  <dc:creator>Carl Wisecaver</dc:creator>
  <cp:lastModifiedBy>tchtcj@gmail.com</cp:lastModifiedBy>
  <cp:revision>25</cp:revision>
  <dcterms:created xsi:type="dcterms:W3CDTF">2016-03-27T02:24:33Z</dcterms:created>
  <dcterms:modified xsi:type="dcterms:W3CDTF">2016-04-19T01:54:26Z</dcterms:modified>
</cp:coreProperties>
</file>