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1" r:id="rId8"/>
    <p:sldId id="267" r:id="rId9"/>
    <p:sldId id="268" r:id="rId10"/>
    <p:sldId id="269" r:id="rId11"/>
    <p:sldId id="270" r:id="rId12"/>
    <p:sldId id="271" r:id="rId13"/>
    <p:sldId id="273" r:id="rId14"/>
    <p:sldId id="275" r:id="rId15"/>
    <p:sldId id="266" r:id="rId16"/>
    <p:sldId id="277" r:id="rId17"/>
    <p:sldId id="279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FF33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50000"/>
            </a:schemeClr>
          </a:solidFill>
          <a:ln w="6350">
            <a:solidFill>
              <a:srgbClr val="FFFF00"/>
            </a:solidFill>
          </a:ln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Some Dogs Are Not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Man’s Best Friend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lstStyle/>
          <a:p>
            <a:r>
              <a:rPr lang="en-US" dirty="0"/>
              <a:t>Philippians 3:1-2</a:t>
            </a:r>
          </a:p>
        </p:txBody>
      </p:sp>
    </p:spTree>
    <p:extLst>
      <p:ext uri="{BB962C8B-B14F-4D97-AF65-F5344CB8AC3E}">
        <p14:creationId xmlns:p14="http://schemas.microsoft.com/office/powerpoint/2010/main" val="251649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0478"/>
          </a:xfrm>
        </p:spPr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Dogs are not always bad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1165116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1. </a:t>
            </a:r>
            <a:r>
              <a:rPr lang="en-US" sz="3200" dirty="0">
                <a:solidFill>
                  <a:schemeClr val="tx1"/>
                </a:solidFill>
              </a:rPr>
              <a:t>Friendly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868124"/>
            <a:ext cx="41148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Entertaining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" y="2576052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3. </a:t>
            </a:r>
            <a:r>
              <a:rPr lang="en-US" sz="3200" dirty="0">
                <a:solidFill>
                  <a:schemeClr val="tx1"/>
                </a:solidFill>
              </a:rPr>
              <a:t>Helpful (Ec.9)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" y="3279060"/>
            <a:ext cx="41148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4.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Obedient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" y="3982068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5. </a:t>
            </a:r>
            <a:r>
              <a:rPr lang="en-US" sz="3200" dirty="0">
                <a:solidFill>
                  <a:schemeClr val="tx1"/>
                </a:solidFill>
              </a:rPr>
              <a:t>Loyal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" y="4699824"/>
            <a:ext cx="41148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6.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Loveable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89208" y="1160208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7. </a:t>
            </a:r>
            <a:r>
              <a:rPr lang="en-US" sz="3200" dirty="0">
                <a:solidFill>
                  <a:schemeClr val="tx1"/>
                </a:solidFill>
              </a:rPr>
              <a:t>Protective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89208" y="1863216"/>
            <a:ext cx="41148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8.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Patient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89208" y="2571144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9. </a:t>
            </a:r>
            <a:r>
              <a:rPr lang="en-US" sz="3200" dirty="0">
                <a:solidFill>
                  <a:schemeClr val="tx1"/>
                </a:solidFill>
              </a:rPr>
              <a:t>Smart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89208" y="3279060"/>
            <a:ext cx="41148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10.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Desire to Please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89208" y="3982068"/>
            <a:ext cx="4114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11. </a:t>
            </a:r>
            <a:r>
              <a:rPr lang="en-US" sz="3200" dirty="0">
                <a:solidFill>
                  <a:schemeClr val="tx1"/>
                </a:solidFill>
              </a:rPr>
              <a:t>Brave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89208" y="4699824"/>
            <a:ext cx="41148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12.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Submissive</a:t>
            </a:r>
          </a:p>
        </p:txBody>
      </p:sp>
    </p:spTree>
    <p:extLst>
      <p:ext uri="{BB962C8B-B14F-4D97-AF65-F5344CB8AC3E}">
        <p14:creationId xmlns:p14="http://schemas.microsoft.com/office/powerpoint/2010/main" val="203308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Dogs are often evil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(1/2)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Immoral, Dt.23:18  (Rv.22:15)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Despised, 1 Sm.17:43; Job 30:1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Dirty, 1 Sm.24:14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Deceive, 2 K.8:13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Scavengers, 1 K.14:11; 22:38 . . 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Prowl in packs, Ps.59:6 (14)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0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Dogs are often evil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(2/2)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58738"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7. Lazy, Is.56:10</a:t>
            </a:r>
          </a:p>
          <a:p>
            <a:pPr marL="0" indent="58738"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Greedy, Is.56:11</a:t>
            </a:r>
          </a:p>
          <a:p>
            <a:pPr marL="0" indent="58738"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9. Bite, devour, Mt.7:6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Disgusting, 2 Pt.2:22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 Lost, Rv.22:15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 Dangerous, Pr.26:17  (Ph.3:2)</a:t>
            </a:r>
          </a:p>
        </p:txBody>
      </p:sp>
    </p:spTree>
    <p:extLst>
      <p:ext uri="{BB962C8B-B14F-4D97-AF65-F5344CB8AC3E}">
        <p14:creationId xmlns:p14="http://schemas.microsoft.com/office/powerpoint/2010/main" val="10236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89038"/>
          </a:xfrm>
        </p:spPr>
        <p:txBody>
          <a:bodyPr/>
          <a:lstStyle/>
          <a:p>
            <a:r>
              <a:rPr lang="en-US" sz="3600" dirty="0" err="1"/>
              <a:t>Judaizers</a:t>
            </a:r>
            <a:r>
              <a:rPr lang="en-US" sz="3600" dirty="0"/>
              <a:t> denounced Gentiles</a:t>
            </a:r>
            <a:br>
              <a:rPr lang="en-US" sz="3600" dirty="0"/>
            </a:br>
            <a:r>
              <a:rPr lang="en-US" sz="3600" dirty="0"/>
              <a:t>as impure ‘dogs’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Ex.22:31 –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And you shall be holy men to Me: you shall not eat meat torn </a:t>
            </a:r>
            <a:r>
              <a:rPr lang="en-US" sz="3100" i="1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by beasts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 in the field; you shall throw it to the dogs.   </a:t>
            </a:r>
          </a:p>
          <a:p>
            <a:pPr marL="339725" lvl="1" indent="-339725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Jews claim to be God’s children, eating at God’s table.</a:t>
            </a:r>
          </a:p>
          <a:p>
            <a:pPr marL="339725" lvl="1" indent="-339725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Rabbis: “The nations of the world are like dogs.”  [Prowled around cities, fighting, attacking passers-by</a:t>
            </a:r>
            <a:r>
              <a:rPr lang="en-US" dirty="0">
                <a:ea typeface="Times New Roman"/>
                <a:cs typeface="Times New Roman"/>
              </a:rPr>
              <a:t>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eating scraps and garbage . . .   </a:t>
            </a:r>
            <a:r>
              <a:rPr lang="en-US" sz="3200" dirty="0">
                <a:ea typeface="Times New Roman"/>
                <a:cs typeface="Times New Roman"/>
              </a:rPr>
              <a:t>Mk.7;  Ac.10:14;  1 Co.8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]</a:t>
            </a:r>
            <a:endParaRPr lang="en-US" sz="3600" dirty="0">
              <a:solidFill>
                <a:schemeClr val="accent2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70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3600" dirty="0"/>
              <a:t>Paul (with emphasis)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the circumcision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(3);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they are merely mutilated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(2).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true worshippers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(3);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they, in vain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(Mk.7:7).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in Christ, they are dogs, eating garbage of carnal ordinances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(cf. 3-8).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4800600"/>
            <a:ext cx="7620000" cy="1524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baseline="30000" dirty="0">
                <a:solidFill>
                  <a:srgbClr val="800000"/>
                </a:solidFill>
              </a:rPr>
              <a:t>1</a:t>
            </a:r>
            <a:r>
              <a:rPr lang="en-US" sz="3200" dirty="0">
                <a:solidFill>
                  <a:schemeClr val="tx1"/>
                </a:solidFill>
              </a:rPr>
              <a:t>Refuse, garbage, rubbish, litter, trash…</a:t>
            </a:r>
            <a:r>
              <a:rPr lang="en-US" dirty="0">
                <a:solidFill>
                  <a:schemeClr val="tx1"/>
                </a:solidFill>
              </a:rPr>
              <a:t> (BDAG; LN).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2400" b="1" baseline="30000" dirty="0">
                <a:solidFill>
                  <a:srgbClr val="800000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Dung, i.e., worthless and detestable </a:t>
            </a:r>
            <a:r>
              <a:rPr lang="en-US" dirty="0">
                <a:solidFill>
                  <a:schemeClr val="tx1"/>
                </a:solidFill>
              </a:rPr>
              <a:t>(Th.)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“Paul turns from loving commendation to loveless condemnation.”  Wrong!  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09252" y="1981200"/>
            <a:ext cx="6110748" cy="2133600"/>
          </a:xfrm>
          <a:prstGeom prst="roundRect">
            <a:avLst/>
          </a:prstGeom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kern="0" dirty="0">
                <a:solidFill>
                  <a:schemeClr val="accent2">
                    <a:lumMod val="50000"/>
                  </a:schemeClr>
                </a:solidFill>
              </a:rPr>
              <a:t>Identifying rabid dogs is a</a:t>
            </a:r>
            <a:br>
              <a:rPr lang="en-US" sz="3200" b="1" kern="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b="1" kern="0" dirty="0">
                <a:solidFill>
                  <a:schemeClr val="accent2">
                    <a:lumMod val="50000"/>
                  </a:schemeClr>
                </a:solidFill>
              </a:rPr>
              <a:t>service to any community. 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kern="0" dirty="0">
                <a:solidFill>
                  <a:schemeClr val="accent2">
                    <a:lumMod val="50000"/>
                  </a:schemeClr>
                </a:solidFill>
              </a:rPr>
              <a:t>Identifying a religious dog is greater service.</a:t>
            </a:r>
          </a:p>
        </p:txBody>
      </p:sp>
    </p:spTree>
    <p:extLst>
      <p:ext uri="{BB962C8B-B14F-4D97-AF65-F5344CB8AC3E}">
        <p14:creationId xmlns:p14="http://schemas.microsoft.com/office/powerpoint/2010/main" val="398953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457200" lvl="1" indent="-45720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Philippians 3: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Love compels us to call sin and error what they are, 1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Hard work in religion is worse than useless if not based on truth, 2.  Mt.23:15;  Ac.15:1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It matters what we believe, teach, practice, 2.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Error destroys our eternal salvation, 2f.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beware of dogs, 2-3.  </a:t>
            </a:r>
          </a:p>
        </p:txBody>
      </p:sp>
    </p:spTree>
    <p:extLst>
      <p:ext uri="{BB962C8B-B14F-4D97-AF65-F5344CB8AC3E}">
        <p14:creationId xmlns:p14="http://schemas.microsoft.com/office/powerpoint/2010/main" val="125755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omanhomes.com/your_roman_vacation/quarters/pompeii-photos/pompeii-cave-canem-da-as-m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648" y="1074834"/>
            <a:ext cx="5287433" cy="334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454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457200" lvl="1" indent="-45720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Philippians 3: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rgbClr val="FFFFCC"/>
                </a:solidFill>
              </a:rPr>
              <a:t>Love compels us to call sin and error what they are, 1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rgbClr val="FFFFCC"/>
                </a:solidFill>
              </a:rPr>
              <a:t>Hard work in religion is worse than useless if not based on truth, 2.  Mt.23:15; Ac.15:1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rgbClr val="FFFFCC"/>
                </a:solidFill>
              </a:rPr>
              <a:t>It matters what we believe, teach, practice, 2.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rgbClr val="FFFFCC"/>
                </a:solidFill>
              </a:rPr>
              <a:t>Error will destroy our eternal salvation, 2f.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rgbClr val="FFFFCC"/>
                </a:solidFill>
              </a:rPr>
              <a:t>We must beware of dogs, 2-3.  </a:t>
            </a:r>
          </a:p>
          <a:p>
            <a:pPr marL="514350" lvl="1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We must not imitate dogs.  </a:t>
            </a:r>
            <a:r>
              <a:rPr lang="en-US" sz="3200">
                <a:solidFill>
                  <a:schemeClr val="bg1"/>
                </a:solidFill>
              </a:rPr>
              <a:t>Ga.5:15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59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Passage</a:t>
            </a:r>
          </a:p>
        </p:txBody>
      </p:sp>
    </p:spTree>
    <p:extLst>
      <p:ext uri="{BB962C8B-B14F-4D97-AF65-F5344CB8AC3E}">
        <p14:creationId xmlns:p14="http://schemas.microsoft.com/office/powerpoint/2010/main" val="18592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Risk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concludes previous remarks, begins new section.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warns about dangerous dogs in the neighborhood. 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says this as a concerned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brother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10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Risk (1)</a:t>
            </a:r>
            <a:br>
              <a:rPr lang="en-US" dirty="0"/>
            </a:br>
            <a:r>
              <a:rPr lang="en-US" sz="3600" dirty="0"/>
              <a:t>Rejoice in Lord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Disgruntled people are sitting ducks… 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Joyful disciples bless themselves and others.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joy is a protective fence.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2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Risk (1)</a:t>
            </a:r>
            <a:br>
              <a:rPr lang="en-US" dirty="0"/>
            </a:br>
            <a:r>
              <a:rPr lang="en-US" sz="2400" dirty="0"/>
              <a:t>Rejoice in Lord (1)</a:t>
            </a:r>
            <a:br>
              <a:rPr lang="en-US" sz="3600" dirty="0"/>
            </a:br>
            <a:r>
              <a:rPr lang="en-US" sz="3600" dirty="0"/>
              <a:t>Repetition is good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‘something new’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(Ac.17:21)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lead to knowledge or stability.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for you, repetition is safe. 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6858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Passage</a:t>
            </a:r>
          </a:p>
        </p:txBody>
      </p:sp>
      <p:sp>
        <p:nvSpPr>
          <p:cNvPr id="3" name="Bevel 2"/>
          <p:cNvSpPr/>
          <p:nvPr/>
        </p:nvSpPr>
        <p:spPr>
          <a:xfrm>
            <a:off x="1098756" y="1524000"/>
            <a:ext cx="6921912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Peril</a:t>
            </a:r>
          </a:p>
        </p:txBody>
      </p:sp>
    </p:spTree>
    <p:extLst>
      <p:ext uri="{BB962C8B-B14F-4D97-AF65-F5344CB8AC3E}">
        <p14:creationId xmlns:p14="http://schemas.microsoft.com/office/powerpoint/2010/main" val="216959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17220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Beware (3x): look out for.  Mk.4:24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Safe: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914400" lvl="1" indent="-457200" algn="l">
              <a:spcAft>
                <a:spcPts val="1200"/>
              </a:spcAft>
              <a:buBlip>
                <a:blip r:embed="rId2"/>
              </a:buBlip>
            </a:pPr>
            <a:r>
              <a:rPr 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Stable, firm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 foundation (Mt.7:24); cannot be moved (Col.1:23)</a:t>
            </a:r>
          </a:p>
          <a:p>
            <a:pPr marL="914400" lvl="1" indent="-457200" algn="l">
              <a:spcAft>
                <a:spcPts val="1200"/>
              </a:spcAft>
              <a:buBlip>
                <a:blip r:embed="rId2"/>
              </a:buBlip>
            </a:pPr>
            <a:r>
              <a:rPr 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about something; cannot be deceived</a:t>
            </a:r>
          </a:p>
          <a:p>
            <a:pPr marL="914400" lvl="1" indent="-457200" algn="l">
              <a:spcAft>
                <a:spcPts val="1200"/>
              </a:spcAft>
              <a:buBlip>
                <a:blip r:embed="rId2"/>
              </a:buBlip>
            </a:pPr>
            <a:r>
              <a:rPr 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Secure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(free from danger)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1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6858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Passage</a:t>
            </a:r>
          </a:p>
        </p:txBody>
      </p:sp>
      <p:sp>
        <p:nvSpPr>
          <p:cNvPr id="3" name="Bevel 2"/>
          <p:cNvSpPr/>
          <p:nvPr/>
        </p:nvSpPr>
        <p:spPr>
          <a:xfrm>
            <a:off x="1098756" y="2364660"/>
            <a:ext cx="6921912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Predators</a:t>
            </a:r>
          </a:p>
        </p:txBody>
      </p:sp>
      <p:sp>
        <p:nvSpPr>
          <p:cNvPr id="4" name="Bevel 3"/>
          <p:cNvSpPr/>
          <p:nvPr/>
        </p:nvSpPr>
        <p:spPr>
          <a:xfrm>
            <a:off x="1113504" y="1524000"/>
            <a:ext cx="6921912" cy="6858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Peril</a:t>
            </a:r>
          </a:p>
        </p:txBody>
      </p:sp>
    </p:spTree>
    <p:extLst>
      <p:ext uri="{BB962C8B-B14F-4D97-AF65-F5344CB8AC3E}">
        <p14:creationId xmlns:p14="http://schemas.microsoft.com/office/powerpoint/2010/main" val="2616021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BEWARE!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Danger: dogs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Drive: evil workers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Doctrine: circumcision</a:t>
            </a:r>
          </a:p>
          <a:p>
            <a:pPr marL="0" indent="0"/>
            <a:endParaRPr lang="en-US" dirty="0"/>
          </a:p>
        </p:txBody>
      </p:sp>
      <p:pic>
        <p:nvPicPr>
          <p:cNvPr id="1026" name="Picture 2" descr="C:\Users\Owner\AppData\Local\Microsoft\Windows\Temporary Internet Files\Content.IE5\SBICYIR9\beware-dog-sign-wooden-post-isolated-3900869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28804"/>
            <a:ext cx="2057400" cy="26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1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617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Verdana</vt:lpstr>
      <vt:lpstr>Wingdings</vt:lpstr>
      <vt:lpstr>2_Default Design</vt:lpstr>
      <vt:lpstr>Some Dogs Are Not Man’s Best Friend</vt:lpstr>
      <vt:lpstr>PowerPoint Presentation</vt:lpstr>
      <vt:lpstr>Risk (1)</vt:lpstr>
      <vt:lpstr>Risk (1) Rejoice in Lord (1)</vt:lpstr>
      <vt:lpstr>Risk (1) Rejoice in Lord (1) Repetition is good (1)</vt:lpstr>
      <vt:lpstr>PowerPoint Presentation</vt:lpstr>
      <vt:lpstr>                </vt:lpstr>
      <vt:lpstr>PowerPoint Presentation</vt:lpstr>
      <vt:lpstr>                </vt:lpstr>
      <vt:lpstr>                </vt:lpstr>
      <vt:lpstr>                </vt:lpstr>
      <vt:lpstr>                </vt:lpstr>
      <vt:lpstr>Judaizers denounced Gentiles as impure ‘dogs’</vt:lpstr>
      <vt:lpstr>Paul (with emphasis)</vt:lpstr>
      <vt:lpstr>                </vt:lpstr>
      <vt:lpstr>                </vt:lpstr>
      <vt:lpstr>PowerPoint Presentation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tchtcj@gmail.com</cp:lastModifiedBy>
  <cp:revision>49</cp:revision>
  <dcterms:created xsi:type="dcterms:W3CDTF">2016-03-24T21:17:00Z</dcterms:created>
  <dcterms:modified xsi:type="dcterms:W3CDTF">2016-04-19T01:59:51Z</dcterms:modified>
</cp:coreProperties>
</file>