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0" r:id="rId4"/>
    <p:sldId id="293" r:id="rId5"/>
    <p:sldId id="280" r:id="rId6"/>
    <p:sldId id="263" r:id="rId7"/>
    <p:sldId id="281" r:id="rId8"/>
    <p:sldId id="295" r:id="rId9"/>
    <p:sldId id="282" r:id="rId10"/>
    <p:sldId id="283" r:id="rId11"/>
    <p:sldId id="284" r:id="rId12"/>
    <p:sldId id="285" r:id="rId13"/>
    <p:sldId id="294" r:id="rId14"/>
    <p:sldId id="287" r:id="rId15"/>
    <p:sldId id="286" r:id="rId16"/>
    <p:sldId id="288" r:id="rId17"/>
    <p:sldId id="261" r:id="rId18"/>
    <p:sldId id="289" r:id="rId19"/>
    <p:sldId id="290" r:id="rId20"/>
    <p:sldId id="268" r:id="rId21"/>
    <p:sldId id="291" r:id="rId22"/>
    <p:sldId id="29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CCECFF"/>
    <a:srgbClr val="66FF33"/>
    <a:srgbClr val="800000"/>
    <a:srgbClr val="00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9" d="100"/>
          <a:sy n="109" d="100"/>
        </p:scale>
        <p:origin x="167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0697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700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4433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93244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1596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85786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7760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43574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3186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86329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6035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A990441-334E-4E7F-B844-9325D3A65DF3}"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453755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3300"/>
          </a:solidFill>
          <a:ln w="6350">
            <a:solidFill>
              <a:srgbClr val="66FF33"/>
            </a:solidFill>
          </a:ln>
          <a:scene3d>
            <a:camera prst="orthographicFront"/>
            <a:lightRig rig="threePt" dir="t"/>
          </a:scene3d>
          <a:sp3d>
            <a:bevelT prst="angle"/>
          </a:sp3d>
        </p:spPr>
        <p:txBody>
          <a:bodyPr/>
          <a:lstStyle/>
          <a:p>
            <a:r>
              <a:rPr lang="en-US" sz="4000" dirty="0">
                <a:solidFill>
                  <a:schemeClr val="bg1"/>
                </a:solidFill>
              </a:rPr>
              <a:t>How Would God</a:t>
            </a:r>
            <a:br>
              <a:rPr lang="en-US" sz="4000" dirty="0">
                <a:solidFill>
                  <a:schemeClr val="bg1"/>
                </a:solidFill>
              </a:rPr>
            </a:br>
            <a:r>
              <a:rPr lang="en-US" sz="4000" dirty="0">
                <a:solidFill>
                  <a:schemeClr val="bg1"/>
                </a:solidFill>
              </a:rPr>
              <a:t>Dress Us?</a:t>
            </a:r>
          </a:p>
        </p:txBody>
      </p:sp>
      <p:sp>
        <p:nvSpPr>
          <p:cNvPr id="3" name="Subtitle 2"/>
          <p:cNvSpPr>
            <a:spLocks noGrp="1"/>
          </p:cNvSpPr>
          <p:nvPr>
            <p:ph type="subTitle" idx="1"/>
          </p:nvPr>
        </p:nvSpPr>
        <p:spPr/>
        <p:txBody>
          <a:bodyPr anchor="ctr" anchorCtr="0"/>
          <a:lstStyle/>
          <a:p>
            <a:endParaRPr lang="en-US" dirty="0"/>
          </a:p>
        </p:txBody>
      </p:sp>
    </p:spTree>
    <p:extLst>
      <p:ext uri="{BB962C8B-B14F-4D97-AF65-F5344CB8AC3E}">
        <p14:creationId xmlns:p14="http://schemas.microsoft.com/office/powerpoint/2010/main" val="2516494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Ex.20:26; 28:42</a:t>
            </a:r>
            <a:endParaRPr lang="en-US" sz="4800" dirty="0"/>
          </a:p>
        </p:txBody>
      </p:sp>
      <p:sp>
        <p:nvSpPr>
          <p:cNvPr id="3" name="Content Placeholder 2"/>
          <p:cNvSpPr>
            <a:spLocks noGrp="1"/>
          </p:cNvSpPr>
          <p:nvPr>
            <p:ph idx="1"/>
          </p:nvPr>
        </p:nvSpPr>
        <p:spPr>
          <a:xfrm>
            <a:off x="457200" y="1295400"/>
            <a:ext cx="8229600" cy="5257800"/>
          </a:xfrm>
        </p:spPr>
        <p:txBody>
          <a:bodyPr/>
          <a:lstStyle/>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Priests wore linen under-garments (from waist to thighs) </a:t>
            </a:r>
          </a:p>
          <a:p>
            <a:pPr marL="0" indent="0">
              <a:spcAft>
                <a:spcPts val="600"/>
              </a:spcAft>
              <a:buNone/>
            </a:pPr>
            <a:endParaRPr lang="en-US" dirty="0">
              <a:solidFill>
                <a:schemeClr val="accent2">
                  <a:lumMod val="50000"/>
                </a:schemeClr>
              </a:solidFill>
            </a:endParaRPr>
          </a:p>
        </p:txBody>
      </p:sp>
      <p:sp>
        <p:nvSpPr>
          <p:cNvPr id="7" name="Rectangle 6"/>
          <p:cNvSpPr/>
          <p:nvPr/>
        </p:nvSpPr>
        <p:spPr>
          <a:xfrm>
            <a:off x="609600" y="4876800"/>
            <a:ext cx="7924800" cy="1524000"/>
          </a:xfrm>
          <a:prstGeom prst="rect">
            <a:avLst/>
          </a:prstGeom>
          <a:blipFill>
            <a:blip r:embed="rId2"/>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accent2">
                    <a:lumMod val="50000"/>
                  </a:schemeClr>
                </a:solidFill>
                <a:ea typeface="Times New Roman"/>
              </a:rPr>
              <a:t>‘</a:t>
            </a:r>
            <a:r>
              <a:rPr lang="en-US" sz="3200" i="1" u="sng" dirty="0">
                <a:solidFill>
                  <a:schemeClr val="accent2">
                    <a:lumMod val="50000"/>
                  </a:schemeClr>
                </a:solidFill>
                <a:ea typeface="Times New Roman"/>
              </a:rPr>
              <a:t>breeches</a:t>
            </a:r>
            <a:r>
              <a:rPr lang="en-US" sz="3200" dirty="0">
                <a:solidFill>
                  <a:schemeClr val="accent2">
                    <a:lumMod val="50000"/>
                  </a:schemeClr>
                </a:solidFill>
                <a:ea typeface="Times New Roman"/>
              </a:rPr>
              <a:t> of the Hebrew priests, so called from their hiding and concealing their nakedness’</a:t>
            </a:r>
            <a:r>
              <a:rPr lang="en-US" sz="3200" baseline="30000" dirty="0">
                <a:solidFill>
                  <a:schemeClr val="accent2">
                    <a:lumMod val="50000"/>
                  </a:schemeClr>
                </a:solidFill>
                <a:ea typeface="Times New Roman"/>
              </a:rPr>
              <a:t> </a:t>
            </a:r>
            <a:r>
              <a:rPr lang="en-US" dirty="0">
                <a:solidFill>
                  <a:schemeClr val="tx1"/>
                </a:solidFill>
                <a:ea typeface="Times New Roman"/>
              </a:rPr>
              <a:t>– </a:t>
            </a:r>
            <a:r>
              <a:rPr lang="en-US">
                <a:solidFill>
                  <a:schemeClr val="tx1"/>
                </a:solidFill>
                <a:ea typeface="Times New Roman"/>
              </a:rPr>
              <a:t>Gesenius</a:t>
            </a:r>
            <a:endParaRPr lang="en-US" dirty="0">
              <a:solidFill>
                <a:schemeClr val="tx1"/>
              </a:solidFill>
            </a:endParaRPr>
          </a:p>
        </p:txBody>
      </p:sp>
      <p:sp>
        <p:nvSpPr>
          <p:cNvPr id="10" name="Rectangle 9"/>
          <p:cNvSpPr/>
          <p:nvPr/>
        </p:nvSpPr>
        <p:spPr>
          <a:xfrm>
            <a:off x="609600" y="2438400"/>
            <a:ext cx="7924800" cy="2286000"/>
          </a:xfrm>
          <a:prstGeom prst="rect">
            <a:avLst/>
          </a:prstGeom>
          <a:blipFill>
            <a:blip r:embed="rId2"/>
            <a:tile tx="0" ty="0" sx="100000" sy="100000" flip="none" algn="tl"/>
          </a:blip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accent2">
                    <a:lumMod val="50000"/>
                  </a:schemeClr>
                </a:solidFill>
              </a:rPr>
              <a:t>‘from the loins even unto the thigh they shall reach; they were to reach above the navel near the heart, and to the end of the thigh, which is the knee’ </a:t>
            </a:r>
            <a:r>
              <a:rPr lang="en-US" sz="2000" dirty="0">
                <a:solidFill>
                  <a:schemeClr val="tx1"/>
                </a:solidFill>
              </a:rPr>
              <a:t>(Maimonides, d.1204) –Gill</a:t>
            </a:r>
          </a:p>
        </p:txBody>
      </p:sp>
    </p:spTree>
    <p:extLst>
      <p:ext uri="{BB962C8B-B14F-4D97-AF65-F5344CB8AC3E}">
        <p14:creationId xmlns:p14="http://schemas.microsoft.com/office/powerpoint/2010/main" val="255938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 Pt.3:3-4, emphasis . . .</a:t>
            </a:r>
            <a:endParaRPr lang="en-US" sz="4800" dirty="0"/>
          </a:p>
        </p:txBody>
      </p:sp>
      <p:sp>
        <p:nvSpPr>
          <p:cNvPr id="3" name="Content Placeholder 2"/>
          <p:cNvSpPr>
            <a:spLocks noGrp="1"/>
          </p:cNvSpPr>
          <p:nvPr>
            <p:ph idx="1"/>
          </p:nvPr>
        </p:nvSpPr>
        <p:spPr>
          <a:xfrm>
            <a:off x="457200" y="1295400"/>
            <a:ext cx="8229600" cy="5257800"/>
          </a:xfrm>
        </p:spPr>
        <p:txBody>
          <a:bodyPr/>
          <a:lstStyle/>
          <a:p>
            <a:pPr marL="0" indent="0" algn="ctr">
              <a:spcAft>
                <a:spcPts val="600"/>
              </a:spcAft>
              <a:buNone/>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 .NOT on clothes, but inner beauty</a:t>
            </a:r>
          </a:p>
          <a:p>
            <a:pPr marL="0" indent="0">
              <a:spcAft>
                <a:spcPts val="600"/>
              </a:spcAft>
              <a:buNone/>
            </a:pPr>
            <a:endParaRPr lang="en-US" dirty="0">
              <a:solidFill>
                <a:schemeClr val="accent2">
                  <a:lumMod val="50000"/>
                </a:schemeClr>
              </a:solidFill>
            </a:endParaRPr>
          </a:p>
        </p:txBody>
      </p:sp>
      <p:sp>
        <p:nvSpPr>
          <p:cNvPr id="5" name="Rectangle 4"/>
          <p:cNvSpPr/>
          <p:nvPr/>
        </p:nvSpPr>
        <p:spPr>
          <a:xfrm>
            <a:off x="594852" y="1981200"/>
            <a:ext cx="7924800" cy="1752600"/>
          </a:xfrm>
          <a:prstGeom prst="rect">
            <a:avLst/>
          </a:prstGeom>
          <a:solidFill>
            <a:srgbClr val="CCFFFF"/>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accent2">
                    <a:lumMod val="50000"/>
                  </a:schemeClr>
                </a:solidFill>
                <a:effectLst>
                  <a:outerShdw blurRad="38100" dist="38100" dir="2700000" algn="tl">
                    <a:srgbClr val="000000">
                      <a:alpha val="43137"/>
                    </a:srgbClr>
                  </a:outerShdw>
                </a:effectLst>
              </a:rPr>
              <a:t>Gentle spirit: </a:t>
            </a:r>
            <a:r>
              <a:rPr lang="en-US" sz="3200" dirty="0">
                <a:solidFill>
                  <a:schemeClr val="accent2">
                    <a:lumMod val="50000"/>
                  </a:schemeClr>
                </a:solidFill>
              </a:rPr>
              <a:t>not overly impressed by a sense of one’s self-importance, </a:t>
            </a:r>
            <a:r>
              <a:rPr lang="en-US" sz="3200" i="1" dirty="0">
                <a:solidFill>
                  <a:schemeClr val="accent2">
                    <a:lumMod val="50000"/>
                  </a:schemeClr>
                </a:solidFill>
              </a:rPr>
              <a:t>gentle, humble, considerate, meek</a:t>
            </a:r>
            <a:r>
              <a:rPr lang="en-US" sz="3200" dirty="0">
                <a:solidFill>
                  <a:schemeClr val="accent2">
                    <a:lumMod val="50000"/>
                  </a:schemeClr>
                </a:solidFill>
              </a:rPr>
              <a:t> </a:t>
            </a:r>
            <a:r>
              <a:rPr lang="en-US" sz="2000" dirty="0">
                <a:solidFill>
                  <a:schemeClr val="accent2">
                    <a:lumMod val="50000"/>
                  </a:schemeClr>
                </a:solidFill>
              </a:rPr>
              <a:t>– </a:t>
            </a:r>
            <a:r>
              <a:rPr lang="en-US" dirty="0">
                <a:solidFill>
                  <a:schemeClr val="tx1"/>
                </a:solidFill>
              </a:rPr>
              <a:t>BDAG. </a:t>
            </a:r>
          </a:p>
        </p:txBody>
      </p:sp>
      <p:sp>
        <p:nvSpPr>
          <p:cNvPr id="6" name="Rectangle 5"/>
          <p:cNvSpPr/>
          <p:nvPr/>
        </p:nvSpPr>
        <p:spPr>
          <a:xfrm>
            <a:off x="594852" y="3886200"/>
            <a:ext cx="7924800" cy="2133600"/>
          </a:xfrm>
          <a:prstGeom prst="rect">
            <a:avLst/>
          </a:prstGeom>
          <a:solidFill>
            <a:srgbClr val="CCFFFF"/>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US" sz="3200" dirty="0">
                <a:solidFill>
                  <a:schemeClr val="accent2">
                    <a:lumMod val="50000"/>
                  </a:schemeClr>
                </a:solidFill>
                <a:effectLst>
                  <a:outerShdw blurRad="38100" dist="38100" dir="2700000" algn="tl">
                    <a:srgbClr val="000000">
                      <a:alpha val="43137"/>
                    </a:srgbClr>
                  </a:outerShdw>
                </a:effectLst>
              </a:rPr>
              <a:t>Quiet spirit: </a:t>
            </a:r>
            <a:r>
              <a:rPr lang="en-US" sz="3200" dirty="0">
                <a:solidFill>
                  <a:schemeClr val="accent2">
                    <a:lumMod val="50000"/>
                  </a:schemeClr>
                </a:solidFill>
              </a:rPr>
              <a:t>quiet, well-ordered.  Calm </a:t>
            </a:r>
            <a:r>
              <a:rPr lang="en-US" sz="3200" dirty="0" err="1">
                <a:solidFill>
                  <a:schemeClr val="accent2">
                    <a:lumMod val="50000"/>
                  </a:schemeClr>
                </a:solidFill>
              </a:rPr>
              <a:t>tran-quility</a:t>
            </a:r>
            <a:r>
              <a:rPr lang="en-US" sz="3200" dirty="0">
                <a:solidFill>
                  <a:schemeClr val="accent2">
                    <a:lumMod val="50000"/>
                  </a:schemeClr>
                </a:solidFill>
              </a:rPr>
              <a:t>: free from passion, pride, envy.  </a:t>
            </a:r>
          </a:p>
          <a:p>
            <a:r>
              <a:rPr lang="en-US" sz="3200" dirty="0">
                <a:solidFill>
                  <a:schemeClr val="accent2">
                    <a:lumMod val="50000"/>
                  </a:schemeClr>
                </a:solidFill>
              </a:rPr>
              <a:t>One thing attracts attention:  sweet, godly character.</a:t>
            </a:r>
            <a:r>
              <a:rPr lang="en-US" dirty="0">
                <a:solidFill>
                  <a:schemeClr val="accent2">
                    <a:lumMod val="50000"/>
                  </a:schemeClr>
                </a:solidFill>
              </a:rPr>
              <a:t> </a:t>
            </a:r>
          </a:p>
        </p:txBody>
      </p:sp>
    </p:spTree>
    <p:extLst>
      <p:ext uri="{BB962C8B-B14F-4D97-AF65-F5344CB8AC3E}">
        <p14:creationId xmlns:p14="http://schemas.microsoft.com/office/powerpoint/2010/main" val="76378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 Tim.2:9-10</a:t>
            </a:r>
            <a:endParaRPr lang="en-US" sz="4800" dirty="0"/>
          </a:p>
        </p:txBody>
      </p:sp>
      <p:sp>
        <p:nvSpPr>
          <p:cNvPr id="3" name="Content Placeholder 2"/>
          <p:cNvSpPr>
            <a:spLocks noGrp="1"/>
          </p:cNvSpPr>
          <p:nvPr>
            <p:ph idx="1"/>
          </p:nvPr>
        </p:nvSpPr>
        <p:spPr>
          <a:xfrm>
            <a:off x="457200" y="1295400"/>
            <a:ext cx="8229600" cy="5257800"/>
          </a:xfrm>
        </p:spPr>
        <p:txBody>
          <a:bodyPr/>
          <a:lstStyle/>
          <a:p>
            <a:pPr>
              <a:spcAft>
                <a:spcPts val="600"/>
              </a:spcAft>
            </a:pPr>
            <a:r>
              <a:rPr lang="en-US"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Apparel</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clothing as a symbol of behavior – manner of dress </a:t>
            </a:r>
            <a:r>
              <a:rPr lang="en-US" sz="1800" dirty="0">
                <a:latin typeface="Verdana" panose="020B0604030504040204" pitchFamily="34" charset="0"/>
                <a:ea typeface="Verdana" panose="020B0604030504040204" pitchFamily="34" charset="0"/>
                <a:cs typeface="Verdana" panose="020B0604030504040204" pitchFamily="34" charset="0"/>
              </a:rPr>
              <a:t>– L-N.</a:t>
            </a:r>
            <a:endParaRPr lang="en-US" dirty="0">
              <a:latin typeface="Verdana" panose="020B0604030504040204" pitchFamily="34" charset="0"/>
              <a:ea typeface="Verdana" panose="020B0604030504040204" pitchFamily="34" charset="0"/>
              <a:cs typeface="Verdana" panose="020B0604030504040204" pitchFamily="34" charset="0"/>
            </a:endParaRP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10:</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if godly, dress like it.</a:t>
            </a:r>
          </a:p>
          <a:p>
            <a:pPr>
              <a:spcAft>
                <a:spcPts val="600"/>
              </a:spcAft>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solidFill>
                <a:schemeClr val="accent2">
                  <a:lumMod val="50000"/>
                </a:schemeClr>
              </a:solidFill>
            </a:endParaRPr>
          </a:p>
        </p:txBody>
      </p:sp>
    </p:spTree>
    <p:extLst>
      <p:ext uri="{BB962C8B-B14F-4D97-AF65-F5344CB8AC3E}">
        <p14:creationId xmlns:p14="http://schemas.microsoft.com/office/powerpoint/2010/main" val="379469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 Tim.2:9-10</a:t>
            </a:r>
            <a:endParaRPr lang="en-US" sz="4800" dirty="0"/>
          </a:p>
        </p:txBody>
      </p:sp>
      <p:sp>
        <p:nvSpPr>
          <p:cNvPr id="3" name="Content Placeholder 2"/>
          <p:cNvSpPr>
            <a:spLocks noGrp="1"/>
          </p:cNvSpPr>
          <p:nvPr>
            <p:ph idx="1"/>
          </p:nvPr>
        </p:nvSpPr>
        <p:spPr>
          <a:xfrm>
            <a:off x="457200" y="1295400"/>
            <a:ext cx="8229600" cy="5257800"/>
          </a:xfrm>
        </p:spPr>
        <p:txBody>
          <a:bodyPr/>
          <a:lstStyle/>
          <a:p>
            <a:pPr>
              <a:spcAft>
                <a:spcPts val="600"/>
              </a:spcAft>
            </a:pPr>
            <a:r>
              <a:rPr lang="en-US" sz="2400" dirty="0">
                <a:latin typeface="Verdana" panose="020B0604030504040204" pitchFamily="34" charset="0"/>
                <a:ea typeface="Verdana" panose="020B0604030504040204" pitchFamily="34" charset="0"/>
                <a:cs typeface="Verdana" panose="020B0604030504040204" pitchFamily="34" charset="0"/>
              </a:rPr>
              <a:t>Apparel: clothing as a symbol of behavior </a:t>
            </a:r>
          </a:p>
          <a:p>
            <a:pPr>
              <a:spcAft>
                <a:spcPts val="600"/>
              </a:spcAft>
            </a:pPr>
            <a:r>
              <a:rPr lang="en-US"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Modest</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orderly, decent, modest </a:t>
            </a:r>
            <a:r>
              <a:rPr lang="en-US" sz="1800" dirty="0">
                <a:latin typeface="Verdana" panose="020B0604030504040204" pitchFamily="34" charset="0"/>
                <a:ea typeface="Verdana" panose="020B0604030504040204" pitchFamily="34" charset="0"/>
                <a:cs typeface="Verdana" panose="020B0604030504040204" pitchFamily="34" charset="0"/>
              </a:rPr>
              <a:t>(A-S; Vine).</a:t>
            </a:r>
          </a:p>
          <a:p>
            <a:pPr>
              <a:spcAft>
                <a:spcPts val="600"/>
              </a:spcAft>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solidFill>
                <a:schemeClr val="accent2">
                  <a:lumMod val="50000"/>
                </a:schemeClr>
              </a:solidFill>
            </a:endParaRPr>
          </a:p>
        </p:txBody>
      </p:sp>
    </p:spTree>
    <p:extLst>
      <p:ext uri="{BB962C8B-B14F-4D97-AF65-F5344CB8AC3E}">
        <p14:creationId xmlns:p14="http://schemas.microsoft.com/office/powerpoint/2010/main" val="2105620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 Tim.2:9-10</a:t>
            </a:r>
            <a:endParaRPr lang="en-US" sz="4800" dirty="0"/>
          </a:p>
        </p:txBody>
      </p:sp>
      <p:sp>
        <p:nvSpPr>
          <p:cNvPr id="3" name="Content Placeholder 2"/>
          <p:cNvSpPr>
            <a:spLocks noGrp="1"/>
          </p:cNvSpPr>
          <p:nvPr>
            <p:ph idx="1"/>
          </p:nvPr>
        </p:nvSpPr>
        <p:spPr>
          <a:xfrm>
            <a:off x="457200" y="1295400"/>
            <a:ext cx="8229600" cy="5257800"/>
          </a:xfrm>
        </p:spPr>
        <p:txBody>
          <a:bodyPr/>
          <a:lstStyle/>
          <a:p>
            <a:pPr>
              <a:spcAft>
                <a:spcPts val="600"/>
              </a:spcAft>
            </a:pPr>
            <a:r>
              <a:rPr lang="en-US" sz="2400" dirty="0">
                <a:latin typeface="Verdana" panose="020B0604030504040204" pitchFamily="34" charset="0"/>
                <a:ea typeface="Verdana" panose="020B0604030504040204" pitchFamily="34" charset="0"/>
                <a:cs typeface="Verdana" panose="020B0604030504040204" pitchFamily="34" charset="0"/>
              </a:rPr>
              <a:t>Apparel: clothing as a symbol of behavior</a:t>
            </a:r>
          </a:p>
          <a:p>
            <a:pPr>
              <a:spcAft>
                <a:spcPts val="600"/>
              </a:spcAft>
            </a:pPr>
            <a:r>
              <a:rPr lang="en-US" sz="2400" dirty="0">
                <a:latin typeface="Verdana" panose="020B0604030504040204" pitchFamily="34" charset="0"/>
                <a:ea typeface="Verdana" panose="020B0604030504040204" pitchFamily="34" charset="0"/>
                <a:cs typeface="Verdana" panose="020B0604030504040204" pitchFamily="34" charset="0"/>
              </a:rPr>
              <a:t>Modest: orderly, decent, modest</a:t>
            </a:r>
            <a:endParaRPr lang="en-US" sz="18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Propriety</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sense of shame, modesty </a:t>
            </a:r>
            <a:r>
              <a:rPr lang="en-US" sz="1800" dirty="0">
                <a:latin typeface="Verdana" panose="020B0604030504040204" pitchFamily="34" charset="0"/>
                <a:ea typeface="Verdana" panose="020B0604030504040204" pitchFamily="34" charset="0"/>
                <a:cs typeface="Verdana" panose="020B0604030504040204" pitchFamily="34" charset="0"/>
              </a:rPr>
              <a:t>(A-S; L-N; L-S).  </a:t>
            </a:r>
          </a:p>
          <a:p>
            <a:pPr>
              <a:spcAft>
                <a:spcPts val="600"/>
              </a:spcAft>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solidFill>
                <a:schemeClr val="accent2">
                  <a:lumMod val="50000"/>
                </a:schemeClr>
              </a:solidFill>
            </a:endParaRPr>
          </a:p>
        </p:txBody>
      </p:sp>
      <p:sp>
        <p:nvSpPr>
          <p:cNvPr id="6" name="Rectangle 5"/>
          <p:cNvSpPr/>
          <p:nvPr/>
        </p:nvSpPr>
        <p:spPr>
          <a:xfrm>
            <a:off x="609600" y="3276600"/>
            <a:ext cx="7924800" cy="2667000"/>
          </a:xfrm>
          <a:prstGeom prst="rect">
            <a:avLst/>
          </a:prstGeom>
          <a:solidFill>
            <a:srgbClr val="CCFFFF"/>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US" sz="3200" dirty="0">
                <a:solidFill>
                  <a:schemeClr val="accent2">
                    <a:lumMod val="50000"/>
                  </a:schemeClr>
                </a:solidFill>
              </a:rPr>
              <a:t>It is that ‘</a:t>
            </a:r>
            <a:r>
              <a:rPr lang="en-US" sz="3200" dirty="0" err="1">
                <a:solidFill>
                  <a:schemeClr val="accent2">
                    <a:lumMod val="50000"/>
                  </a:schemeClr>
                </a:solidFill>
              </a:rPr>
              <a:t>shamefastness</a:t>
            </a:r>
            <a:r>
              <a:rPr lang="en-US" sz="3200" dirty="0">
                <a:solidFill>
                  <a:schemeClr val="accent2">
                    <a:lumMod val="50000"/>
                  </a:schemeClr>
                </a:solidFill>
              </a:rPr>
              <a:t>,’ or </a:t>
            </a:r>
            <a:r>
              <a:rPr lang="en-US" sz="3200" dirty="0" err="1">
                <a:solidFill>
                  <a:schemeClr val="accent2">
                    <a:lumMod val="50000"/>
                  </a:schemeClr>
                </a:solidFill>
              </a:rPr>
              <a:t>pudency</a:t>
            </a:r>
            <a:r>
              <a:rPr lang="en-US" sz="3200" dirty="0">
                <a:solidFill>
                  <a:schemeClr val="accent2">
                    <a:lumMod val="50000"/>
                  </a:schemeClr>
                </a:solidFill>
              </a:rPr>
              <a:t>, which shrinks from overpassing the limits of womanly reserve and modesty, as well as from the </a:t>
            </a:r>
            <a:r>
              <a:rPr lang="en-US" sz="3200" dirty="0" err="1">
                <a:solidFill>
                  <a:schemeClr val="accent2">
                    <a:lumMod val="50000"/>
                  </a:schemeClr>
                </a:solidFill>
              </a:rPr>
              <a:t>dishonour</a:t>
            </a:r>
            <a:r>
              <a:rPr lang="en-US" sz="3200" dirty="0">
                <a:solidFill>
                  <a:schemeClr val="accent2">
                    <a:lumMod val="50000"/>
                  </a:schemeClr>
                </a:solidFill>
              </a:rPr>
              <a:t> which would justly attach thereto </a:t>
            </a:r>
            <a:r>
              <a:rPr lang="en-US" dirty="0">
                <a:solidFill>
                  <a:schemeClr val="tx1"/>
                </a:solidFill>
              </a:rPr>
              <a:t>– Trench.    </a:t>
            </a:r>
            <a:r>
              <a:rPr lang="en-US" sz="3200" dirty="0">
                <a:solidFill>
                  <a:schemeClr val="tx1"/>
                </a:solidFill>
              </a:rPr>
              <a:t>Bashful.   Jer.6:15</a:t>
            </a:r>
            <a:endParaRPr lang="en-US" sz="1100" dirty="0">
              <a:solidFill>
                <a:schemeClr val="tx1"/>
              </a:solidFill>
            </a:endParaRPr>
          </a:p>
        </p:txBody>
      </p:sp>
    </p:spTree>
    <p:extLst>
      <p:ext uri="{BB962C8B-B14F-4D97-AF65-F5344CB8AC3E}">
        <p14:creationId xmlns:p14="http://schemas.microsoft.com/office/powerpoint/2010/main" val="160642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3600" dirty="0"/>
              <a:t>1 Tim.2:9-10</a:t>
            </a:r>
            <a:endParaRPr lang="en-US" sz="4800" dirty="0"/>
          </a:p>
        </p:txBody>
      </p:sp>
      <p:sp>
        <p:nvSpPr>
          <p:cNvPr id="3" name="Content Placeholder 2"/>
          <p:cNvSpPr>
            <a:spLocks noGrp="1"/>
          </p:cNvSpPr>
          <p:nvPr>
            <p:ph idx="1"/>
          </p:nvPr>
        </p:nvSpPr>
        <p:spPr>
          <a:xfrm>
            <a:off x="457200" y="838200"/>
            <a:ext cx="8229600" cy="5715000"/>
          </a:xfrm>
        </p:spPr>
        <p:txBody>
          <a:bodyPr/>
          <a:lstStyle/>
          <a:p>
            <a:pPr>
              <a:spcAft>
                <a:spcPts val="600"/>
              </a:spcAft>
            </a:pPr>
            <a:r>
              <a:rPr lang="en-US" sz="2400" dirty="0">
                <a:latin typeface="Verdana" panose="020B0604030504040204" pitchFamily="34" charset="0"/>
                <a:ea typeface="Verdana" panose="020B0604030504040204" pitchFamily="34" charset="0"/>
                <a:cs typeface="Verdana" panose="020B0604030504040204" pitchFamily="34" charset="0"/>
              </a:rPr>
              <a:t>Apparel: clothing as a symbol of behavior</a:t>
            </a:r>
          </a:p>
          <a:p>
            <a:pPr>
              <a:spcAft>
                <a:spcPts val="600"/>
              </a:spcAft>
            </a:pPr>
            <a:r>
              <a:rPr lang="en-US" sz="2400" dirty="0">
                <a:latin typeface="Verdana" panose="020B0604030504040204" pitchFamily="34" charset="0"/>
                <a:ea typeface="Verdana" panose="020B0604030504040204" pitchFamily="34" charset="0"/>
                <a:cs typeface="Verdana" panose="020B0604030504040204" pitchFamily="34" charset="0"/>
              </a:rPr>
              <a:t>Modest: orderly, decent, modest</a:t>
            </a:r>
            <a:endParaRPr lang="en-US" sz="18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sz="2400" dirty="0">
                <a:latin typeface="Verdana" panose="020B0604030504040204" pitchFamily="34" charset="0"/>
                <a:ea typeface="Verdana" panose="020B0604030504040204" pitchFamily="34" charset="0"/>
                <a:cs typeface="Verdana" panose="020B0604030504040204" pitchFamily="34" charset="0"/>
              </a:rPr>
              <a:t>Propriety: sense of shame, modesty</a:t>
            </a:r>
            <a:r>
              <a:rPr lang="en-US" sz="1800" dirty="0">
                <a:latin typeface="Verdana" panose="020B0604030504040204" pitchFamily="34" charset="0"/>
                <a:ea typeface="Verdana" panose="020B0604030504040204" pitchFamily="34" charset="0"/>
                <a:cs typeface="Verdana" panose="020B0604030504040204" pitchFamily="34" charset="0"/>
              </a:rPr>
              <a:t> </a:t>
            </a:r>
          </a:p>
          <a:p>
            <a:pPr>
              <a:spcAft>
                <a:spcPts val="600"/>
              </a:spcAft>
            </a:pPr>
            <a:r>
              <a:rPr lang="en-US"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Moderation</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a:t>
            </a:r>
            <a:r>
              <a:rPr lang="en-US" sz="18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self-control, chastity</a:t>
            </a:r>
            <a:r>
              <a:rPr lang="en-US" sz="18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1800" dirty="0">
                <a:latin typeface="Verdana" panose="020B0604030504040204" pitchFamily="34" charset="0"/>
                <a:ea typeface="Verdana" panose="020B0604030504040204" pitchFamily="34" charset="0"/>
                <a:cs typeface="Verdana" panose="020B0604030504040204" pitchFamily="34" charset="0"/>
              </a:rPr>
              <a:t>(L-S).</a:t>
            </a:r>
          </a:p>
          <a:p>
            <a:pPr>
              <a:spcAft>
                <a:spcPts val="600"/>
              </a:spcAft>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solidFill>
                <a:schemeClr val="accent2">
                  <a:lumMod val="50000"/>
                </a:schemeClr>
              </a:solidFill>
            </a:endParaRPr>
          </a:p>
        </p:txBody>
      </p:sp>
      <p:sp>
        <p:nvSpPr>
          <p:cNvPr id="6" name="Rectangle 5"/>
          <p:cNvSpPr/>
          <p:nvPr/>
        </p:nvSpPr>
        <p:spPr>
          <a:xfrm>
            <a:off x="673512" y="3048000"/>
            <a:ext cx="7787148" cy="3505200"/>
          </a:xfrm>
          <a:prstGeom prst="rect">
            <a:avLst/>
          </a:prstGeom>
          <a:solidFill>
            <a:srgbClr val="CCFFFF"/>
          </a:solidFill>
          <a:ln w="3175"/>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US" sz="3200" dirty="0">
                <a:solidFill>
                  <a:schemeClr val="accent2">
                    <a:lumMod val="50000"/>
                  </a:schemeClr>
                </a:solidFill>
              </a:rPr>
              <a:t>  ‘It is that habitual inner self-government, with its constant rein on all the passions and desires, which would hinder the temptation to this from arising, or at all events from arising in such strength as should overbear the checks and barriers which </a:t>
            </a:r>
            <a:r>
              <a:rPr lang="en-US" sz="2800" dirty="0">
                <a:solidFill>
                  <a:schemeClr val="accent2">
                    <a:lumMod val="50000"/>
                  </a:schemeClr>
                </a:solidFill>
              </a:rPr>
              <a:t>[</a:t>
            </a:r>
            <a:r>
              <a:rPr lang="en-US" sz="3100" dirty="0" err="1">
                <a:solidFill>
                  <a:schemeClr val="accent2">
                    <a:lumMod val="50000"/>
                  </a:schemeClr>
                </a:solidFill>
              </a:rPr>
              <a:t>shamefastness</a:t>
            </a:r>
            <a:r>
              <a:rPr lang="en-US" sz="2800" dirty="0">
                <a:solidFill>
                  <a:schemeClr val="accent2">
                    <a:lumMod val="50000"/>
                  </a:schemeClr>
                </a:solidFill>
              </a:rPr>
              <a:t>]</a:t>
            </a:r>
            <a:r>
              <a:rPr lang="en-US" sz="3200" dirty="0">
                <a:solidFill>
                  <a:schemeClr val="accent2">
                    <a:lumMod val="50000"/>
                  </a:schemeClr>
                </a:solidFill>
              </a:rPr>
              <a:t> opposed to it’ </a:t>
            </a:r>
            <a:r>
              <a:rPr lang="en-US" dirty="0">
                <a:solidFill>
                  <a:schemeClr val="tx1"/>
                </a:solidFill>
              </a:rPr>
              <a:t>–Trench</a:t>
            </a:r>
            <a:endParaRPr lang="en-US" sz="800" dirty="0">
              <a:solidFill>
                <a:schemeClr val="tx1"/>
              </a:solidFill>
            </a:endParaRPr>
          </a:p>
        </p:txBody>
      </p:sp>
    </p:spTree>
    <p:extLst>
      <p:ext uri="{BB962C8B-B14F-4D97-AF65-F5344CB8AC3E}">
        <p14:creationId xmlns:p14="http://schemas.microsoft.com/office/powerpoint/2010/main" val="326853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evel 4"/>
          <p:cNvSpPr/>
          <p:nvPr/>
        </p:nvSpPr>
        <p:spPr>
          <a:xfrm>
            <a:off x="1098756" y="685800"/>
            <a:ext cx="6921912" cy="685800"/>
          </a:xfrm>
          <a:prstGeom prst="bevel">
            <a:avLst/>
          </a:prstGeom>
          <a:blipFill>
            <a:blip r:embed="rId2"/>
            <a:tile tx="0" ty="0" sx="100000" sy="100000" flip="none" algn="tl"/>
          </a:blip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I. God’s Standard Does Not Specify Every Sin</a:t>
            </a:r>
          </a:p>
        </p:txBody>
      </p:sp>
      <p:sp>
        <p:nvSpPr>
          <p:cNvPr id="4" name="Bevel 3"/>
          <p:cNvSpPr/>
          <p:nvPr/>
        </p:nvSpPr>
        <p:spPr>
          <a:xfrm>
            <a:off x="1098756" y="2362200"/>
            <a:ext cx="6921912" cy="1371600"/>
          </a:xfrm>
          <a:prstGeom prst="bevel">
            <a:avLst/>
          </a:prstGeom>
          <a:blipFill>
            <a:blip r:embed="rId2"/>
            <a:tile tx="0" ty="0" sx="100000" sy="100000" flip="none" algn="tl"/>
          </a:blip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III. God’s Standard Condemns Immodest Dress</a:t>
            </a:r>
          </a:p>
        </p:txBody>
      </p:sp>
      <p:sp>
        <p:nvSpPr>
          <p:cNvPr id="6" name="Bevel 5"/>
          <p:cNvSpPr/>
          <p:nvPr/>
        </p:nvSpPr>
        <p:spPr>
          <a:xfrm>
            <a:off x="1098756" y="1524000"/>
            <a:ext cx="6921912" cy="685800"/>
          </a:xfrm>
          <a:prstGeom prst="bevel">
            <a:avLst/>
          </a:prstGeom>
          <a:blipFill>
            <a:blip r:embed="rId2"/>
            <a:tile tx="0" ty="0" sx="100000" sy="100000" flip="none" algn="tl"/>
          </a:blip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II. God’s Standard Includes Proper Dress</a:t>
            </a:r>
          </a:p>
        </p:txBody>
      </p:sp>
    </p:spTree>
    <p:extLst>
      <p:ext uri="{BB962C8B-B14F-4D97-AF65-F5344CB8AC3E}">
        <p14:creationId xmlns:p14="http://schemas.microsoft.com/office/powerpoint/2010/main" val="2459331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533400" y="304800"/>
            <a:ext cx="8153400" cy="6172200"/>
          </a:xfrm>
        </p:spPr>
        <p:txBody>
          <a:bodyPr/>
          <a:lstStyle/>
          <a:p>
            <a:pPr>
              <a:spcAft>
                <a:spcPts val="1200"/>
              </a:spcAft>
            </a:pPr>
            <a:r>
              <a:rPr lang="en-US" sz="2000" dirty="0">
                <a:solidFill>
                  <a:srgbClr val="CCFFFF"/>
                </a:solidFill>
                <a:latin typeface="Verdana" panose="020B0604030504040204" pitchFamily="34" charset="0"/>
                <a:ea typeface="Verdana" panose="020B0604030504040204" pitchFamily="34" charset="0"/>
                <a:cs typeface="Verdana" panose="020B0604030504040204" pitchFamily="34" charset="0"/>
              </a:rPr>
              <a:t>1.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It damages or destroys our influence</a:t>
            </a:r>
          </a:p>
          <a:p>
            <a:pPr marL="457200" indent="-457200" algn="l">
              <a:spcAft>
                <a:spcPts val="12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Tale of two women</a:t>
            </a:r>
            <a:endPar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914400" lvl="1" indent="-457200" algn="l">
              <a:spcAft>
                <a:spcPts val="1200"/>
              </a:spcAft>
              <a:buFont typeface="Wingdings" panose="05000000000000000000" pitchFamily="2" charset="2"/>
              <a:buChar char="§"/>
            </a:pP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Vashti</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Est.1:9-12</a:t>
            </a:r>
          </a:p>
          <a:p>
            <a:pPr marL="914400" lvl="1" indent="-457200" algn="l">
              <a:spcAft>
                <a:spcPts val="1200"/>
              </a:spcAft>
              <a:buFont typeface="Wingdings" panose="05000000000000000000" pitchFamily="2" charset="2"/>
              <a:buChar char="§"/>
            </a:pP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Herodias</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daughter, Mk.6</a:t>
            </a:r>
          </a:p>
          <a:p>
            <a:pPr marL="457200" indent="-457200" algn="l">
              <a:spcAft>
                <a:spcPts val="12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Which met God’s standard?</a:t>
            </a:r>
          </a:p>
          <a:p>
            <a:pPr marL="457200" indent="-457200" algn="l">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Mt.5:16; Ph.2:15</a:t>
            </a:r>
          </a:p>
          <a:p>
            <a:pPr lvl="1" algn="l"/>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lgn="l">
              <a:buFont typeface="Wingdings" panose="05000000000000000000" pitchFamily="2" charset="2"/>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lgn="l">
              <a:buFont typeface="Wingdings" panose="05000000000000000000" pitchFamily="2" charset="2"/>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7961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533400" y="304800"/>
            <a:ext cx="8153400" cy="6172200"/>
          </a:xfrm>
        </p:spPr>
        <p:txBody>
          <a:bodyPr/>
          <a:lstStyle/>
          <a:p>
            <a:pPr marL="514350" indent="-514350">
              <a:spcAft>
                <a:spcPts val="0"/>
              </a:spcAft>
              <a:buAutoNum type="arabicPeriod"/>
            </a:pP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It damages or destroys our influence</a:t>
            </a:r>
          </a:p>
          <a:p>
            <a:pPr>
              <a:spcAft>
                <a:spcPts val="600"/>
              </a:spcAft>
            </a:pPr>
            <a:r>
              <a:rPr lang="en-US" sz="2000" dirty="0">
                <a:solidFill>
                  <a:srgbClr val="CCFFFF"/>
                </a:solidFill>
                <a:latin typeface="Verdana" panose="020B0604030504040204" pitchFamily="34" charset="0"/>
                <a:ea typeface="Verdana" panose="020B0604030504040204" pitchFamily="34" charset="0"/>
                <a:cs typeface="Verdana" panose="020B0604030504040204" pitchFamily="34" charset="0"/>
              </a:rPr>
              <a:t>2.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It presents a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stumblingblock</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to others</a:t>
            </a:r>
          </a:p>
          <a:p>
            <a:pPr marL="457200" indent="-457200" algn="l">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Tale of two men</a:t>
            </a:r>
            <a:endPar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914400" lvl="1" indent="-457200" algn="l">
              <a:spcAft>
                <a:spcPts val="1200"/>
              </a:spcAft>
              <a:buFont typeface="Wingdings" panose="05000000000000000000" pitchFamily="2" charset="2"/>
              <a:buChar char="§"/>
            </a:pP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Joseph</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Gn.39:10-12</a:t>
            </a:r>
          </a:p>
          <a:p>
            <a:pPr marL="914400" lvl="1" indent="-457200" algn="l">
              <a:spcAft>
                <a:spcPts val="600"/>
              </a:spcAft>
              <a:buFont typeface="Wingdings" panose="05000000000000000000" pitchFamily="2" charset="2"/>
              <a:buChar char="§"/>
            </a:pP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David,</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2 Sm.11</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lgn="l">
              <a:buFont typeface="Wingdings" panose="05000000000000000000" pitchFamily="2" charset="2"/>
              <a:buChar char="§"/>
            </a:pPr>
            <a:r>
              <a:rPr lang="en-US" dirty="0">
                <a:solidFill>
                  <a:srgbClr val="CCFFFF"/>
                </a:solidFill>
                <a:latin typeface="Verdana" panose="020B0604030504040204" pitchFamily="34" charset="0"/>
                <a:ea typeface="Verdana" panose="020B0604030504040204" pitchFamily="34" charset="0"/>
                <a:cs typeface="Verdana" panose="020B0604030504040204" pitchFamily="34" charset="0"/>
              </a:rPr>
              <a:t>“If a man lusts after me, it’s his fault for having a dirty mind.” </a:t>
            </a:r>
          </a:p>
          <a:p>
            <a:pPr marL="914400" lvl="1" indent="-457200" algn="l">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David: </a:t>
            </a:r>
            <a:r>
              <a:rPr lang="en-US" sz="3200" u="sng" dirty="0">
                <a:solidFill>
                  <a:schemeClr val="bg1"/>
                </a:solidFill>
                <a:latin typeface="Verdana" panose="020B0604030504040204" pitchFamily="34" charset="0"/>
                <a:ea typeface="Verdana" panose="020B0604030504040204" pitchFamily="34" charset="0"/>
                <a:cs typeface="Verdana" panose="020B0604030504040204" pitchFamily="34" charset="0"/>
              </a:rPr>
              <a:t>a man after God’s heart</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marL="1371600" lvl="2" indent="-457200" algn="l">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Mt.5:27-29; 18:6</a:t>
            </a:r>
          </a:p>
          <a:p>
            <a:pPr lvl="1" algn="l"/>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lgn="l">
              <a:buFont typeface="Wingdings" panose="05000000000000000000" pitchFamily="2" charset="2"/>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lgn="l">
              <a:buFont typeface="Wingdings" panose="05000000000000000000" pitchFamily="2" charset="2"/>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7297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533400" y="304800"/>
            <a:ext cx="8153400" cy="6172200"/>
          </a:xfrm>
        </p:spPr>
        <p:txBody>
          <a:bodyPr/>
          <a:lstStyle/>
          <a:p>
            <a:pPr marL="514350" indent="-514350">
              <a:spcAft>
                <a:spcPts val="0"/>
              </a:spcAft>
              <a:buAutoNum type="arabicPeriod"/>
            </a:pP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It damages or destroys our influence</a:t>
            </a:r>
          </a:p>
          <a:p>
            <a:pPr>
              <a:spcAft>
                <a:spcPts val="600"/>
              </a:spcAft>
            </a:pP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2. It presents a </a:t>
            </a:r>
            <a:r>
              <a:rPr lang="en-US" sz="2000" dirty="0" err="1">
                <a:solidFill>
                  <a:schemeClr val="bg1"/>
                </a:solidFill>
                <a:latin typeface="Verdana" panose="020B0604030504040204" pitchFamily="34" charset="0"/>
                <a:ea typeface="Verdana" panose="020B0604030504040204" pitchFamily="34" charset="0"/>
                <a:cs typeface="Verdana" panose="020B0604030504040204" pitchFamily="34" charset="0"/>
              </a:rPr>
              <a:t>stumblingblock</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 to others</a:t>
            </a:r>
          </a:p>
          <a:p>
            <a:pPr>
              <a:spcAft>
                <a:spcPts val="600"/>
              </a:spcAft>
            </a:pPr>
            <a:r>
              <a:rPr lang="en-US" sz="2000" dirty="0">
                <a:solidFill>
                  <a:srgbClr val="CCFFFF"/>
                </a:solidFill>
                <a:latin typeface="Verdana" panose="020B0604030504040204" pitchFamily="34" charset="0"/>
                <a:ea typeface="Verdana" panose="020B0604030504040204" pitchFamily="34" charset="0"/>
                <a:cs typeface="Verdana" panose="020B0604030504040204" pitchFamily="34" charset="0"/>
              </a:rPr>
              <a:t>3.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It is inconsiderate.</a:t>
            </a:r>
          </a:p>
          <a:p>
            <a:pPr marL="457200" indent="-457200" algn="l">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1 Corinthians 8:…1</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0-13</a:t>
            </a:r>
          </a:p>
          <a:p>
            <a:pPr marL="457200" indent="-457200" algn="l">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Issue is NOT that eating meat is wrong</a:t>
            </a:r>
          </a:p>
          <a:p>
            <a:pPr marL="457200" indent="-457200" algn="l">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Issue is love of brothers and glory of God</a:t>
            </a:r>
          </a:p>
          <a:p>
            <a:pPr lvl="1" algn="l"/>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lgn="l">
              <a:buFont typeface="Wingdings" panose="05000000000000000000" pitchFamily="2" charset="2"/>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457200" indent="-457200" algn="l">
              <a:buFont typeface="Wingdings" panose="05000000000000000000" pitchFamily="2" charset="2"/>
              <a:buChar char="§"/>
            </a:pP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4151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en-US" sz="3600" dirty="0"/>
              <a:t>The Christian is not at the mercy of</a:t>
            </a:r>
            <a:br>
              <a:rPr lang="en-US" sz="3600" dirty="0"/>
            </a:br>
            <a:r>
              <a:rPr lang="en-US" sz="3600" dirty="0"/>
              <a:t>the world’s judgment</a:t>
            </a:r>
          </a:p>
        </p:txBody>
      </p:sp>
      <p:sp>
        <p:nvSpPr>
          <p:cNvPr id="3" name="Content Placeholder 2"/>
          <p:cNvSpPr>
            <a:spLocks noGrp="1"/>
          </p:cNvSpPr>
          <p:nvPr>
            <p:ph idx="1"/>
          </p:nvPr>
        </p:nvSpPr>
        <p:spPr>
          <a:xfrm>
            <a:off x="457200" y="1219200"/>
            <a:ext cx="8229600" cy="5410200"/>
          </a:xfrm>
        </p:spPr>
        <p:txBody>
          <a:bodyPr/>
          <a:lstStyle/>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World’s standard exalts immorality, ridicules virtue and modesty.</a:t>
            </a:r>
          </a:p>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Christians are in danger of being conformed to world.  </a:t>
            </a:r>
            <a:r>
              <a:rPr lang="en-US" dirty="0">
                <a:latin typeface="Verdana" panose="020B0604030504040204" pitchFamily="34" charset="0"/>
                <a:ea typeface="Verdana" panose="020B0604030504040204" pitchFamily="34" charset="0"/>
                <a:cs typeface="Verdana" panose="020B0604030504040204" pitchFamily="34" charset="0"/>
              </a:rPr>
              <a:t>Ro.12:1-2</a:t>
            </a:r>
          </a:p>
          <a:p>
            <a:pPr>
              <a:spcAft>
                <a:spcPts val="600"/>
              </a:spcAft>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Entertainers, fashion designers, public opinion do not determine what we wear.</a:t>
            </a:r>
            <a:endParaRPr lang="en-US" dirty="0">
              <a:solidFill>
                <a:schemeClr val="accent2">
                  <a:lumMod val="50000"/>
                </a:schemeClr>
              </a:solidFill>
            </a:endParaRPr>
          </a:p>
        </p:txBody>
      </p:sp>
    </p:spTree>
    <p:extLst>
      <p:ext uri="{BB962C8B-B14F-4D97-AF65-F5344CB8AC3E}">
        <p14:creationId xmlns:p14="http://schemas.microsoft.com/office/powerpoint/2010/main" val="195100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CFFFF">
            <a:alpha val="42000"/>
          </a:srgb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5" name="Content Placeholder 4"/>
          <p:cNvSpPr>
            <a:spLocks noGrp="1"/>
          </p:cNvSpPr>
          <p:nvPr>
            <p:ph idx="1"/>
          </p:nvPr>
        </p:nvSpPr>
        <p:spPr>
          <a:xfrm>
            <a:off x="381000" y="342900"/>
            <a:ext cx="8229600" cy="6172200"/>
          </a:xfrm>
        </p:spPr>
        <p:txBody>
          <a:bodyPr/>
          <a:lstStyle/>
          <a:p>
            <a:pPr marL="0" indent="0" algn="ctr">
              <a:spcAft>
                <a:spcPts val="600"/>
              </a:spcAft>
              <a:buNone/>
            </a:pPr>
            <a:r>
              <a:rPr lang="en-US" dirty="0">
                <a:latin typeface="Verdana" panose="020B0604030504040204" pitchFamily="34" charset="0"/>
                <a:ea typeface="Verdana" panose="020B0604030504040204" pitchFamily="34" charset="0"/>
                <a:cs typeface="Verdana" panose="020B0604030504040204" pitchFamily="34" charset="0"/>
              </a:rPr>
              <a:t>Consider:</a:t>
            </a: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buBlip>
                <a:blip r:embed="rId2"/>
              </a:buBlip>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Some dresses are modest while standing, but become immodest when sitting.</a:t>
            </a:r>
          </a:p>
          <a:p>
            <a:pPr>
              <a:spcAft>
                <a:spcPts val="600"/>
              </a:spcAft>
              <a:buBlip>
                <a:blip r:embed="rId2"/>
              </a:buBlip>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You can always find clothes that are unquestionably modest.  Why choose those that leave doubts?</a:t>
            </a:r>
          </a:p>
          <a:p>
            <a:pPr>
              <a:spcAft>
                <a:spcPts val="600"/>
              </a:spcAft>
              <a:buBlip>
                <a:blip r:embed="rId2"/>
              </a:buBlip>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Clothes can tarnish our example as easily as drunkenness, cursing, and losing our temper.  </a:t>
            </a:r>
            <a:r>
              <a:rPr lang="en-US" dirty="0">
                <a:latin typeface="Verdana" panose="020B0604030504040204" pitchFamily="34" charset="0"/>
                <a:ea typeface="Verdana" panose="020B0604030504040204" pitchFamily="34" charset="0"/>
                <a:cs typeface="Verdana" panose="020B0604030504040204" pitchFamily="34" charset="0"/>
              </a:rPr>
              <a:t>Pr.7:10.</a:t>
            </a:r>
          </a:p>
        </p:txBody>
      </p:sp>
    </p:spTree>
    <p:extLst>
      <p:ext uri="{BB962C8B-B14F-4D97-AF65-F5344CB8AC3E}">
        <p14:creationId xmlns:p14="http://schemas.microsoft.com/office/powerpoint/2010/main" val="247917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CFFFF">
            <a:alpha val="42000"/>
          </a:srgb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5" name="Content Placeholder 4"/>
          <p:cNvSpPr>
            <a:spLocks noGrp="1"/>
          </p:cNvSpPr>
          <p:nvPr>
            <p:ph idx="1"/>
          </p:nvPr>
        </p:nvSpPr>
        <p:spPr>
          <a:xfrm>
            <a:off x="381000" y="342900"/>
            <a:ext cx="8229600" cy="6172200"/>
          </a:xfrm>
        </p:spPr>
        <p:txBody>
          <a:bodyPr/>
          <a:lstStyle/>
          <a:p>
            <a:pPr marL="0" indent="0" algn="ctr">
              <a:spcAft>
                <a:spcPts val="600"/>
              </a:spcAft>
              <a:buNone/>
            </a:pPr>
            <a:r>
              <a:rPr lang="en-US" dirty="0">
                <a:latin typeface="Verdana" panose="020B0604030504040204" pitchFamily="34" charset="0"/>
                <a:ea typeface="Verdana" panose="020B0604030504040204" pitchFamily="34" charset="0"/>
                <a:cs typeface="Verdana" panose="020B0604030504040204" pitchFamily="34" charset="0"/>
              </a:rPr>
              <a:t>Consider:</a:t>
            </a: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buBlip>
                <a:blip r:embed="rId2"/>
              </a:buBlip>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Immodesty is an advertisement for </a:t>
            </a:r>
            <a:r>
              <a:rPr lang="en-US" dirty="0" err="1">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satan</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Pr.7:10.   </a:t>
            </a:r>
          </a:p>
          <a:p>
            <a:pPr>
              <a:spcAft>
                <a:spcPts val="600"/>
              </a:spcAft>
              <a:buBlip>
                <a:blip r:embed="rId2"/>
              </a:buBlip>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Blessed is the one who refuses to be a </a:t>
            </a:r>
            <a:r>
              <a:rPr lang="en-US" dirty="0" err="1">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stumblingblock</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to others.</a:t>
            </a:r>
          </a:p>
          <a:p>
            <a:pPr>
              <a:spcAft>
                <a:spcPts val="600"/>
              </a:spcAft>
              <a:buBlip>
                <a:blip r:embed="rId2"/>
              </a:buBlip>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Blessed is the one who refuses to compromise his/her modesty because ‘everybody is doing it’ (wants to be chaste, not chased).</a:t>
            </a:r>
          </a:p>
          <a:p>
            <a:pPr>
              <a:spcAft>
                <a:spcPts val="600"/>
              </a:spcAft>
              <a:buBlip>
                <a:blip r:embed="rId2"/>
              </a:buBlip>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0240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CFFFF">
            <a:alpha val="42000"/>
          </a:srgb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5" name="Content Placeholder 4"/>
          <p:cNvSpPr>
            <a:spLocks noGrp="1"/>
          </p:cNvSpPr>
          <p:nvPr>
            <p:ph idx="1"/>
          </p:nvPr>
        </p:nvSpPr>
        <p:spPr>
          <a:xfrm>
            <a:off x="381000" y="342900"/>
            <a:ext cx="8229600" cy="6172200"/>
          </a:xfrm>
        </p:spPr>
        <p:txBody>
          <a:bodyPr/>
          <a:lstStyle/>
          <a:p>
            <a:pPr marL="0" indent="0" algn="ctr">
              <a:spcAft>
                <a:spcPts val="600"/>
              </a:spcAft>
              <a:buNone/>
            </a:pPr>
            <a:r>
              <a:rPr lang="en-US" dirty="0">
                <a:latin typeface="Verdana" panose="020B0604030504040204" pitchFamily="34" charset="0"/>
                <a:ea typeface="Verdana" panose="020B0604030504040204" pitchFamily="34" charset="0"/>
                <a:cs typeface="Verdana" panose="020B0604030504040204" pitchFamily="34" charset="0"/>
              </a:rPr>
              <a:t>Consider:</a:t>
            </a: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buBlip>
                <a:blip r:embed="rId2"/>
              </a:buBlip>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Blessed is the one who determines to do better than the worst.  </a:t>
            </a:r>
          </a:p>
          <a:p>
            <a:pPr lvl="1">
              <a:spcAft>
                <a:spcPts val="0"/>
              </a:spcAft>
              <a:buBlip>
                <a:blip r:embed="rId2"/>
              </a:buBlip>
            </a:pP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E.g.: “Most people wear incredibly immodest clothes. </a:t>
            </a:r>
          </a:p>
          <a:p>
            <a:pPr lvl="1">
              <a:spcAft>
                <a:spcPts val="600"/>
              </a:spcAft>
              <a:buBlip>
                <a:blip r:embed="rId2"/>
              </a:buBlip>
            </a:pP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If I do a little better than they do, I’m modest enough.”</a:t>
            </a:r>
          </a:p>
          <a:p>
            <a:pPr>
              <a:spcAft>
                <a:spcPts val="600"/>
              </a:spcAft>
              <a:buBlip>
                <a:blip r:embed="rId2"/>
              </a:buBlip>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7983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evel 4"/>
          <p:cNvSpPr/>
          <p:nvPr/>
        </p:nvSpPr>
        <p:spPr>
          <a:xfrm>
            <a:off x="1098756" y="685800"/>
            <a:ext cx="6921912" cy="1371600"/>
          </a:xfrm>
          <a:prstGeom prst="bevel">
            <a:avLst/>
          </a:prstGeom>
          <a:blipFill>
            <a:blip r:embed="rId2"/>
            <a:tile tx="0" ty="0" sx="100000" sy="100000" flip="none" algn="tl"/>
          </a:blip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 God’s Standard Does Not Specify Every Sin</a:t>
            </a:r>
          </a:p>
        </p:txBody>
      </p:sp>
    </p:spTree>
    <p:extLst>
      <p:ext uri="{BB962C8B-B14F-4D97-AF65-F5344CB8AC3E}">
        <p14:creationId xmlns:p14="http://schemas.microsoft.com/office/powerpoint/2010/main" val="185928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sz="3600" dirty="0"/>
              <a:t>Biblical Principles</a:t>
            </a:r>
          </a:p>
        </p:txBody>
      </p:sp>
      <p:sp>
        <p:nvSpPr>
          <p:cNvPr id="3" name="Content Placeholder 2"/>
          <p:cNvSpPr>
            <a:spLocks noGrp="1"/>
          </p:cNvSpPr>
          <p:nvPr>
            <p:ph idx="1"/>
          </p:nvPr>
        </p:nvSpPr>
        <p:spPr>
          <a:xfrm>
            <a:off x="457200" y="838200"/>
            <a:ext cx="8229600" cy="5791200"/>
          </a:xfrm>
        </p:spPr>
        <p:txBody>
          <a:bodyPr/>
          <a:lstStyle/>
          <a:p>
            <a:pPr>
              <a:spcAft>
                <a:spcPts val="0"/>
              </a:spcAft>
            </a:pPr>
            <a:r>
              <a:rPr lang="en-US" dirty="0">
                <a:latin typeface="Verdana" panose="020B0604030504040204" pitchFamily="34" charset="0"/>
                <a:ea typeface="Verdana" panose="020B0604030504040204" pitchFamily="34" charset="0"/>
                <a:cs typeface="Verdana" panose="020B0604030504040204" pitchFamily="34" charset="0"/>
              </a:rPr>
              <a:t>1 Tim.4:8; 6:17</a:t>
            </a:r>
          </a:p>
          <a:p>
            <a:pPr>
              <a:spcAft>
                <a:spcPts val="600"/>
              </a:spcAft>
            </a:pPr>
            <a:r>
              <a:rPr lang="en-US" dirty="0">
                <a:latin typeface="Verdana" panose="020B0604030504040204" pitchFamily="34" charset="0"/>
                <a:ea typeface="Verdana" panose="020B0604030504040204" pitchFamily="34" charset="0"/>
                <a:cs typeface="Verdana" panose="020B0604030504040204" pitchFamily="34" charset="0"/>
              </a:rPr>
              <a:t>Hb.5:12-14</a:t>
            </a:r>
          </a:p>
          <a:p>
            <a:pPr>
              <a:spcAft>
                <a:spcPts val="600"/>
              </a:spcAft>
            </a:pPr>
            <a:endPar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Mt.6:33, </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first – kingdom of God.</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Ro.14:13,</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cause of stumbling?</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Ro.14:23,</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heart of a sinner.</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1 Co.6:12, </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aid…hinder?  addictive? </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1 Co.15:33, </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dangerous friends.</a:t>
            </a:r>
          </a:p>
          <a:p>
            <a:pPr lvl="1">
              <a:spcAft>
                <a:spcPts val="600"/>
              </a:spcAft>
            </a:pPr>
            <a:r>
              <a:rPr lang="en-US" sz="3200" dirty="0">
                <a:latin typeface="Verdana" panose="020B0604030504040204" pitchFamily="34" charset="0"/>
                <a:ea typeface="Verdana" panose="020B0604030504040204" pitchFamily="34" charset="0"/>
                <a:cs typeface="Verdana" panose="020B0604030504040204" pitchFamily="34" charset="0"/>
              </a:rPr>
              <a:t>1 Pt.2:21,</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what would Jesus do?</a:t>
            </a:r>
            <a:endParaRPr lang="en-US" sz="3200" dirty="0">
              <a:solidFill>
                <a:schemeClr val="accent2">
                  <a:lumMod val="50000"/>
                </a:schemeClr>
              </a:solidFill>
            </a:endParaRPr>
          </a:p>
        </p:txBody>
      </p:sp>
      <p:sp>
        <p:nvSpPr>
          <p:cNvPr id="4" name="Rectangle 3"/>
          <p:cNvSpPr/>
          <p:nvPr/>
        </p:nvSpPr>
        <p:spPr>
          <a:xfrm>
            <a:off x="533400" y="2042652"/>
            <a:ext cx="8077200" cy="609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a:ln w="6350">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God’s principles are not always spelled out</a:t>
            </a:r>
          </a:p>
        </p:txBody>
      </p:sp>
    </p:spTree>
    <p:extLst>
      <p:ext uri="{BB962C8B-B14F-4D97-AF65-F5344CB8AC3E}">
        <p14:creationId xmlns:p14="http://schemas.microsoft.com/office/powerpoint/2010/main" val="254368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333333"/>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333333"/>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333333"/>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333333"/>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333333"/>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evel 4"/>
          <p:cNvSpPr/>
          <p:nvPr/>
        </p:nvSpPr>
        <p:spPr>
          <a:xfrm>
            <a:off x="1098756" y="685800"/>
            <a:ext cx="6921912" cy="685800"/>
          </a:xfrm>
          <a:prstGeom prst="bevel">
            <a:avLst/>
          </a:prstGeom>
          <a:blipFill>
            <a:blip r:embed="rId2"/>
            <a:tile tx="0" ty="0" sx="100000" sy="100000" flip="none" algn="tl"/>
          </a:blip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I. God’s Standard Does Not Specify Every Sin</a:t>
            </a:r>
          </a:p>
        </p:txBody>
      </p:sp>
      <p:sp>
        <p:nvSpPr>
          <p:cNvPr id="3" name="Bevel 2"/>
          <p:cNvSpPr/>
          <p:nvPr/>
        </p:nvSpPr>
        <p:spPr>
          <a:xfrm>
            <a:off x="1098756" y="1555956"/>
            <a:ext cx="6921912" cy="1371600"/>
          </a:xfrm>
          <a:prstGeom prst="bevel">
            <a:avLst/>
          </a:prstGeom>
          <a:blipFill>
            <a:blip r:embed="rId2"/>
            <a:tile tx="0" ty="0" sx="100000" sy="100000" flip="none" algn="tl"/>
          </a:blip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 God’s Standard Includes Proper Dress</a:t>
            </a:r>
          </a:p>
        </p:txBody>
      </p:sp>
    </p:spTree>
    <p:extLst>
      <p:ext uri="{BB962C8B-B14F-4D97-AF65-F5344CB8AC3E}">
        <p14:creationId xmlns:p14="http://schemas.microsoft.com/office/powerpoint/2010/main" val="252908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3600" dirty="0"/>
              <a:t>Gen.3:7, naked…still naked</a:t>
            </a:r>
            <a:endParaRPr lang="en-US" sz="4800" dirty="0"/>
          </a:p>
        </p:txBody>
      </p:sp>
      <p:sp>
        <p:nvSpPr>
          <p:cNvPr id="3" name="Content Placeholder 2"/>
          <p:cNvSpPr>
            <a:spLocks noGrp="1"/>
          </p:cNvSpPr>
          <p:nvPr>
            <p:ph idx="1"/>
          </p:nvPr>
        </p:nvSpPr>
        <p:spPr>
          <a:xfrm>
            <a:off x="457200" y="1143000"/>
            <a:ext cx="8229600" cy="5257800"/>
          </a:xfrm>
        </p:spPr>
        <p:txBody>
          <a:bodyPr/>
          <a:lstStyle/>
          <a:p>
            <a:pPr marL="0" indent="0" algn="ctr">
              <a:spcAft>
                <a:spcPts val="600"/>
              </a:spcAft>
              <a:buNone/>
            </a:pP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How much to cover?</a:t>
            </a:r>
          </a:p>
          <a:p>
            <a:pPr>
              <a:spcAft>
                <a:spcPts val="600"/>
              </a:spcAft>
            </a:pPr>
            <a:r>
              <a:rPr lang="en-US" dirty="0">
                <a:latin typeface="Verdana" panose="020B0604030504040204" pitchFamily="34" charset="0"/>
                <a:ea typeface="Verdana" panose="020B0604030504040204" pitchFamily="34" charset="0"/>
                <a:cs typeface="Verdana" panose="020B0604030504040204" pitchFamily="34" charset="0"/>
              </a:rPr>
              <a:t>7: </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loincloths </a:t>
            </a:r>
            <a:r>
              <a:rPr lang="en-US" sz="2000" dirty="0">
                <a:latin typeface="Verdana" panose="020B0604030504040204" pitchFamily="34" charset="0"/>
                <a:ea typeface="Verdana" panose="020B0604030504040204" pitchFamily="34" charset="0"/>
                <a:cs typeface="Verdana" panose="020B0604030504040204" pitchFamily="34" charset="0"/>
              </a:rPr>
              <a:t>(ESV); </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loin coverings </a:t>
            </a:r>
            <a:r>
              <a:rPr lang="en-US" sz="2000" dirty="0">
                <a:latin typeface="Verdana" panose="020B0604030504040204" pitchFamily="34" charset="0"/>
                <a:ea typeface="Verdana" panose="020B0604030504040204" pitchFamily="34" charset="0"/>
                <a:cs typeface="Verdana" panose="020B0604030504040204" pitchFamily="34" charset="0"/>
              </a:rPr>
              <a:t>(NASB)</a:t>
            </a:r>
            <a:endParaRPr lang="en-US"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2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2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2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a:spcAft>
                <a:spcPts val="600"/>
              </a:spcAft>
            </a:pPr>
            <a:endParaRPr lang="en-US" sz="2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a:p>
            <a:pPr>
              <a:spcBef>
                <a:spcPts val="1200"/>
              </a:spcBef>
              <a:spcAft>
                <a:spcPts val="600"/>
              </a:spcAft>
            </a:pPr>
            <a:r>
              <a:rPr lang="en-US" dirty="0">
                <a:latin typeface="Verdana" panose="020B0604030504040204" pitchFamily="34" charset="0"/>
                <a:ea typeface="Verdana" panose="020B0604030504040204" pitchFamily="34" charset="0"/>
                <a:cs typeface="Verdana" panose="020B0604030504040204" pitchFamily="34" charset="0"/>
              </a:rPr>
              <a:t>7: </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their solution fell short of God’s    standard [</a:t>
            </a:r>
            <a:r>
              <a:rPr lang="en-US" u="sng"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still</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u="sng"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naked</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p>
          <a:p>
            <a:pPr>
              <a:spcBef>
                <a:spcPts val="1200"/>
              </a:spcBef>
              <a:spcAft>
                <a:spcPts val="600"/>
              </a:spcAft>
            </a:pPr>
            <a:r>
              <a:rPr lang="en-US" u="sng" dirty="0">
                <a:latin typeface="Verdana" panose="020B0604030504040204" pitchFamily="34" charset="0"/>
                <a:ea typeface="Verdana" panose="020B0604030504040204" pitchFamily="34" charset="0"/>
                <a:cs typeface="Verdana" panose="020B0604030504040204" pitchFamily="34" charset="0"/>
              </a:rPr>
              <a:t>21</a:t>
            </a:r>
            <a:r>
              <a:rPr lang="en-US" dirty="0">
                <a:latin typeface="Verdana" panose="020B0604030504040204" pitchFamily="34" charset="0"/>
                <a:ea typeface="Verdana" panose="020B0604030504040204" pitchFamily="34" charset="0"/>
                <a:cs typeface="Verdana" panose="020B0604030504040204" pitchFamily="34" charset="0"/>
              </a:rPr>
              <a:t>: ‘</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clothed them’ [</a:t>
            </a:r>
            <a:r>
              <a:rPr lang="en-US" u="sng"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naked</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u="sng"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no</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u="sng"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more</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a:t>
            </a:r>
          </a:p>
          <a:p>
            <a:pPr marL="0" indent="0">
              <a:spcAft>
                <a:spcPts val="600"/>
              </a:spcAft>
              <a:buNone/>
            </a:pPr>
            <a:endParaRPr lang="en-US" dirty="0">
              <a:solidFill>
                <a:schemeClr val="accent2">
                  <a:lumMod val="50000"/>
                </a:schemeClr>
              </a:solidFill>
            </a:endParaRPr>
          </a:p>
        </p:txBody>
      </p:sp>
      <p:sp>
        <p:nvSpPr>
          <p:cNvPr id="4" name="Rectangle 3"/>
          <p:cNvSpPr/>
          <p:nvPr/>
        </p:nvSpPr>
        <p:spPr>
          <a:xfrm>
            <a:off x="1401096" y="2453148"/>
            <a:ext cx="6324600" cy="1752600"/>
          </a:xfrm>
          <a:prstGeom prst="rect">
            <a:avLst/>
          </a:prstGeom>
          <a:solidFill>
            <a:srgbClr val="CCFFFF"/>
          </a:solidFill>
          <a:ln w="3175">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accent2">
                    <a:lumMod val="50000"/>
                  </a:schemeClr>
                </a:solidFill>
              </a:rPr>
              <a:t>  ‘the amount of skin covered is</a:t>
            </a:r>
            <a:br>
              <a:rPr lang="en-US" sz="3200" dirty="0">
                <a:solidFill>
                  <a:schemeClr val="accent2">
                    <a:lumMod val="50000"/>
                  </a:schemeClr>
                </a:solidFill>
              </a:rPr>
            </a:br>
            <a:r>
              <a:rPr lang="en-US" sz="3200" dirty="0">
                <a:solidFill>
                  <a:schemeClr val="accent2">
                    <a:lumMod val="50000"/>
                  </a:schemeClr>
                </a:solidFill>
              </a:rPr>
              <a:t>not known, but at least the private parts of the body’ </a:t>
            </a:r>
            <a:r>
              <a:rPr lang="en-US" sz="2000" dirty="0">
                <a:solidFill>
                  <a:schemeClr val="tx1"/>
                </a:solidFill>
              </a:rPr>
              <a:t>– Swanson</a:t>
            </a:r>
          </a:p>
        </p:txBody>
      </p:sp>
    </p:spTree>
    <p:extLst>
      <p:ext uri="{BB962C8B-B14F-4D97-AF65-F5344CB8AC3E}">
        <p14:creationId xmlns:p14="http://schemas.microsoft.com/office/powerpoint/2010/main" val="381882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sz="3600" dirty="0"/>
              <a:t>Gen.3:21, naked no more</a:t>
            </a:r>
            <a:endParaRPr lang="en-US" sz="4800" dirty="0"/>
          </a:p>
        </p:txBody>
      </p:sp>
      <p:sp>
        <p:nvSpPr>
          <p:cNvPr id="3" name="Content Placeholder 2"/>
          <p:cNvSpPr>
            <a:spLocks noGrp="1"/>
          </p:cNvSpPr>
          <p:nvPr>
            <p:ph idx="1"/>
          </p:nvPr>
        </p:nvSpPr>
        <p:spPr>
          <a:xfrm>
            <a:off x="457200" y="762000"/>
            <a:ext cx="8229600" cy="5257800"/>
          </a:xfrm>
        </p:spPr>
        <p:txBody>
          <a:bodyPr/>
          <a:lstStyle/>
          <a:p>
            <a:pPr>
              <a:spcAft>
                <a:spcPts val="0"/>
              </a:spcAft>
            </a:pPr>
            <a:r>
              <a:rPr lang="en-US" sz="2400" dirty="0">
                <a:latin typeface="Verdana" panose="020B0604030504040204" pitchFamily="34" charset="0"/>
                <a:ea typeface="Verdana" panose="020B0604030504040204" pitchFamily="34" charset="0"/>
                <a:cs typeface="Verdana" panose="020B0604030504040204" pitchFamily="34" charset="0"/>
              </a:rPr>
              <a:t>7: loincloths</a:t>
            </a:r>
            <a:r>
              <a:rPr lang="en-US" sz="2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2000" dirty="0">
                <a:latin typeface="Verdana" panose="020B0604030504040204" pitchFamily="34" charset="0"/>
                <a:ea typeface="Verdana" panose="020B0604030504040204" pitchFamily="34" charset="0"/>
                <a:cs typeface="Verdana" panose="020B0604030504040204" pitchFamily="34" charset="0"/>
              </a:rPr>
              <a:t>(ESV); </a:t>
            </a:r>
            <a:r>
              <a:rPr lang="en-US" sz="2400" dirty="0">
                <a:latin typeface="Verdana" panose="020B0604030504040204" pitchFamily="34" charset="0"/>
                <a:ea typeface="Verdana" panose="020B0604030504040204" pitchFamily="34" charset="0"/>
                <a:cs typeface="Verdana" panose="020B0604030504040204" pitchFamily="34" charset="0"/>
              </a:rPr>
              <a:t>loin cove</a:t>
            </a:r>
            <a:r>
              <a:rPr lang="en-US" sz="2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rings </a:t>
            </a:r>
            <a:r>
              <a:rPr lang="en-US" sz="2000" dirty="0">
                <a:latin typeface="Verdana" panose="020B0604030504040204" pitchFamily="34" charset="0"/>
                <a:ea typeface="Verdana" panose="020B0604030504040204" pitchFamily="34" charset="0"/>
                <a:cs typeface="Verdana" panose="020B0604030504040204" pitchFamily="34" charset="0"/>
              </a:rPr>
              <a:t>(NASB)</a:t>
            </a:r>
          </a:p>
          <a:p>
            <a:pPr>
              <a:spcAft>
                <a:spcPts val="600"/>
              </a:spcAft>
            </a:pPr>
            <a:r>
              <a:rPr lang="en-US" dirty="0">
                <a:latin typeface="Verdana" panose="020B0604030504040204" pitchFamily="34" charset="0"/>
                <a:ea typeface="Verdana" panose="020B0604030504040204" pitchFamily="34" charset="0"/>
                <a:cs typeface="Verdana" panose="020B0604030504040204" pitchFamily="34" charset="0"/>
              </a:rPr>
              <a:t>21: </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tunics, garments </a:t>
            </a:r>
            <a:r>
              <a:rPr lang="en-US" sz="2400" dirty="0">
                <a:latin typeface="Verdana" panose="020B0604030504040204" pitchFamily="34" charset="0"/>
                <a:ea typeface="Verdana" panose="020B0604030504040204" pitchFamily="34" charset="0"/>
                <a:cs typeface="Verdana" panose="020B0604030504040204" pitchFamily="34" charset="0"/>
              </a:rPr>
              <a:t>(ESV, etc.)</a:t>
            </a: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solidFill>
                <a:schemeClr val="accent2">
                  <a:lumMod val="50000"/>
                </a:schemeClr>
              </a:solidFill>
            </a:endParaRPr>
          </a:p>
        </p:txBody>
      </p:sp>
      <p:sp>
        <p:nvSpPr>
          <p:cNvPr id="4" name="Rectangle 3"/>
          <p:cNvSpPr/>
          <p:nvPr/>
        </p:nvSpPr>
        <p:spPr>
          <a:xfrm>
            <a:off x="688260" y="1981200"/>
            <a:ext cx="7740444" cy="2438400"/>
          </a:xfrm>
          <a:prstGeom prst="rect">
            <a:avLst/>
          </a:prstGeom>
          <a:solidFill>
            <a:srgbClr val="CCFFFF"/>
          </a:solidFill>
          <a:ln w="3175">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accent2">
                    <a:lumMod val="50000"/>
                  </a:schemeClr>
                </a:solidFill>
              </a:rPr>
              <a:t>A </a:t>
            </a:r>
            <a:r>
              <a:rPr lang="en-US" sz="3200" i="1" dirty="0">
                <a:solidFill>
                  <a:schemeClr val="accent2">
                    <a:lumMod val="50000"/>
                  </a:schemeClr>
                </a:solidFill>
              </a:rPr>
              <a:t>tunic</a:t>
            </a:r>
            <a:r>
              <a:rPr lang="en-US" sz="3200" dirty="0">
                <a:solidFill>
                  <a:schemeClr val="accent2">
                    <a:lumMod val="50000"/>
                  </a:schemeClr>
                </a:solidFill>
              </a:rPr>
              <a:t>, an inner garment next the skin </a:t>
            </a:r>
            <a:r>
              <a:rPr lang="en-US" sz="3200" dirty="0">
                <a:solidFill>
                  <a:schemeClr val="tx1"/>
                </a:solidFill>
              </a:rPr>
              <a:t>(Lv.16:4);</a:t>
            </a:r>
            <a:r>
              <a:rPr lang="en-US" sz="3200" dirty="0">
                <a:solidFill>
                  <a:schemeClr val="accent2">
                    <a:lumMod val="50000"/>
                  </a:schemeClr>
                </a:solidFill>
              </a:rPr>
              <a:t> also worn by women </a:t>
            </a:r>
            <a:r>
              <a:rPr lang="en-US" sz="3200" dirty="0">
                <a:solidFill>
                  <a:schemeClr val="tx1"/>
                </a:solidFill>
              </a:rPr>
              <a:t>(…2 Sm. 13:18);</a:t>
            </a:r>
            <a:r>
              <a:rPr lang="en-US" sz="3200" dirty="0">
                <a:solidFill>
                  <a:schemeClr val="accent2">
                    <a:lumMod val="50000"/>
                  </a:schemeClr>
                </a:solidFill>
              </a:rPr>
              <a:t> generally with sleeves, coming down to the knees, rarely to the </a:t>
            </a:r>
            <a:r>
              <a:rPr lang="en-US" sz="3200" dirty="0" err="1">
                <a:solidFill>
                  <a:schemeClr val="accent2">
                    <a:lumMod val="50000"/>
                  </a:schemeClr>
                </a:solidFill>
              </a:rPr>
              <a:t>ancles</a:t>
            </a:r>
            <a:r>
              <a:rPr lang="en-US" sz="3200" dirty="0">
                <a:solidFill>
                  <a:schemeClr val="accent2">
                    <a:lumMod val="50000"/>
                  </a:schemeClr>
                </a:solidFill>
              </a:rPr>
              <a:t> </a:t>
            </a:r>
            <a:br>
              <a:rPr lang="en-US" sz="3200" dirty="0">
                <a:solidFill>
                  <a:schemeClr val="accent2">
                    <a:lumMod val="50000"/>
                  </a:schemeClr>
                </a:solidFill>
              </a:rPr>
            </a:br>
            <a:r>
              <a:rPr lang="en-US" sz="2000" dirty="0">
                <a:solidFill>
                  <a:schemeClr val="tx1"/>
                </a:solidFill>
              </a:rPr>
              <a:t>– </a:t>
            </a:r>
            <a:r>
              <a:rPr lang="en-US" sz="2000" dirty="0" err="1">
                <a:solidFill>
                  <a:schemeClr val="tx1"/>
                </a:solidFill>
              </a:rPr>
              <a:t>Gesenius</a:t>
            </a:r>
            <a:r>
              <a:rPr lang="en-US" sz="2000" dirty="0">
                <a:solidFill>
                  <a:schemeClr val="tx1"/>
                </a:solidFill>
              </a:rPr>
              <a:t>; Wilson </a:t>
            </a:r>
          </a:p>
        </p:txBody>
      </p:sp>
    </p:spTree>
    <p:extLst>
      <p:ext uri="{BB962C8B-B14F-4D97-AF65-F5344CB8AC3E}">
        <p14:creationId xmlns:p14="http://schemas.microsoft.com/office/powerpoint/2010/main" val="160900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sz="3600" dirty="0"/>
              <a:t>Gen.3:21, naked no more</a:t>
            </a:r>
            <a:endParaRPr lang="en-US" sz="4800" dirty="0"/>
          </a:p>
        </p:txBody>
      </p:sp>
      <p:sp>
        <p:nvSpPr>
          <p:cNvPr id="3" name="Content Placeholder 2"/>
          <p:cNvSpPr>
            <a:spLocks noGrp="1"/>
          </p:cNvSpPr>
          <p:nvPr>
            <p:ph idx="1"/>
          </p:nvPr>
        </p:nvSpPr>
        <p:spPr>
          <a:xfrm>
            <a:off x="457200" y="762000"/>
            <a:ext cx="8229600" cy="5257800"/>
          </a:xfrm>
        </p:spPr>
        <p:txBody>
          <a:bodyPr/>
          <a:lstStyle/>
          <a:p>
            <a:pPr>
              <a:spcAft>
                <a:spcPts val="0"/>
              </a:spcAft>
            </a:pPr>
            <a:r>
              <a:rPr lang="en-US" sz="2400" dirty="0">
                <a:latin typeface="Verdana" panose="020B0604030504040204" pitchFamily="34" charset="0"/>
                <a:ea typeface="Verdana" panose="020B0604030504040204" pitchFamily="34" charset="0"/>
                <a:cs typeface="Verdana" panose="020B0604030504040204" pitchFamily="34" charset="0"/>
              </a:rPr>
              <a:t>7: loincloths</a:t>
            </a:r>
            <a:r>
              <a:rPr lang="en-US" sz="2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a:t>
            </a:r>
            <a:r>
              <a:rPr lang="en-US" sz="2000" dirty="0">
                <a:latin typeface="Verdana" panose="020B0604030504040204" pitchFamily="34" charset="0"/>
                <a:ea typeface="Verdana" panose="020B0604030504040204" pitchFamily="34" charset="0"/>
                <a:cs typeface="Verdana" panose="020B0604030504040204" pitchFamily="34" charset="0"/>
              </a:rPr>
              <a:t>(ESV); </a:t>
            </a:r>
            <a:r>
              <a:rPr lang="en-US" sz="2400" dirty="0">
                <a:latin typeface="Verdana" panose="020B0604030504040204" pitchFamily="34" charset="0"/>
                <a:ea typeface="Verdana" panose="020B0604030504040204" pitchFamily="34" charset="0"/>
                <a:cs typeface="Verdana" panose="020B0604030504040204" pitchFamily="34" charset="0"/>
              </a:rPr>
              <a:t>loin coverings </a:t>
            </a:r>
            <a:r>
              <a:rPr lang="en-US" sz="2000" dirty="0">
                <a:latin typeface="Verdana" panose="020B0604030504040204" pitchFamily="34" charset="0"/>
                <a:ea typeface="Verdana" panose="020B0604030504040204" pitchFamily="34" charset="0"/>
                <a:cs typeface="Verdana" panose="020B0604030504040204" pitchFamily="34" charset="0"/>
              </a:rPr>
              <a:t>(NASB)</a:t>
            </a:r>
          </a:p>
          <a:p>
            <a:pPr>
              <a:spcAft>
                <a:spcPts val="600"/>
              </a:spcAft>
            </a:pPr>
            <a:r>
              <a:rPr lang="en-US" dirty="0">
                <a:latin typeface="Verdana" panose="020B0604030504040204" pitchFamily="34" charset="0"/>
                <a:ea typeface="Verdana" panose="020B0604030504040204" pitchFamily="34" charset="0"/>
                <a:cs typeface="Verdana" panose="020B0604030504040204" pitchFamily="34" charset="0"/>
              </a:rPr>
              <a:t>21: </a:t>
            </a:r>
            <a:r>
              <a:rPr lang="en-US"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tunics, garments </a:t>
            </a:r>
            <a:r>
              <a:rPr lang="en-US" sz="2400" dirty="0">
                <a:latin typeface="Verdana" panose="020B0604030504040204" pitchFamily="34" charset="0"/>
                <a:ea typeface="Verdana" panose="020B0604030504040204" pitchFamily="34" charset="0"/>
                <a:cs typeface="Verdana" panose="020B0604030504040204" pitchFamily="34" charset="0"/>
              </a:rPr>
              <a:t>(ESV, etc.)</a:t>
            </a: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solidFill>
                <a:schemeClr val="accent2">
                  <a:lumMod val="50000"/>
                </a:schemeClr>
              </a:solidFill>
            </a:endParaRPr>
          </a:p>
        </p:txBody>
      </p:sp>
      <p:sp>
        <p:nvSpPr>
          <p:cNvPr id="6" name="Rectangle 5"/>
          <p:cNvSpPr/>
          <p:nvPr/>
        </p:nvSpPr>
        <p:spPr>
          <a:xfrm>
            <a:off x="565356" y="1981200"/>
            <a:ext cx="8001000" cy="2514600"/>
          </a:xfrm>
          <a:prstGeom prst="rect">
            <a:avLst/>
          </a:prstGeom>
          <a:solidFill>
            <a:srgbClr val="CCFFFF"/>
          </a:solidFill>
          <a:ln w="3175">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300" i="1" dirty="0">
                <a:solidFill>
                  <a:schemeClr val="accent2">
                    <a:lumMod val="50000"/>
                  </a:schemeClr>
                </a:solidFill>
              </a:rPr>
              <a:t>tunic</a:t>
            </a:r>
            <a:r>
              <a:rPr lang="en-US" sz="3300" dirty="0">
                <a:solidFill>
                  <a:schemeClr val="accent2">
                    <a:lumMod val="50000"/>
                  </a:schemeClr>
                </a:solidFill>
              </a:rPr>
              <a:t>, garment, i.e., clothing as a covering more complete than a loincloth, a basic garment reaching the knees and so a common garment for common wear and work </a:t>
            </a:r>
            <a:r>
              <a:rPr lang="en-US" sz="2000" dirty="0">
                <a:solidFill>
                  <a:schemeClr val="tx1"/>
                </a:solidFill>
              </a:rPr>
              <a:t>– Swanson</a:t>
            </a:r>
          </a:p>
        </p:txBody>
      </p:sp>
      <p:sp>
        <p:nvSpPr>
          <p:cNvPr id="7" name="Rectangle 6"/>
          <p:cNvSpPr/>
          <p:nvPr/>
        </p:nvSpPr>
        <p:spPr>
          <a:xfrm>
            <a:off x="1302780" y="4648200"/>
            <a:ext cx="6521244" cy="1676400"/>
          </a:xfrm>
          <a:prstGeom prst="rect">
            <a:avLst/>
          </a:prstGeom>
          <a:solidFill>
            <a:srgbClr val="CCFFFF"/>
          </a:solidFill>
          <a:ln w="3175">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accent2">
                    <a:lumMod val="50000"/>
                  </a:schemeClr>
                </a:solidFill>
              </a:rPr>
              <a:t>“…a kind of shirt without sleeves, reaching down to the knees” </a:t>
            </a:r>
            <a:br>
              <a:rPr lang="en-US" sz="3200" dirty="0">
                <a:solidFill>
                  <a:schemeClr val="accent2">
                    <a:lumMod val="50000"/>
                  </a:schemeClr>
                </a:solidFill>
              </a:rPr>
            </a:br>
            <a:r>
              <a:rPr lang="en-US" sz="2000" dirty="0">
                <a:solidFill>
                  <a:schemeClr val="accent2">
                    <a:lumMod val="50000"/>
                  </a:schemeClr>
                </a:solidFill>
              </a:rPr>
              <a:t>    </a:t>
            </a:r>
            <a:r>
              <a:rPr lang="en-US" sz="2000" dirty="0">
                <a:solidFill>
                  <a:schemeClr val="tx1"/>
                </a:solidFill>
              </a:rPr>
              <a:t>– Cambridge Bible for Sch. &amp; Col., Ryle.    </a:t>
            </a:r>
            <a:r>
              <a:rPr lang="en-US" sz="2400" dirty="0">
                <a:solidFill>
                  <a:schemeClr val="tx1"/>
                </a:solidFill>
              </a:rPr>
              <a:t>Jn.19:23</a:t>
            </a:r>
            <a:endParaRPr lang="en-US" sz="2400" dirty="0">
              <a:solidFill>
                <a:schemeClr val="accent2">
                  <a:lumMod val="50000"/>
                </a:schemeClr>
              </a:solidFill>
            </a:endParaRPr>
          </a:p>
        </p:txBody>
      </p:sp>
    </p:spTree>
    <p:extLst>
      <p:ext uri="{BB962C8B-B14F-4D97-AF65-F5344CB8AC3E}">
        <p14:creationId xmlns:p14="http://schemas.microsoft.com/office/powerpoint/2010/main" val="329087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lstStyle/>
          <a:p>
            <a:r>
              <a:rPr lang="en-US" sz="3600" dirty="0"/>
              <a:t>Gen.3:21, naked no more</a:t>
            </a:r>
            <a:endParaRPr lang="en-US" sz="4800" dirty="0"/>
          </a:p>
        </p:txBody>
      </p:sp>
      <p:sp>
        <p:nvSpPr>
          <p:cNvPr id="3" name="Content Placeholder 2"/>
          <p:cNvSpPr>
            <a:spLocks noGrp="1"/>
          </p:cNvSpPr>
          <p:nvPr>
            <p:ph idx="1"/>
          </p:nvPr>
        </p:nvSpPr>
        <p:spPr>
          <a:xfrm>
            <a:off x="457200" y="779208"/>
            <a:ext cx="8229600" cy="5638800"/>
          </a:xfrm>
        </p:spPr>
        <p:txBody>
          <a:bodyPr/>
          <a:lstStyle/>
          <a:p>
            <a:pPr>
              <a:spcAft>
                <a:spcPts val="0"/>
              </a:spcAft>
            </a:pPr>
            <a:r>
              <a:rPr lang="en-US" sz="2400" dirty="0">
                <a:latin typeface="Verdana" panose="020B0604030504040204" pitchFamily="34" charset="0"/>
                <a:ea typeface="Verdana" panose="020B0604030504040204" pitchFamily="34" charset="0"/>
                <a:cs typeface="Verdana" panose="020B0604030504040204" pitchFamily="34" charset="0"/>
              </a:rPr>
              <a:t>7: loincloths </a:t>
            </a:r>
            <a:r>
              <a:rPr lang="en-US" sz="2000" dirty="0">
                <a:latin typeface="Verdana" panose="020B0604030504040204" pitchFamily="34" charset="0"/>
                <a:ea typeface="Verdana" panose="020B0604030504040204" pitchFamily="34" charset="0"/>
                <a:cs typeface="Verdana" panose="020B0604030504040204" pitchFamily="34" charset="0"/>
              </a:rPr>
              <a:t>(ESV); </a:t>
            </a:r>
            <a:r>
              <a:rPr lang="en-US" sz="2400" dirty="0">
                <a:latin typeface="Verdana" panose="020B0604030504040204" pitchFamily="34" charset="0"/>
                <a:ea typeface="Verdana" panose="020B0604030504040204" pitchFamily="34" charset="0"/>
                <a:cs typeface="Verdana" panose="020B0604030504040204" pitchFamily="34" charset="0"/>
              </a:rPr>
              <a:t>loin coverings </a:t>
            </a:r>
            <a:r>
              <a:rPr lang="en-US" sz="2000" dirty="0">
                <a:latin typeface="Verdana" panose="020B0604030504040204" pitchFamily="34" charset="0"/>
                <a:ea typeface="Verdana" panose="020B0604030504040204" pitchFamily="34" charset="0"/>
                <a:cs typeface="Verdana" panose="020B0604030504040204" pitchFamily="34" charset="0"/>
              </a:rPr>
              <a:t>(NASB)</a:t>
            </a:r>
          </a:p>
          <a:p>
            <a:pPr lvl="0">
              <a:spcAft>
                <a:spcPts val="600"/>
              </a:spcAft>
            </a:pPr>
            <a:r>
              <a:rPr lang="en-US" dirty="0">
                <a:latin typeface="Verdana" panose="020B0604030504040204" pitchFamily="34" charset="0"/>
                <a:ea typeface="Verdana" panose="020B0604030504040204" pitchFamily="34" charset="0"/>
                <a:cs typeface="Verdana" panose="020B0604030504040204" pitchFamily="34" charset="0"/>
              </a:rPr>
              <a:t>21: </a:t>
            </a:r>
            <a:r>
              <a:rPr lang="en-US"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tunics, garments </a:t>
            </a:r>
            <a:r>
              <a:rPr lang="en-US" sz="2400" dirty="0">
                <a:solidFill>
                  <a:srgbClr val="000000"/>
                </a:solidFill>
                <a:latin typeface="Verdana" panose="020B0604030504040204" pitchFamily="34" charset="0"/>
                <a:ea typeface="Verdana" panose="020B0604030504040204" pitchFamily="34" charset="0"/>
                <a:cs typeface="Verdana" panose="020B0604030504040204" pitchFamily="34" charset="0"/>
              </a:rPr>
              <a:t>(ESV, etc.)</a:t>
            </a:r>
            <a:endParaRPr lang="en-US"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Aft>
                <a:spcPts val="1200"/>
              </a:spcAft>
            </a:pPr>
            <a:r>
              <a:rPr lang="en-US" dirty="0">
                <a:latin typeface="Verdana" panose="020B0604030504040204" pitchFamily="34" charset="0"/>
                <a:ea typeface="Verdana" panose="020B0604030504040204" pitchFamily="34" charset="0"/>
                <a:cs typeface="Verdana" panose="020B0604030504040204" pitchFamily="34" charset="0"/>
              </a:rPr>
              <a:t>  </a:t>
            </a:r>
          </a:p>
          <a:p>
            <a:pPr>
              <a:spcAft>
                <a:spcPts val="1200"/>
              </a:spcAft>
            </a:pPr>
            <a:endParaRPr lang="en-US" dirty="0">
              <a:latin typeface="Verdana" panose="020B0604030504040204" pitchFamily="34" charset="0"/>
              <a:ea typeface="Verdana" panose="020B0604030504040204" pitchFamily="34" charset="0"/>
              <a:cs typeface="Verdana" panose="020B0604030504040204" pitchFamily="34" charset="0"/>
            </a:endParaRPr>
          </a:p>
          <a:p>
            <a:pPr>
              <a:spcAft>
                <a:spcPts val="1200"/>
              </a:spcAft>
            </a:pPr>
            <a:endParaRPr lang="en-US" dirty="0">
              <a:latin typeface="Verdana" panose="020B0604030504040204" pitchFamily="34" charset="0"/>
              <a:ea typeface="Verdana" panose="020B0604030504040204" pitchFamily="34" charset="0"/>
              <a:cs typeface="Verdana" panose="020B0604030504040204" pitchFamily="34" charset="0"/>
            </a:endParaRPr>
          </a:p>
          <a:p>
            <a:pPr>
              <a:spcAft>
                <a:spcPts val="1200"/>
              </a:spcAft>
            </a:pPr>
            <a:endParaRPr lang="en-US" dirty="0">
              <a:latin typeface="Verdana" panose="020B0604030504040204" pitchFamily="34" charset="0"/>
              <a:ea typeface="Verdana" panose="020B0604030504040204" pitchFamily="34" charset="0"/>
              <a:cs typeface="Verdana" panose="020B0604030504040204" pitchFamily="34" charset="0"/>
            </a:endParaRPr>
          </a:p>
          <a:p>
            <a:pPr>
              <a:spcAft>
                <a:spcPts val="1200"/>
              </a:spcAft>
            </a:pPr>
            <a:endParaRPr lang="en-US"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1200"/>
              </a:spcAft>
            </a:pPr>
            <a:r>
              <a:rPr lang="en-US" u="sng" dirty="0">
                <a:latin typeface="Verdana" panose="020B0604030504040204" pitchFamily="34" charset="0"/>
                <a:ea typeface="Verdana" panose="020B0604030504040204" pitchFamily="34" charset="0"/>
                <a:cs typeface="Verdana" panose="020B0604030504040204" pitchFamily="34" charset="0"/>
              </a:rPr>
              <a:t>Gn.3</a:t>
            </a:r>
            <a:r>
              <a:rPr lang="en-US" dirty="0">
                <a:latin typeface="Verdana" panose="020B0604030504040204" pitchFamily="34" charset="0"/>
                <a:ea typeface="Verdana" panose="020B0604030504040204" pitchFamily="34" charset="0"/>
                <a:cs typeface="Verdana" panose="020B0604030504040204" pitchFamily="34" charset="0"/>
              </a:rPr>
              <a:t>: not just ‘private parts’</a:t>
            </a:r>
          </a:p>
          <a:p>
            <a:pPr marL="457200" lvl="1" indent="0">
              <a:spcBef>
                <a:spcPts val="0"/>
              </a:spcBef>
              <a:spcAft>
                <a:spcPts val="600"/>
              </a:spcAft>
              <a:buNone/>
            </a:pPr>
            <a:endParaRPr lang="en-US" sz="32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a:p>
            <a:pPr lvl="1">
              <a:spcBef>
                <a:spcPts val="0"/>
              </a:spcBef>
              <a:spcAft>
                <a:spcPts val="600"/>
              </a:spcAft>
            </a:pPr>
            <a:endParaRPr lang="en-US" sz="32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a:p>
            <a:pPr lvl="1">
              <a:spcBef>
                <a:spcPts val="0"/>
              </a:spcBef>
              <a:spcAft>
                <a:spcPts val="600"/>
              </a:spcAft>
            </a:pPr>
            <a:endParaRPr lang="en-US" sz="32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a:p>
            <a:pPr lvl="1">
              <a:spcBef>
                <a:spcPts val="0"/>
              </a:spcBef>
              <a:spcAft>
                <a:spcPts val="600"/>
              </a:spcAft>
            </a:pPr>
            <a:endParaRPr lang="en-US" sz="32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a:p>
            <a:pPr lvl="1">
              <a:spcBef>
                <a:spcPts val="0"/>
              </a:spcBef>
              <a:spcAft>
                <a:spcPts val="600"/>
              </a:spcAft>
            </a:pPr>
            <a:endParaRPr lang="en-US" sz="32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dirty="0">
              <a:solidFill>
                <a:schemeClr val="accent2">
                  <a:lumMod val="50000"/>
                </a:schemeClr>
              </a:solidFill>
            </a:endParaRPr>
          </a:p>
        </p:txBody>
      </p:sp>
      <p:sp>
        <p:nvSpPr>
          <p:cNvPr id="4" name="Rectangle 3"/>
          <p:cNvSpPr/>
          <p:nvPr/>
        </p:nvSpPr>
        <p:spPr>
          <a:xfrm>
            <a:off x="454740" y="1905000"/>
            <a:ext cx="8229600" cy="3581400"/>
          </a:xfrm>
          <a:prstGeom prst="rect">
            <a:avLst/>
          </a:prstGeom>
          <a:solidFill>
            <a:srgbClr val="CCFFFF"/>
          </a:solidFill>
          <a:ln w="3175">
            <a:solidFill>
              <a:schemeClr val="accent2">
                <a:lumMod val="50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23 </a:t>
            </a:r>
            <a:r>
              <a:rPr lang="en-US" sz="3200" dirty="0">
                <a:solidFill>
                  <a:schemeClr val="accent2">
                    <a:lumMod val="50000"/>
                  </a:schemeClr>
                </a:solidFill>
              </a:rPr>
              <a:t>And those members of the body which we think to be less honorable, on these we bestow greater honor; and our </a:t>
            </a:r>
            <a:r>
              <a:rPr lang="en-US" sz="3200" dirty="0" err="1">
                <a:solidFill>
                  <a:schemeClr val="accent2">
                    <a:lumMod val="50000"/>
                  </a:schemeClr>
                </a:solidFill>
              </a:rPr>
              <a:t>unpresent</a:t>
            </a:r>
            <a:r>
              <a:rPr lang="en-US" sz="3200" dirty="0">
                <a:solidFill>
                  <a:schemeClr val="accent2">
                    <a:lumMod val="50000"/>
                  </a:schemeClr>
                </a:solidFill>
              </a:rPr>
              <a:t>-able parts have greater modesty, </a:t>
            </a:r>
            <a:r>
              <a:rPr lang="en-US" sz="3200" b="1" baseline="30000" dirty="0">
                <a:solidFill>
                  <a:schemeClr val="tx1"/>
                </a:solidFill>
              </a:rPr>
              <a:t>24</a:t>
            </a:r>
            <a:r>
              <a:rPr lang="en-US" sz="3200" dirty="0">
                <a:solidFill>
                  <a:schemeClr val="accent2">
                    <a:lumMod val="50000"/>
                  </a:schemeClr>
                </a:solidFill>
              </a:rPr>
              <a:t> but our presentable parts have no need.  But God composed the body, having given greater honor to that part which lacks it </a:t>
            </a:r>
            <a:r>
              <a:rPr lang="en-US" sz="3200" dirty="0">
                <a:solidFill>
                  <a:schemeClr val="tx1"/>
                </a:solidFill>
              </a:rPr>
              <a:t>–1 Co.12</a:t>
            </a:r>
            <a:endParaRPr lang="en-US" dirty="0">
              <a:solidFill>
                <a:schemeClr val="tx1"/>
              </a:solidFill>
            </a:endParaRPr>
          </a:p>
        </p:txBody>
      </p:sp>
    </p:spTree>
    <p:extLst>
      <p:ext uri="{BB962C8B-B14F-4D97-AF65-F5344CB8AC3E}">
        <p14:creationId xmlns:p14="http://schemas.microsoft.com/office/powerpoint/2010/main" val="182487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716</TotalTime>
  <Words>1015</Words>
  <Application>Microsoft Office PowerPoint</Application>
  <PresentationFormat>On-screen Show (4:3)</PresentationFormat>
  <Paragraphs>126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Times New Roman</vt:lpstr>
      <vt:lpstr>Verdana</vt:lpstr>
      <vt:lpstr>Wingdings</vt:lpstr>
      <vt:lpstr>2_Default Design</vt:lpstr>
      <vt:lpstr>How Would God Dress Us?</vt:lpstr>
      <vt:lpstr>The Christian is not at the mercy of the world’s judgment</vt:lpstr>
      <vt:lpstr>PowerPoint Presentation</vt:lpstr>
      <vt:lpstr>Biblical Principles</vt:lpstr>
      <vt:lpstr>PowerPoint Presentation</vt:lpstr>
      <vt:lpstr>Gen.3:7, naked…still naked</vt:lpstr>
      <vt:lpstr>Gen.3:21, naked no more</vt:lpstr>
      <vt:lpstr>Gen.3:21, naked no more</vt:lpstr>
      <vt:lpstr>Gen.3:21, naked no more</vt:lpstr>
      <vt:lpstr>Ex.20:26; 28:42</vt:lpstr>
      <vt:lpstr>1 Pt.3:3-4, emphasis . . .</vt:lpstr>
      <vt:lpstr>1 Tim.2:9-10</vt:lpstr>
      <vt:lpstr>1 Tim.2:9-10</vt:lpstr>
      <vt:lpstr>1 Tim.2:9-10</vt:lpstr>
      <vt:lpstr>1 Tim.2:9-10</vt:lpstr>
      <vt:lpstr>PowerPoint Presentation</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Owner</dc:creator>
  <cp:lastModifiedBy>tchtcj@gmail.com</cp:lastModifiedBy>
  <cp:revision>129</cp:revision>
  <dcterms:created xsi:type="dcterms:W3CDTF">2016-03-24T21:17:00Z</dcterms:created>
  <dcterms:modified xsi:type="dcterms:W3CDTF">2016-04-19T02:04:17Z</dcterms:modified>
</cp:coreProperties>
</file>