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80" r:id="rId4"/>
    <p:sldId id="281" r:id="rId5"/>
    <p:sldId id="260" r:id="rId6"/>
    <p:sldId id="263" r:id="rId7"/>
    <p:sldId id="282" r:id="rId8"/>
    <p:sldId id="284" r:id="rId9"/>
    <p:sldId id="285" r:id="rId10"/>
    <p:sldId id="286" r:id="rId11"/>
    <p:sldId id="283" r:id="rId12"/>
    <p:sldId id="261" r:id="rId13"/>
    <p:sldId id="287" r:id="rId14"/>
    <p:sldId id="273" r:id="rId15"/>
    <p:sldId id="288" r:id="rId16"/>
    <p:sldId id="290"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FFCC"/>
    <a:srgbClr val="66FF33"/>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109" d="100"/>
          <a:sy n="109" d="100"/>
        </p:scale>
        <p:origin x="167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30697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7008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44330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93244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15963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85786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77606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43574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3186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86329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6035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1A990441-334E-4E7F-B844-9325D3A65DF3}"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4537553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alpha val="71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2">
              <a:lumMod val="50000"/>
            </a:schemeClr>
          </a:solidFill>
          <a:ln w="6350">
            <a:solidFill>
              <a:srgbClr val="FFFF00"/>
            </a:solidFill>
          </a:ln>
        </p:spPr>
        <p:txBody>
          <a:bodyPr/>
          <a:lstStyle/>
          <a:p>
            <a:r>
              <a:rPr lang="en-US" sz="4000" dirty="0">
                <a:solidFill>
                  <a:srgbClr val="FFFF00"/>
                </a:solidFill>
              </a:rPr>
              <a:t>Personal Evangelism</a:t>
            </a:r>
          </a:p>
        </p:txBody>
      </p:sp>
      <p:sp>
        <p:nvSpPr>
          <p:cNvPr id="3" name="Subtitle 2"/>
          <p:cNvSpPr>
            <a:spLocks noGrp="1"/>
          </p:cNvSpPr>
          <p:nvPr>
            <p:ph type="subTitle" idx="1"/>
          </p:nvPr>
        </p:nvSpPr>
        <p:spPr/>
        <p:txBody>
          <a:bodyPr anchor="ctr" anchorCtr="0"/>
          <a:lstStyle/>
          <a:p>
            <a:endParaRPr lang="en-US" dirty="0"/>
          </a:p>
        </p:txBody>
      </p:sp>
    </p:spTree>
    <p:extLst>
      <p:ext uri="{BB962C8B-B14F-4D97-AF65-F5344CB8AC3E}">
        <p14:creationId xmlns:p14="http://schemas.microsoft.com/office/powerpoint/2010/main" val="2516494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CC">
            <a:alpha val="41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76400"/>
          </a:xfrm>
        </p:spPr>
        <p:txBody>
          <a:bodyPr/>
          <a:lstStyle/>
          <a:p>
            <a:r>
              <a:rPr lang="en-US" sz="2000" dirty="0"/>
              <a:t>1. Some don’t know their Bible</a:t>
            </a:r>
            <a:br>
              <a:rPr lang="en-US" sz="2000" dirty="0"/>
            </a:br>
            <a:r>
              <a:rPr lang="en-US" sz="2000" dirty="0"/>
              <a:t>2. Some don’t care about lost souls</a:t>
            </a:r>
            <a:br>
              <a:rPr lang="en-US" sz="3600" dirty="0"/>
            </a:br>
            <a:r>
              <a:rPr lang="en-US" sz="2000" dirty="0"/>
              <a:t>3. Bogged down in elaborate plans</a:t>
            </a:r>
            <a:br>
              <a:rPr lang="en-US" sz="2000" dirty="0"/>
            </a:br>
            <a:r>
              <a:rPr lang="en-US" sz="2000" dirty="0"/>
              <a:t>4. Some fear failure…so they fail to try</a:t>
            </a:r>
            <a:br>
              <a:rPr lang="en-US" sz="2000" dirty="0"/>
            </a:br>
            <a:r>
              <a:rPr lang="en-US" sz="3600" dirty="0"/>
              <a:t>5. Some don’t know how to approach</a:t>
            </a:r>
          </a:p>
        </p:txBody>
      </p:sp>
      <p:sp>
        <p:nvSpPr>
          <p:cNvPr id="3" name="Content Placeholder 2"/>
          <p:cNvSpPr>
            <a:spLocks noGrp="1"/>
          </p:cNvSpPr>
          <p:nvPr>
            <p:ph idx="1"/>
          </p:nvPr>
        </p:nvSpPr>
        <p:spPr>
          <a:xfrm>
            <a:off x="442452" y="1905000"/>
            <a:ext cx="8229600" cy="4191000"/>
          </a:xfrm>
        </p:spPr>
        <p:txBody>
          <a:bodyPr/>
          <a:lstStyle/>
          <a:p>
            <a:pPr>
              <a:spcAft>
                <a:spcPts val="600"/>
              </a:spcAft>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Paul, </a:t>
            </a:r>
            <a:r>
              <a:rPr lang="en-US" dirty="0">
                <a:latin typeface="Verdana" panose="020B0604030504040204" pitchFamily="34" charset="0"/>
                <a:ea typeface="Verdana" panose="020B0604030504040204" pitchFamily="34" charset="0"/>
                <a:cs typeface="Verdana" panose="020B0604030504040204" pitchFamily="34" charset="0"/>
              </a:rPr>
              <a:t>Acts 17</a:t>
            </a:r>
          </a:p>
          <a:p>
            <a:pPr>
              <a:spcAft>
                <a:spcPts val="600"/>
              </a:spcAft>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Tactfulness includes how we ask</a:t>
            </a:r>
          </a:p>
        </p:txBody>
      </p:sp>
    </p:spTree>
    <p:extLst>
      <p:ext uri="{BB962C8B-B14F-4D97-AF65-F5344CB8AC3E}">
        <p14:creationId xmlns:p14="http://schemas.microsoft.com/office/powerpoint/2010/main" val="7811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CFFFF">
            <a:alpha val="31000"/>
          </a:srgbClr>
        </a:solidFill>
        <a:effectLst/>
      </p:bgPr>
    </p:bg>
    <p:spTree>
      <p:nvGrpSpPr>
        <p:cNvPr id="1" name=""/>
        <p:cNvGrpSpPr/>
        <p:nvPr/>
      </p:nvGrpSpPr>
      <p:grpSpPr>
        <a:xfrm>
          <a:off x="0" y="0"/>
          <a:ext cx="0" cy="0"/>
          <a:chOff x="0" y="0"/>
          <a:chExt cx="0" cy="0"/>
        </a:xfrm>
      </p:grpSpPr>
      <p:sp>
        <p:nvSpPr>
          <p:cNvPr id="5" name="Bevel 4"/>
          <p:cNvSpPr/>
          <p:nvPr/>
        </p:nvSpPr>
        <p:spPr>
          <a:xfrm>
            <a:off x="1098756" y="685800"/>
            <a:ext cx="6921912" cy="685800"/>
          </a:xfrm>
          <a:prstGeom prst="bevel">
            <a:avLst/>
          </a:prstGeom>
          <a:solidFill>
            <a:schemeClr val="tx1"/>
          </a:solidFill>
          <a:ln w="3175">
            <a:solidFill>
              <a:srgbClr val="8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 Why Is Personal  Evangelism Avoided?</a:t>
            </a:r>
          </a:p>
        </p:txBody>
      </p:sp>
      <p:sp>
        <p:nvSpPr>
          <p:cNvPr id="3" name="Bevel 2"/>
          <p:cNvSpPr/>
          <p:nvPr/>
        </p:nvSpPr>
        <p:spPr>
          <a:xfrm>
            <a:off x="1098756" y="1524000"/>
            <a:ext cx="6921912" cy="1371600"/>
          </a:xfrm>
          <a:prstGeom prst="bevel">
            <a:avLst/>
          </a:prstGeom>
          <a:solidFill>
            <a:schemeClr val="tx1"/>
          </a:solidFill>
          <a:ln w="3175">
            <a:solidFill>
              <a:srgbClr val="8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00"/>
                </a:solidFill>
                <a:latin typeface="Verdana" panose="020B0604030504040204" pitchFamily="34" charset="0"/>
                <a:ea typeface="Verdana" panose="020B0604030504040204" pitchFamily="34" charset="0"/>
                <a:cs typeface="Verdana" panose="020B0604030504040204" pitchFamily="34" charset="0"/>
              </a:rPr>
              <a:t>II. What Is Our Assignment?</a:t>
            </a:r>
          </a:p>
        </p:txBody>
      </p:sp>
    </p:spTree>
    <p:extLst>
      <p:ext uri="{BB962C8B-B14F-4D97-AF65-F5344CB8AC3E}">
        <p14:creationId xmlns:p14="http://schemas.microsoft.com/office/powerpoint/2010/main" val="3184872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solidFill>
                <a:srgbClr val="C00000"/>
              </a:solidFill>
            </a:endParaRPr>
          </a:p>
        </p:txBody>
      </p:sp>
      <p:sp>
        <p:nvSpPr>
          <p:cNvPr id="3" name="Subtitle 2"/>
          <p:cNvSpPr>
            <a:spLocks noGrp="1"/>
          </p:cNvSpPr>
          <p:nvPr>
            <p:ph type="subTitle" idx="1"/>
          </p:nvPr>
        </p:nvSpPr>
        <p:spPr>
          <a:xfrm>
            <a:off x="533400" y="304800"/>
            <a:ext cx="8153400" cy="6172200"/>
          </a:xfrm>
        </p:spPr>
        <p:txBody>
          <a:bodyPr/>
          <a:lstStyle/>
          <a:p>
            <a:pPr marL="457200" indent="-457200" algn="l">
              <a:spcAft>
                <a:spcPts val="600"/>
              </a:spcAft>
              <a:buFont typeface="Wingdings" panose="05000000000000000000" pitchFamily="2" charset="2"/>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Doctor diagnoses woman: fatal disease…</a:t>
            </a:r>
          </a:p>
          <a:p>
            <a:pPr marL="457200" indent="-457200" algn="l">
              <a:spcAft>
                <a:spcPts val="600"/>
              </a:spcAft>
              <a:buFont typeface="Wingdings" panose="05000000000000000000" pitchFamily="2" charset="2"/>
              <a:buChar char="§"/>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Great Physician diagnoses</a:t>
            </a:r>
          </a:p>
          <a:p>
            <a:pPr marL="914400" lvl="1" indent="-457200" algn="l">
              <a:spcAft>
                <a:spcPts val="600"/>
              </a:spcAft>
              <a:buFont typeface="Wingdings" panose="05000000000000000000" pitchFamily="2" charset="2"/>
              <a:buChar char="§"/>
            </a:pPr>
            <a:r>
              <a:rPr lang="en-US" sz="3100" dirty="0">
                <a:solidFill>
                  <a:srgbClr val="FFFF00"/>
                </a:solidFill>
                <a:latin typeface="Verdana" panose="020B0604030504040204" pitchFamily="34" charset="0"/>
                <a:ea typeface="Verdana" panose="020B0604030504040204" pitchFamily="34" charset="0"/>
                <a:cs typeface="Verdana" panose="020B0604030504040204" pitchFamily="34" charset="0"/>
              </a:rPr>
              <a:t>All have fatal disease.  </a:t>
            </a:r>
            <a:r>
              <a:rPr lang="en-US" sz="3100" dirty="0">
                <a:solidFill>
                  <a:schemeClr val="bg1"/>
                </a:solidFill>
                <a:latin typeface="Verdana" panose="020B0604030504040204" pitchFamily="34" charset="0"/>
                <a:ea typeface="Verdana" panose="020B0604030504040204" pitchFamily="34" charset="0"/>
                <a:cs typeface="Verdana" panose="020B0604030504040204" pitchFamily="34" charset="0"/>
              </a:rPr>
              <a:t>Ro.3:10…23 </a:t>
            </a:r>
          </a:p>
          <a:p>
            <a:pPr marL="914400" lvl="1" indent="-457200" algn="l">
              <a:spcAft>
                <a:spcPts val="600"/>
              </a:spcAft>
              <a:buFont typeface="Wingdings" panose="05000000000000000000" pitchFamily="2" charset="2"/>
              <a:buChar char="§"/>
            </a:pPr>
            <a:r>
              <a:rPr lang="en-US" sz="3100" dirty="0">
                <a:solidFill>
                  <a:srgbClr val="FFFF00"/>
                </a:solidFill>
                <a:latin typeface="Verdana" panose="020B0604030504040204" pitchFamily="34" charset="0"/>
                <a:ea typeface="Verdana" panose="020B0604030504040204" pitchFamily="34" charset="0"/>
                <a:cs typeface="Verdana" panose="020B0604030504040204" pitchFamily="34" charset="0"/>
              </a:rPr>
              <a:t>He sends you with medicine.</a:t>
            </a:r>
          </a:p>
          <a:p>
            <a:pPr marL="914400" lvl="1" indent="-457200" algn="l">
              <a:spcAft>
                <a:spcPts val="600"/>
              </a:spcAft>
              <a:buFont typeface="Wingdings" panose="05000000000000000000" pitchFamily="2" charset="2"/>
              <a:buChar char="§"/>
            </a:pPr>
            <a:r>
              <a:rPr lang="en-US" sz="3100" dirty="0">
                <a:solidFill>
                  <a:srgbClr val="FFFF00"/>
                </a:solidFill>
                <a:latin typeface="Verdana" panose="020B0604030504040204" pitchFamily="34" charset="0"/>
                <a:ea typeface="Verdana" panose="020B0604030504040204" pitchFamily="34" charset="0"/>
                <a:cs typeface="Verdana" panose="020B0604030504040204" pitchFamily="34" charset="0"/>
              </a:rPr>
              <a:t>Greatest medicine cannot cure unless it contacts the patient.</a:t>
            </a:r>
          </a:p>
          <a:p>
            <a:pPr marL="1371600" lvl="2" indent="-457200" algn="l">
              <a:buFont typeface="Wingdings" panose="05000000000000000000" pitchFamily="2" charset="2"/>
              <a:buChar char="§"/>
            </a:pPr>
            <a:r>
              <a:rPr lang="en-US" sz="3100" dirty="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rPr>
              <a:t>Ezk.3:17-21, warning against danger is merciful</a:t>
            </a:r>
          </a:p>
          <a:p>
            <a:pPr marL="914400" lvl="1" indent="-457200" algn="l">
              <a:buFont typeface="Wingdings" panose="05000000000000000000" pitchFamily="2" charset="2"/>
              <a:buChar char="§"/>
            </a:pP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algn="l">
              <a:buFont typeface="Wingdings" panose="05000000000000000000" pitchFamily="2" charset="2"/>
              <a:buChar char="§"/>
            </a:pP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algn="l">
              <a:buFont typeface="Wingdings" panose="05000000000000000000" pitchFamily="2" charset="2"/>
              <a:buChar char="§"/>
            </a:pP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7961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CFFFF">
            <a:alpha val="31000"/>
          </a:srgbClr>
        </a:solidFill>
        <a:effectLst/>
      </p:bgPr>
    </p:bg>
    <p:spTree>
      <p:nvGrpSpPr>
        <p:cNvPr id="1" name=""/>
        <p:cNvGrpSpPr/>
        <p:nvPr/>
      </p:nvGrpSpPr>
      <p:grpSpPr>
        <a:xfrm>
          <a:off x="0" y="0"/>
          <a:ext cx="0" cy="0"/>
          <a:chOff x="0" y="0"/>
          <a:chExt cx="0" cy="0"/>
        </a:xfrm>
      </p:grpSpPr>
      <p:sp>
        <p:nvSpPr>
          <p:cNvPr id="5" name="Bevel 4"/>
          <p:cNvSpPr/>
          <p:nvPr/>
        </p:nvSpPr>
        <p:spPr>
          <a:xfrm>
            <a:off x="1098756" y="685800"/>
            <a:ext cx="6921912" cy="685800"/>
          </a:xfrm>
          <a:prstGeom prst="bevel">
            <a:avLst/>
          </a:prstGeom>
          <a:solidFill>
            <a:schemeClr val="tx1"/>
          </a:solidFill>
          <a:ln w="3175">
            <a:solidFill>
              <a:srgbClr val="8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 Why Is Personal  Evangelism Avoided?</a:t>
            </a:r>
          </a:p>
        </p:txBody>
      </p:sp>
      <p:sp>
        <p:nvSpPr>
          <p:cNvPr id="3" name="Bevel 2"/>
          <p:cNvSpPr/>
          <p:nvPr/>
        </p:nvSpPr>
        <p:spPr>
          <a:xfrm>
            <a:off x="1098756" y="2362200"/>
            <a:ext cx="6921912" cy="1371600"/>
          </a:xfrm>
          <a:prstGeom prst="bevel">
            <a:avLst/>
          </a:prstGeom>
          <a:solidFill>
            <a:schemeClr val="tx1"/>
          </a:solidFill>
          <a:ln w="3175">
            <a:solidFill>
              <a:srgbClr val="8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00"/>
                </a:solidFill>
                <a:latin typeface="Verdana" panose="020B0604030504040204" pitchFamily="34" charset="0"/>
                <a:ea typeface="Verdana" panose="020B0604030504040204" pitchFamily="34" charset="0"/>
                <a:cs typeface="Verdana" panose="020B0604030504040204" pitchFamily="34" charset="0"/>
              </a:rPr>
              <a:t>III. Who Deserves Our Attention?</a:t>
            </a:r>
          </a:p>
        </p:txBody>
      </p:sp>
      <p:sp>
        <p:nvSpPr>
          <p:cNvPr id="6" name="Bevel 5"/>
          <p:cNvSpPr/>
          <p:nvPr/>
        </p:nvSpPr>
        <p:spPr>
          <a:xfrm>
            <a:off x="1098756" y="1524000"/>
            <a:ext cx="6921912" cy="685800"/>
          </a:xfrm>
          <a:prstGeom prst="bevel">
            <a:avLst/>
          </a:prstGeom>
          <a:solidFill>
            <a:schemeClr val="tx1"/>
          </a:solidFill>
          <a:ln w="3175">
            <a:solidFill>
              <a:srgbClr val="8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II. What Is Our Assignment?</a:t>
            </a:r>
          </a:p>
        </p:txBody>
      </p:sp>
    </p:spTree>
    <p:extLst>
      <p:ext uri="{BB962C8B-B14F-4D97-AF65-F5344CB8AC3E}">
        <p14:creationId xmlns:p14="http://schemas.microsoft.com/office/powerpoint/2010/main" val="1053209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6FF33">
            <a:alpha val="19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89038"/>
          </a:xfrm>
        </p:spPr>
        <p:txBody>
          <a:bodyPr/>
          <a:lstStyle/>
          <a:p>
            <a:r>
              <a:rPr lang="en-US" sz="2800" dirty="0">
                <a:latin typeface="Verdana" panose="020B0604030504040204" pitchFamily="34" charset="0"/>
                <a:ea typeface="Verdana" panose="020B0604030504040204" pitchFamily="34" charset="0"/>
                <a:cs typeface="Verdana" panose="020B0604030504040204" pitchFamily="34" charset="0"/>
              </a:rPr>
              <a:t>1. </a:t>
            </a:r>
            <a:r>
              <a:rPr lang="en-US" sz="3600" dirty="0">
                <a:latin typeface="Verdana" panose="020B0604030504040204" pitchFamily="34" charset="0"/>
                <a:ea typeface="Verdana" panose="020B0604030504040204" pitchFamily="34" charset="0"/>
                <a:cs typeface="Verdana" panose="020B0604030504040204" pitchFamily="34" charset="0"/>
              </a:rPr>
              <a:t>Alien sinners</a:t>
            </a:r>
          </a:p>
        </p:txBody>
      </p:sp>
      <p:sp>
        <p:nvSpPr>
          <p:cNvPr id="3" name="Content Placeholder 2"/>
          <p:cNvSpPr>
            <a:spLocks noGrp="1"/>
          </p:cNvSpPr>
          <p:nvPr>
            <p:ph idx="1"/>
          </p:nvPr>
        </p:nvSpPr>
        <p:spPr>
          <a:xfrm>
            <a:off x="457200" y="1295400"/>
            <a:ext cx="8229600" cy="5181600"/>
          </a:xfrm>
        </p:spPr>
        <p:txBody>
          <a:bodyPr/>
          <a:lstStyle/>
          <a:p>
            <a:pPr marL="0" lvl="1" indent="0">
              <a:buNone/>
            </a:pPr>
            <a:r>
              <a:rPr lang="en-US" sz="3200" dirty="0">
                <a:latin typeface="Verdana" panose="020B0604030504040204" pitchFamily="34" charset="0"/>
                <a:ea typeface="Verdana" panose="020B0604030504040204" pitchFamily="34" charset="0"/>
                <a:cs typeface="Verdana" panose="020B0604030504040204" pitchFamily="34" charset="0"/>
              </a:rPr>
              <a:t>Ephesians 2:12, five characteristics.</a:t>
            </a:r>
          </a:p>
          <a:p>
            <a:pPr marL="857250" lvl="2" indent="-457200" defTabSz="574675">
              <a:buFont typeface="Wingdings" panose="05000000000000000000" pitchFamily="2" charset="2"/>
              <a:buChar char="§"/>
            </a:pP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What changed them?</a:t>
            </a: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3200" dirty="0">
                <a:latin typeface="Verdana" panose="020B0604030504040204" pitchFamily="34" charset="0"/>
                <a:ea typeface="Verdana" panose="020B0604030504040204" pitchFamily="34" charset="0"/>
                <a:cs typeface="Verdana" panose="020B0604030504040204" pitchFamily="34" charset="0"/>
              </a:rPr>
              <a:t>1:13</a:t>
            </a:r>
            <a:endParaRPr lang="en-US" dirty="0">
              <a:latin typeface="Verdana" panose="020B0604030504040204" pitchFamily="34" charset="0"/>
              <a:ea typeface="Verdana" panose="020B0604030504040204" pitchFamily="34" charset="0"/>
              <a:cs typeface="Verdana" panose="020B0604030504040204" pitchFamily="34" charset="0"/>
            </a:endParaRPr>
          </a:p>
          <a:p>
            <a:pPr marL="857250" lvl="2" indent="-457200" defTabSz="574675">
              <a:buFont typeface="Wingdings" panose="05000000000000000000" pitchFamily="2" charset="2"/>
              <a:buChar char="§"/>
            </a:pPr>
            <a:r>
              <a:rPr lang="en-US" sz="3200" dirty="0">
                <a:latin typeface="Verdana" panose="020B0604030504040204" pitchFamily="34" charset="0"/>
                <a:ea typeface="Verdana" panose="020B0604030504040204" pitchFamily="34" charset="0"/>
                <a:cs typeface="Verdana" panose="020B0604030504040204" pitchFamily="34" charset="0"/>
              </a:rPr>
              <a:t>Ac.19:1-7,</a:t>
            </a: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Paul in Ephesus</a:t>
            </a:r>
          </a:p>
          <a:p>
            <a:pPr marL="1314450" lvl="3" indent="-457200" defTabSz="574675">
              <a:buFont typeface="Wingdings" panose="05000000000000000000" pitchFamily="2" charset="2"/>
              <a:buChar char="§"/>
            </a:pPr>
            <a:r>
              <a:rPr lang="en-US" sz="3200" dirty="0">
                <a:latin typeface="Verdana" panose="020B0604030504040204" pitchFamily="34" charset="0"/>
                <a:ea typeface="Verdana" panose="020B0604030504040204" pitchFamily="34" charset="0"/>
                <a:cs typeface="Verdana" panose="020B0604030504040204" pitchFamily="34" charset="0"/>
              </a:rPr>
              <a:t>8:  </a:t>
            </a: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targeted specific people</a:t>
            </a:r>
          </a:p>
          <a:p>
            <a:pPr marL="1314450" lvl="3" indent="-457200" defTabSz="574675">
              <a:buFont typeface="Wingdings" panose="05000000000000000000" pitchFamily="2" charset="2"/>
              <a:buChar char="§"/>
            </a:pPr>
            <a:r>
              <a:rPr lang="en-US" sz="3200" dirty="0">
                <a:latin typeface="Verdana" panose="020B0604030504040204" pitchFamily="34" charset="0"/>
                <a:ea typeface="Verdana" panose="020B0604030504040204" pitchFamily="34" charset="0"/>
                <a:cs typeface="Verdana" panose="020B0604030504040204" pitchFamily="34" charset="0"/>
              </a:rPr>
              <a:t>9a:  </a:t>
            </a: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rejected</a:t>
            </a:r>
          </a:p>
          <a:p>
            <a:pPr marL="1314450" lvl="3" indent="-457200" defTabSz="574675">
              <a:buFont typeface="Wingdings" panose="05000000000000000000" pitchFamily="2" charset="2"/>
              <a:buChar char="§"/>
            </a:pPr>
            <a:r>
              <a:rPr lang="en-US" sz="3200" dirty="0">
                <a:latin typeface="Verdana" panose="020B0604030504040204" pitchFamily="34" charset="0"/>
                <a:ea typeface="Verdana" panose="020B0604030504040204" pitchFamily="34" charset="0"/>
                <a:cs typeface="Verdana" panose="020B0604030504040204" pitchFamily="34" charset="0"/>
              </a:rPr>
              <a:t>9b-10:  </a:t>
            </a: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targeted others </a:t>
            </a:r>
          </a:p>
        </p:txBody>
      </p:sp>
    </p:spTree>
    <p:extLst>
      <p:ext uri="{BB962C8B-B14F-4D97-AF65-F5344CB8AC3E}">
        <p14:creationId xmlns:p14="http://schemas.microsoft.com/office/powerpoint/2010/main" val="2307098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6FF33">
            <a:alpha val="22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89038"/>
          </a:xfrm>
        </p:spPr>
        <p:txBody>
          <a:bodyPr/>
          <a:lstStyle/>
          <a:p>
            <a:r>
              <a:rPr lang="en-US" sz="1800" dirty="0">
                <a:latin typeface="Verdana" panose="020B0604030504040204" pitchFamily="34" charset="0"/>
                <a:ea typeface="Verdana" panose="020B0604030504040204" pitchFamily="34" charset="0"/>
                <a:cs typeface="Verdana" panose="020B0604030504040204" pitchFamily="34" charset="0"/>
              </a:rPr>
              <a:t>1. </a:t>
            </a:r>
            <a:r>
              <a:rPr lang="en-US" sz="2400" dirty="0">
                <a:latin typeface="Verdana" panose="020B0604030504040204" pitchFamily="34" charset="0"/>
                <a:ea typeface="Verdana" panose="020B0604030504040204" pitchFamily="34" charset="0"/>
                <a:cs typeface="Verdana" panose="020B0604030504040204" pitchFamily="34" charset="0"/>
              </a:rPr>
              <a:t>Alien sinners</a:t>
            </a:r>
            <a:br>
              <a:rPr lang="en-US" sz="3600" dirty="0">
                <a:latin typeface="Verdana" panose="020B0604030504040204" pitchFamily="34" charset="0"/>
                <a:ea typeface="Verdana" panose="020B0604030504040204" pitchFamily="34" charset="0"/>
                <a:cs typeface="Verdana" panose="020B0604030504040204" pitchFamily="34" charset="0"/>
              </a:rPr>
            </a:br>
            <a:r>
              <a:rPr lang="en-US" sz="2800" dirty="0">
                <a:latin typeface="Verdana" panose="020B0604030504040204" pitchFamily="34" charset="0"/>
                <a:ea typeface="Verdana" panose="020B0604030504040204" pitchFamily="34" charset="0"/>
                <a:cs typeface="Verdana" panose="020B0604030504040204" pitchFamily="34" charset="0"/>
              </a:rPr>
              <a:t>2. </a:t>
            </a:r>
            <a:r>
              <a:rPr lang="en-US" sz="3600" dirty="0">
                <a:latin typeface="Verdana" panose="020B0604030504040204" pitchFamily="34" charset="0"/>
                <a:ea typeface="Verdana" panose="020B0604030504040204" pitchFamily="34" charset="0"/>
                <a:cs typeface="Verdana" panose="020B0604030504040204" pitchFamily="34" charset="0"/>
              </a:rPr>
              <a:t>Erring Christians</a:t>
            </a:r>
          </a:p>
        </p:txBody>
      </p:sp>
      <p:sp>
        <p:nvSpPr>
          <p:cNvPr id="3" name="Content Placeholder 2"/>
          <p:cNvSpPr>
            <a:spLocks noGrp="1"/>
          </p:cNvSpPr>
          <p:nvPr>
            <p:ph idx="1"/>
          </p:nvPr>
        </p:nvSpPr>
        <p:spPr>
          <a:xfrm>
            <a:off x="457200" y="1295400"/>
            <a:ext cx="8229600" cy="5181600"/>
          </a:xfrm>
        </p:spPr>
        <p:txBody>
          <a:bodyPr/>
          <a:lstStyle/>
          <a:p>
            <a:pPr marL="0" lvl="1" indent="0">
              <a:spcAft>
                <a:spcPts val="600"/>
              </a:spcAft>
              <a:buNone/>
            </a:pPr>
            <a:r>
              <a:rPr lang="en-US" sz="3200" dirty="0">
                <a:latin typeface="Verdana" panose="020B0604030504040204" pitchFamily="34" charset="0"/>
                <a:ea typeface="Verdana" panose="020B0604030504040204" pitchFamily="34" charset="0"/>
                <a:cs typeface="Verdana" panose="020B0604030504040204" pitchFamily="34" charset="0"/>
              </a:rPr>
              <a:t>Galatians 6:1, restore…</a:t>
            </a:r>
          </a:p>
        </p:txBody>
      </p:sp>
      <p:sp>
        <p:nvSpPr>
          <p:cNvPr id="4" name="Rectangle 3"/>
          <p:cNvSpPr/>
          <p:nvPr/>
        </p:nvSpPr>
        <p:spPr>
          <a:xfrm>
            <a:off x="1020096" y="2057400"/>
            <a:ext cx="7086600" cy="2667000"/>
          </a:xfrm>
          <a:prstGeom prst="rect">
            <a:avLst/>
          </a:prstGeom>
          <a:solidFill>
            <a:schemeClr val="accent2">
              <a:lumMod val="60000"/>
              <a:lumOff val="40000"/>
              <a:alpha val="31000"/>
            </a:schemeClr>
          </a:solidFill>
          <a:ln w="3175">
            <a:solidFill>
              <a:schemeClr val="accent2">
                <a:lumMod val="50000"/>
              </a:schemeClr>
            </a:solidFill>
          </a:ln>
          <a:effectLst>
            <a:innerShdw blurRad="63500" dist="50800" dir="2700000">
              <a:prstClr val="black">
                <a:alpha val="50000"/>
              </a:prstClr>
            </a:inn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“Brethren, if a man is overtaken in any trespass, you who are spiritual restore</a:t>
            </a:r>
            <a:br>
              <a:rPr lang="en-US" sz="3200" dirty="0">
                <a:solidFill>
                  <a:schemeClr val="tx1"/>
                </a:solidFill>
              </a:rPr>
            </a:br>
            <a:r>
              <a:rPr lang="en-US" sz="3200" dirty="0">
                <a:solidFill>
                  <a:schemeClr val="tx1"/>
                </a:solidFill>
              </a:rPr>
              <a:t>such a one in a spirit of gentleness, considering yourself lest you also be tempted.”</a:t>
            </a:r>
            <a:endParaRPr lang="en-US" dirty="0"/>
          </a:p>
        </p:txBody>
      </p:sp>
    </p:spTree>
    <p:extLst>
      <p:ext uri="{BB962C8B-B14F-4D97-AF65-F5344CB8AC3E}">
        <p14:creationId xmlns:p14="http://schemas.microsoft.com/office/powerpoint/2010/main" val="1489900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6FF33">
            <a:alpha val="22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89038"/>
          </a:xfrm>
        </p:spPr>
        <p:txBody>
          <a:bodyPr/>
          <a:lstStyle/>
          <a:p>
            <a:r>
              <a:rPr lang="en-US" sz="1800" dirty="0">
                <a:latin typeface="Verdana" panose="020B0604030504040204" pitchFamily="34" charset="0"/>
                <a:ea typeface="Verdana" panose="020B0604030504040204" pitchFamily="34" charset="0"/>
                <a:cs typeface="Verdana" panose="020B0604030504040204" pitchFamily="34" charset="0"/>
              </a:rPr>
              <a:t>1. </a:t>
            </a:r>
            <a:r>
              <a:rPr lang="en-US" sz="2400" dirty="0">
                <a:latin typeface="Verdana" panose="020B0604030504040204" pitchFamily="34" charset="0"/>
                <a:ea typeface="Verdana" panose="020B0604030504040204" pitchFamily="34" charset="0"/>
                <a:cs typeface="Verdana" panose="020B0604030504040204" pitchFamily="34" charset="0"/>
              </a:rPr>
              <a:t>Alien sinners</a:t>
            </a:r>
            <a:br>
              <a:rPr lang="en-US" sz="3600" dirty="0">
                <a:latin typeface="Verdana" panose="020B0604030504040204" pitchFamily="34" charset="0"/>
                <a:ea typeface="Verdana" panose="020B0604030504040204" pitchFamily="34" charset="0"/>
                <a:cs typeface="Verdana" panose="020B0604030504040204" pitchFamily="34" charset="0"/>
              </a:rPr>
            </a:br>
            <a:r>
              <a:rPr lang="en-US" sz="2800" dirty="0">
                <a:latin typeface="Verdana" panose="020B0604030504040204" pitchFamily="34" charset="0"/>
                <a:ea typeface="Verdana" panose="020B0604030504040204" pitchFamily="34" charset="0"/>
                <a:cs typeface="Verdana" panose="020B0604030504040204" pitchFamily="34" charset="0"/>
              </a:rPr>
              <a:t>2. </a:t>
            </a:r>
            <a:r>
              <a:rPr lang="en-US" sz="3600" dirty="0">
                <a:latin typeface="Verdana" panose="020B0604030504040204" pitchFamily="34" charset="0"/>
                <a:ea typeface="Verdana" panose="020B0604030504040204" pitchFamily="34" charset="0"/>
                <a:cs typeface="Verdana" panose="020B0604030504040204" pitchFamily="34" charset="0"/>
              </a:rPr>
              <a:t>Erring Christians</a:t>
            </a:r>
          </a:p>
        </p:txBody>
      </p:sp>
      <p:sp>
        <p:nvSpPr>
          <p:cNvPr id="3" name="Content Placeholder 2"/>
          <p:cNvSpPr>
            <a:spLocks noGrp="1"/>
          </p:cNvSpPr>
          <p:nvPr>
            <p:ph idx="1"/>
          </p:nvPr>
        </p:nvSpPr>
        <p:spPr>
          <a:xfrm>
            <a:off x="457200" y="1295400"/>
            <a:ext cx="8229600" cy="5181600"/>
          </a:xfrm>
        </p:spPr>
        <p:txBody>
          <a:bodyPr/>
          <a:lstStyle/>
          <a:p>
            <a:pPr marL="0" lvl="1" indent="0">
              <a:spcAft>
                <a:spcPts val="600"/>
              </a:spcAft>
              <a:buNone/>
            </a:pPr>
            <a:r>
              <a:rPr lang="en-US" sz="2600" dirty="0">
                <a:latin typeface="Verdana" panose="020B0604030504040204" pitchFamily="34" charset="0"/>
                <a:ea typeface="Verdana" panose="020B0604030504040204" pitchFamily="34" charset="0"/>
                <a:cs typeface="Verdana" panose="020B0604030504040204" pitchFamily="34" charset="0"/>
              </a:rPr>
              <a:t>Galatians 6:1, restore…</a:t>
            </a:r>
          </a:p>
          <a:p>
            <a:pPr marL="0" lvl="1" indent="0">
              <a:spcAft>
                <a:spcPts val="600"/>
              </a:spcAft>
              <a:buNone/>
            </a:pPr>
            <a:r>
              <a:rPr lang="en-US" sz="3200" dirty="0">
                <a:latin typeface="Verdana" panose="020B0604030504040204" pitchFamily="34" charset="0"/>
                <a:ea typeface="Verdana" panose="020B0604030504040204" pitchFamily="34" charset="0"/>
                <a:cs typeface="Verdana" panose="020B0604030504040204" pitchFamily="34" charset="0"/>
              </a:rPr>
              <a:t>James 5:19-20, turn from error…</a:t>
            </a:r>
          </a:p>
        </p:txBody>
      </p:sp>
      <p:sp>
        <p:nvSpPr>
          <p:cNvPr id="4" name="Rectangle 3"/>
          <p:cNvSpPr/>
          <p:nvPr/>
        </p:nvSpPr>
        <p:spPr>
          <a:xfrm>
            <a:off x="1020096" y="2637504"/>
            <a:ext cx="7086600" cy="3229896"/>
          </a:xfrm>
          <a:prstGeom prst="rect">
            <a:avLst/>
          </a:prstGeom>
          <a:solidFill>
            <a:schemeClr val="accent2">
              <a:lumMod val="60000"/>
              <a:lumOff val="40000"/>
              <a:alpha val="31000"/>
            </a:schemeClr>
          </a:solidFill>
          <a:ln w="3175">
            <a:solidFill>
              <a:schemeClr val="accent2">
                <a:lumMod val="50000"/>
              </a:schemeClr>
            </a:solidFill>
          </a:ln>
          <a:effectLst>
            <a:innerShdw blurRad="63500" dist="50800" dir="2700000">
              <a:prstClr val="black">
                <a:alpha val="50000"/>
              </a:prstClr>
            </a:inn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“Brethren, if anyone among you wanders from the truth, and someone turns him back, let him know that he who turns a sinner from the error of his way will save a soul from death and cover a multitude of sins.”</a:t>
            </a:r>
            <a:endParaRPr lang="en-US" dirty="0"/>
          </a:p>
        </p:txBody>
      </p:sp>
    </p:spTree>
    <p:extLst>
      <p:ext uri="{BB962C8B-B14F-4D97-AF65-F5344CB8AC3E}">
        <p14:creationId xmlns:p14="http://schemas.microsoft.com/office/powerpoint/2010/main" val="577098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46000"/>
          </a:schemeClr>
        </a:solidFill>
        <a:effectLst/>
      </p:bgPr>
    </p:bg>
    <p:spTree>
      <p:nvGrpSpPr>
        <p:cNvPr id="1" name=""/>
        <p:cNvGrpSpPr/>
        <p:nvPr/>
      </p:nvGrpSpPr>
      <p:grpSpPr>
        <a:xfrm>
          <a:off x="0" y="0"/>
          <a:ext cx="0" cy="0"/>
          <a:chOff x="0" y="0"/>
          <a:chExt cx="0" cy="0"/>
        </a:xfrm>
      </p:grpSpPr>
      <p:sp>
        <p:nvSpPr>
          <p:cNvPr id="5" name="Rectangle 4"/>
          <p:cNvSpPr/>
          <p:nvPr/>
        </p:nvSpPr>
        <p:spPr>
          <a:xfrm>
            <a:off x="137652" y="0"/>
            <a:ext cx="3397044" cy="6858000"/>
          </a:xfrm>
          <a:prstGeom prst="rect">
            <a:avLst/>
          </a:prstGeom>
          <a:solidFill>
            <a:srgbClr val="FFFFCC">
              <a:alpha val="60000"/>
            </a:srgbClr>
          </a:solidFill>
          <a:ln w="3175">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u="sng" dirty="0">
                <a:solidFill>
                  <a:schemeClr val="accent2">
                    <a:lumMod val="75000"/>
                  </a:schemeClr>
                </a:solidFill>
              </a:rPr>
              <a:t>Year</a:t>
            </a:r>
            <a:r>
              <a:rPr lang="en-US" sz="3200" dirty="0">
                <a:solidFill>
                  <a:schemeClr val="tx1"/>
                </a:solidFill>
              </a:rPr>
              <a:t>    </a:t>
            </a:r>
            <a:r>
              <a:rPr lang="en-US" sz="3200" u="sng" dirty="0">
                <a:solidFill>
                  <a:schemeClr val="accent2">
                    <a:lumMod val="75000"/>
                  </a:schemeClr>
                </a:solidFill>
              </a:rPr>
              <a:t>Converts</a:t>
            </a:r>
          </a:p>
          <a:p>
            <a:r>
              <a:rPr lang="en-US" sz="3200" dirty="0">
                <a:solidFill>
                  <a:schemeClr val="tx1"/>
                </a:solidFill>
              </a:rPr>
              <a:t>  1		You</a:t>
            </a:r>
          </a:p>
          <a:p>
            <a:r>
              <a:rPr lang="en-US" sz="3200" dirty="0">
                <a:solidFill>
                  <a:schemeClr val="tx1"/>
                </a:solidFill>
              </a:rPr>
              <a:t>  2		  2</a:t>
            </a:r>
          </a:p>
          <a:p>
            <a:r>
              <a:rPr lang="en-US" sz="3200" dirty="0">
                <a:solidFill>
                  <a:schemeClr val="tx1"/>
                </a:solidFill>
              </a:rPr>
              <a:t>  3		  4</a:t>
            </a:r>
          </a:p>
          <a:p>
            <a:r>
              <a:rPr lang="en-US" sz="3200" dirty="0">
                <a:solidFill>
                  <a:schemeClr val="tx1"/>
                </a:solidFill>
              </a:rPr>
              <a:t>  4		  8</a:t>
            </a:r>
          </a:p>
          <a:p>
            <a:r>
              <a:rPr lang="en-US" sz="3200" dirty="0">
                <a:solidFill>
                  <a:schemeClr val="tx1"/>
                </a:solidFill>
              </a:rPr>
              <a:t>  5		 16</a:t>
            </a:r>
          </a:p>
          <a:p>
            <a:r>
              <a:rPr lang="en-US" sz="3200" dirty="0">
                <a:solidFill>
                  <a:schemeClr val="tx1"/>
                </a:solidFill>
              </a:rPr>
              <a:t>  6		 32</a:t>
            </a:r>
          </a:p>
          <a:p>
            <a:r>
              <a:rPr lang="en-US" sz="3200" dirty="0">
                <a:solidFill>
                  <a:schemeClr val="tx1"/>
                </a:solidFill>
              </a:rPr>
              <a:t>  7		 64</a:t>
            </a:r>
          </a:p>
          <a:p>
            <a:r>
              <a:rPr lang="en-US" sz="3200" dirty="0">
                <a:solidFill>
                  <a:schemeClr val="tx1"/>
                </a:solidFill>
              </a:rPr>
              <a:t>  8		128</a:t>
            </a:r>
          </a:p>
          <a:p>
            <a:r>
              <a:rPr lang="en-US" sz="3200" dirty="0">
                <a:solidFill>
                  <a:schemeClr val="tx1"/>
                </a:solidFill>
              </a:rPr>
              <a:t>  9		256</a:t>
            </a:r>
          </a:p>
          <a:p>
            <a:r>
              <a:rPr lang="en-US" sz="3200" dirty="0">
                <a:solidFill>
                  <a:schemeClr val="tx1"/>
                </a:solidFill>
              </a:rPr>
              <a:t>10		512</a:t>
            </a:r>
          </a:p>
          <a:p>
            <a:r>
              <a:rPr lang="en-US" sz="3200" dirty="0">
                <a:solidFill>
                  <a:schemeClr val="tx1"/>
                </a:solidFill>
              </a:rPr>
              <a:t>11	      1,024</a:t>
            </a:r>
          </a:p>
          <a:p>
            <a:r>
              <a:rPr lang="en-US" sz="3200" dirty="0">
                <a:solidFill>
                  <a:schemeClr val="tx1"/>
                </a:solidFill>
              </a:rPr>
              <a:t>12	      2,048</a:t>
            </a:r>
          </a:p>
          <a:p>
            <a:r>
              <a:rPr lang="en-US" sz="3200" dirty="0">
                <a:solidFill>
                  <a:schemeClr val="tx1"/>
                </a:solidFill>
              </a:rPr>
              <a:t>…</a:t>
            </a:r>
          </a:p>
        </p:txBody>
      </p:sp>
      <p:sp>
        <p:nvSpPr>
          <p:cNvPr id="7" name="Rectangle 6"/>
          <p:cNvSpPr/>
          <p:nvPr/>
        </p:nvSpPr>
        <p:spPr>
          <a:xfrm>
            <a:off x="3657600" y="0"/>
            <a:ext cx="5334000" cy="6858000"/>
          </a:xfrm>
          <a:prstGeom prst="rect">
            <a:avLst/>
          </a:prstGeom>
          <a:solidFill>
            <a:srgbClr val="FFFFCC">
              <a:alpha val="60000"/>
            </a:srgbClr>
          </a:solidFill>
          <a:ln w="3175">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u="sng" dirty="0">
                <a:solidFill>
                  <a:schemeClr val="accent2">
                    <a:lumMod val="75000"/>
                  </a:schemeClr>
                </a:solidFill>
              </a:rPr>
              <a:t>Year</a:t>
            </a:r>
            <a:r>
              <a:rPr lang="en-US" sz="3200" dirty="0">
                <a:solidFill>
                  <a:schemeClr val="tx1"/>
                </a:solidFill>
              </a:rPr>
              <a:t>    	</a:t>
            </a:r>
            <a:r>
              <a:rPr lang="en-US" sz="3200" u="sng" dirty="0">
                <a:solidFill>
                  <a:schemeClr val="accent2">
                    <a:lumMod val="75000"/>
                  </a:schemeClr>
                </a:solidFill>
              </a:rPr>
              <a:t>Converts</a:t>
            </a:r>
          </a:p>
          <a:p>
            <a:r>
              <a:rPr lang="en-US" sz="3200" dirty="0">
                <a:solidFill>
                  <a:schemeClr val="tx1"/>
                </a:solidFill>
              </a:rPr>
              <a:t> 20	    	524,288	</a:t>
            </a:r>
          </a:p>
          <a:p>
            <a:r>
              <a:rPr lang="en-US" sz="3200" dirty="0">
                <a:solidFill>
                  <a:schemeClr val="tx1"/>
                </a:solidFill>
              </a:rPr>
              <a:t> 25	        6,777,216</a:t>
            </a:r>
          </a:p>
          <a:p>
            <a:r>
              <a:rPr lang="en-US" sz="3200" dirty="0">
                <a:solidFill>
                  <a:schemeClr val="tx1"/>
                </a:solidFill>
              </a:rPr>
              <a:t> 30		536,870,912</a:t>
            </a:r>
          </a:p>
          <a:p>
            <a:r>
              <a:rPr lang="en-US" sz="3200" dirty="0">
                <a:solidFill>
                  <a:schemeClr val="tx1"/>
                </a:solidFill>
              </a:rPr>
              <a:t> 31           1,073,741,824	</a:t>
            </a:r>
          </a:p>
          <a:p>
            <a:r>
              <a:rPr lang="en-US" sz="3200" dirty="0">
                <a:solidFill>
                  <a:schemeClr val="tx1"/>
                </a:solidFill>
              </a:rPr>
              <a:t> 32	        2,147,483,648</a:t>
            </a:r>
          </a:p>
          <a:p>
            <a:r>
              <a:rPr lang="en-US" sz="3200" dirty="0">
                <a:solidFill>
                  <a:schemeClr val="tx1"/>
                </a:solidFill>
              </a:rPr>
              <a:t> 33		4,294,967,296</a:t>
            </a:r>
          </a:p>
          <a:p>
            <a:r>
              <a:rPr lang="en-US" sz="3200" dirty="0">
                <a:solidFill>
                  <a:schemeClr val="tx1"/>
                </a:solidFill>
              </a:rPr>
              <a:t> 34           8,589,934,592 </a:t>
            </a:r>
          </a:p>
          <a:p>
            <a:endParaRPr lang="en-US" sz="3200" dirty="0">
              <a:solidFill>
                <a:schemeClr val="tx1"/>
              </a:solidFill>
            </a:endParaRPr>
          </a:p>
        </p:txBody>
      </p:sp>
    </p:spTree>
    <p:extLst>
      <p:ext uri="{BB962C8B-B14F-4D97-AF65-F5344CB8AC3E}">
        <p14:creationId xmlns:p14="http://schemas.microsoft.com/office/powerpoint/2010/main" val="104273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6FF33">
            <a:alpha val="21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Matthew 9</a:t>
            </a:r>
          </a:p>
        </p:txBody>
      </p:sp>
      <p:sp>
        <p:nvSpPr>
          <p:cNvPr id="3" name="Content Placeholder 2"/>
          <p:cNvSpPr>
            <a:spLocks noGrp="1"/>
          </p:cNvSpPr>
          <p:nvPr>
            <p:ph idx="1"/>
          </p:nvPr>
        </p:nvSpPr>
        <p:spPr>
          <a:xfrm>
            <a:off x="442452" y="1295400"/>
            <a:ext cx="8229600" cy="5105400"/>
          </a:xfrm>
        </p:spPr>
        <p:txBody>
          <a:bodyPr/>
          <a:lstStyle/>
          <a:p>
            <a:pPr>
              <a:spcAft>
                <a:spcPts val="600"/>
              </a:spcAft>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Sheep without a shepherd, </a:t>
            </a:r>
            <a:r>
              <a:rPr lang="en-US" dirty="0">
                <a:latin typeface="Verdana" panose="020B0604030504040204" pitchFamily="34" charset="0"/>
                <a:ea typeface="Verdana" panose="020B0604030504040204" pitchFamily="34" charset="0"/>
                <a:cs typeface="Verdana" panose="020B0604030504040204" pitchFamily="34" charset="0"/>
              </a:rPr>
              <a:t>36</a:t>
            </a:r>
          </a:p>
          <a:p>
            <a:pPr>
              <a:spcAft>
                <a:spcPts val="600"/>
              </a:spcAft>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Harvest without helpers, </a:t>
            </a:r>
            <a:r>
              <a:rPr lang="en-US" dirty="0">
                <a:latin typeface="Verdana" panose="020B0604030504040204" pitchFamily="34" charset="0"/>
                <a:ea typeface="Verdana" panose="020B0604030504040204" pitchFamily="34" charset="0"/>
                <a:cs typeface="Verdana" panose="020B0604030504040204" pitchFamily="34" charset="0"/>
              </a:rPr>
              <a:t>37</a:t>
            </a:r>
          </a:p>
          <a:p>
            <a:pPr>
              <a:spcAft>
                <a:spcPts val="600"/>
              </a:spcAft>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Prayer without pretense, </a:t>
            </a:r>
            <a:r>
              <a:rPr lang="en-US" dirty="0">
                <a:latin typeface="Verdana" panose="020B0604030504040204" pitchFamily="34" charset="0"/>
                <a:ea typeface="Verdana" panose="020B0604030504040204" pitchFamily="34" charset="0"/>
                <a:cs typeface="Verdana" panose="020B0604030504040204" pitchFamily="34" charset="0"/>
              </a:rPr>
              <a:t>38</a:t>
            </a:r>
          </a:p>
        </p:txBody>
      </p:sp>
    </p:spTree>
    <p:extLst>
      <p:ext uri="{BB962C8B-B14F-4D97-AF65-F5344CB8AC3E}">
        <p14:creationId xmlns:p14="http://schemas.microsoft.com/office/powerpoint/2010/main" val="1951009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66FF33">
            <a:alpha val="21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Sincere prayer –</a:t>
            </a:r>
          </a:p>
        </p:txBody>
      </p:sp>
      <p:sp>
        <p:nvSpPr>
          <p:cNvPr id="3" name="Content Placeholder 2"/>
          <p:cNvSpPr>
            <a:spLocks noGrp="1"/>
          </p:cNvSpPr>
          <p:nvPr>
            <p:ph idx="1"/>
          </p:nvPr>
        </p:nvSpPr>
        <p:spPr>
          <a:xfrm>
            <a:off x="442452" y="1295400"/>
            <a:ext cx="8229600" cy="5105400"/>
          </a:xfrm>
        </p:spPr>
        <p:txBody>
          <a:bodyPr/>
          <a:lstStyle/>
          <a:p>
            <a:pPr>
              <a:spcAft>
                <a:spcPts val="600"/>
              </a:spcAft>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Asks God for laborers</a:t>
            </a:r>
          </a:p>
          <a:p>
            <a:pPr>
              <a:spcAft>
                <a:spcPts val="600"/>
              </a:spcAft>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Acts with their prayer</a:t>
            </a:r>
          </a:p>
          <a:p>
            <a:pPr lvl="1">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Mt.10:1-5</a:t>
            </a:r>
          </a:p>
          <a:p>
            <a:pPr lvl="1">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Mk.16:15…</a:t>
            </a:r>
          </a:p>
          <a:p>
            <a:pPr lvl="1">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Jn.4:35-36</a:t>
            </a:r>
          </a:p>
          <a:p>
            <a:pPr lvl="1">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Ac.8:4…</a:t>
            </a:r>
            <a:endParaRPr lang="en-US" sz="3200" dirty="0"/>
          </a:p>
        </p:txBody>
      </p:sp>
    </p:spTree>
    <p:extLst>
      <p:ext uri="{BB962C8B-B14F-4D97-AF65-F5344CB8AC3E}">
        <p14:creationId xmlns:p14="http://schemas.microsoft.com/office/powerpoint/2010/main" val="4076806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800000">
            <a:alpha val="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900" dirty="0"/>
              <a:t>We cannot forget</a:t>
            </a:r>
            <a:br>
              <a:rPr lang="en-US" sz="3900" dirty="0"/>
            </a:br>
            <a:r>
              <a:rPr lang="en-US" sz="3900" dirty="0"/>
              <a:t>importance of the task </a:t>
            </a:r>
          </a:p>
        </p:txBody>
      </p:sp>
      <p:sp>
        <p:nvSpPr>
          <p:cNvPr id="3" name="Content Placeholder 2"/>
          <p:cNvSpPr>
            <a:spLocks noGrp="1"/>
          </p:cNvSpPr>
          <p:nvPr>
            <p:ph idx="1"/>
          </p:nvPr>
        </p:nvSpPr>
        <p:spPr>
          <a:xfrm>
            <a:off x="442452" y="1524000"/>
            <a:ext cx="8229600" cy="4876800"/>
          </a:xfrm>
        </p:spPr>
        <p:txBody>
          <a:bodyPr/>
          <a:lstStyle/>
          <a:p>
            <a:pPr marL="0" indent="0" algn="ctr">
              <a:spcAft>
                <a:spcPts val="600"/>
              </a:spcAft>
              <a:buNone/>
            </a:pPr>
            <a:r>
              <a:rPr lang="en-US" dirty="0">
                <a:ea typeface="Verdana" panose="020B0604030504040204" pitchFamily="34" charset="0"/>
                <a:cs typeface="Verdana" panose="020B0604030504040204" pitchFamily="34" charset="0"/>
              </a:rPr>
              <a:t>1 Corinthians 9:19-22, common ground</a:t>
            </a:r>
          </a:p>
          <a:p>
            <a:pPr>
              <a:spcAft>
                <a:spcPts val="600"/>
              </a:spcAft>
              <a:buBlip>
                <a:blip r:embed="rId2"/>
              </a:buBlip>
            </a:pPr>
            <a:r>
              <a:rPr lang="en-US" dirty="0">
                <a:solidFill>
                  <a:schemeClr val="accent2">
                    <a:lumMod val="50000"/>
                  </a:schemeClr>
                </a:solidFill>
                <a:ea typeface="Verdana" panose="020B0604030504040204" pitchFamily="34" charset="0"/>
                <a:cs typeface="Verdana" panose="020B0604030504040204" pitchFamily="34" charset="0"/>
              </a:rPr>
              <a:t>became slave; ‘at your service!’ </a:t>
            </a:r>
            <a:r>
              <a:rPr lang="en-US" dirty="0">
                <a:ea typeface="Verdana" panose="020B0604030504040204" pitchFamily="34" charset="0"/>
                <a:cs typeface="Verdana" panose="020B0604030504040204" pitchFamily="34" charset="0"/>
              </a:rPr>
              <a:t>19</a:t>
            </a:r>
          </a:p>
          <a:p>
            <a:pPr>
              <a:spcAft>
                <a:spcPts val="600"/>
              </a:spcAft>
              <a:buBlip>
                <a:blip r:embed="rId2"/>
              </a:buBlip>
            </a:pPr>
            <a:r>
              <a:rPr lang="en-US" dirty="0">
                <a:solidFill>
                  <a:schemeClr val="accent2">
                    <a:lumMod val="50000"/>
                  </a:schemeClr>
                </a:solidFill>
                <a:ea typeface="Verdana" panose="020B0604030504040204" pitchFamily="34" charset="0"/>
                <a:cs typeface="Verdana" panose="020B0604030504040204" pitchFamily="34" charset="0"/>
              </a:rPr>
              <a:t>lived like prospects to ‘fit in,’ </a:t>
            </a:r>
            <a:r>
              <a:rPr lang="en-US" dirty="0">
                <a:ea typeface="Verdana" panose="020B0604030504040204" pitchFamily="34" charset="0"/>
                <a:cs typeface="Verdana" panose="020B0604030504040204" pitchFamily="34" charset="0"/>
              </a:rPr>
              <a:t>20-21b</a:t>
            </a:r>
          </a:p>
          <a:p>
            <a:pPr>
              <a:spcAft>
                <a:spcPts val="600"/>
              </a:spcAft>
              <a:buBlip>
                <a:blip r:embed="rId2"/>
              </a:buBlip>
            </a:pPr>
            <a:r>
              <a:rPr lang="en-US" dirty="0">
                <a:solidFill>
                  <a:schemeClr val="accent2">
                    <a:lumMod val="50000"/>
                  </a:schemeClr>
                </a:solidFill>
                <a:ea typeface="Verdana" panose="020B0604030504040204" pitchFamily="34" charset="0"/>
                <a:cs typeface="Verdana" panose="020B0604030504040204" pitchFamily="34" charset="0"/>
              </a:rPr>
              <a:t>never compromised Lord’s law, </a:t>
            </a:r>
            <a:r>
              <a:rPr lang="en-US" dirty="0">
                <a:ea typeface="Verdana" panose="020B0604030504040204" pitchFamily="34" charset="0"/>
                <a:cs typeface="Verdana" panose="020B0604030504040204" pitchFamily="34" charset="0"/>
              </a:rPr>
              <a:t>21c</a:t>
            </a:r>
          </a:p>
          <a:p>
            <a:pPr>
              <a:spcAft>
                <a:spcPts val="600"/>
              </a:spcAft>
              <a:buBlip>
                <a:blip r:embed="rId2"/>
              </a:buBlip>
            </a:pPr>
            <a:r>
              <a:rPr lang="en-US" dirty="0">
                <a:solidFill>
                  <a:schemeClr val="accent2">
                    <a:lumMod val="50000"/>
                  </a:schemeClr>
                </a:solidFill>
                <a:ea typeface="Verdana" panose="020B0604030504040204" pitchFamily="34" charset="0"/>
                <a:cs typeface="Verdana" panose="020B0604030504040204" pitchFamily="34" charset="0"/>
              </a:rPr>
              <a:t>endured scruples of weak, </a:t>
            </a:r>
            <a:r>
              <a:rPr lang="en-US" dirty="0">
                <a:ea typeface="Verdana" panose="020B0604030504040204" pitchFamily="34" charset="0"/>
                <a:cs typeface="Verdana" panose="020B0604030504040204" pitchFamily="34" charset="0"/>
              </a:rPr>
              <a:t>22a</a:t>
            </a:r>
          </a:p>
          <a:p>
            <a:pPr>
              <a:spcAft>
                <a:spcPts val="600"/>
              </a:spcAft>
              <a:buBlip>
                <a:blip r:embed="rId2"/>
              </a:buBlip>
            </a:pPr>
            <a:r>
              <a:rPr lang="en-US" dirty="0">
                <a:solidFill>
                  <a:schemeClr val="accent2">
                    <a:lumMod val="50000"/>
                  </a:schemeClr>
                </a:solidFill>
                <a:ea typeface="Verdana" panose="020B0604030504040204" pitchFamily="34" charset="0"/>
                <a:cs typeface="Verdana" panose="020B0604030504040204" pitchFamily="34" charset="0"/>
              </a:rPr>
              <a:t>used every legitimate means, </a:t>
            </a:r>
            <a:r>
              <a:rPr lang="en-US" dirty="0">
                <a:ea typeface="Verdana" panose="020B0604030504040204" pitchFamily="34" charset="0"/>
                <a:cs typeface="Verdana" panose="020B0604030504040204" pitchFamily="34" charset="0"/>
              </a:rPr>
              <a:t>22b</a:t>
            </a:r>
          </a:p>
          <a:p>
            <a:pPr>
              <a:spcAft>
                <a:spcPts val="600"/>
              </a:spcAft>
              <a:buBlip>
                <a:blip r:embed="rId2"/>
              </a:buBlip>
            </a:pPr>
            <a:r>
              <a:rPr lang="en-US" dirty="0">
                <a:solidFill>
                  <a:schemeClr val="accent2">
                    <a:lumMod val="50000"/>
                  </a:schemeClr>
                </a:solidFill>
                <a:ea typeface="Verdana" panose="020B0604030504040204" pitchFamily="34" charset="0"/>
                <a:cs typeface="Verdana" panose="020B0604030504040204" pitchFamily="34" charset="0"/>
              </a:rPr>
              <a:t>preoccupied with duty, </a:t>
            </a:r>
            <a:r>
              <a:rPr lang="en-US" dirty="0">
                <a:ea typeface="Verdana" panose="020B0604030504040204" pitchFamily="34" charset="0"/>
                <a:cs typeface="Verdana" panose="020B0604030504040204" pitchFamily="34" charset="0"/>
              </a:rPr>
              <a:t>23</a:t>
            </a:r>
          </a:p>
          <a:p>
            <a:pPr marL="0" indent="0">
              <a:spcAft>
                <a:spcPts val="600"/>
              </a:spcAft>
              <a:buNone/>
            </a:pPr>
            <a:endParaRPr lang="en-US" dirty="0">
              <a:solidFill>
                <a:schemeClr val="accent2">
                  <a:lumMod val="50000"/>
                </a:schemeClr>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30460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000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80000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800000"/>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800000"/>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800000"/>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CFFFF">
            <a:alpha val="31000"/>
          </a:srgbClr>
        </a:solidFill>
        <a:effectLst/>
      </p:bgPr>
    </p:bg>
    <p:spTree>
      <p:nvGrpSpPr>
        <p:cNvPr id="1" name=""/>
        <p:cNvGrpSpPr/>
        <p:nvPr/>
      </p:nvGrpSpPr>
      <p:grpSpPr>
        <a:xfrm>
          <a:off x="0" y="0"/>
          <a:ext cx="0" cy="0"/>
          <a:chOff x="0" y="0"/>
          <a:chExt cx="0" cy="0"/>
        </a:xfrm>
      </p:grpSpPr>
      <p:sp>
        <p:nvSpPr>
          <p:cNvPr id="5" name="Bevel 4"/>
          <p:cNvSpPr/>
          <p:nvPr/>
        </p:nvSpPr>
        <p:spPr>
          <a:xfrm>
            <a:off x="1098756" y="685800"/>
            <a:ext cx="6921912" cy="1371600"/>
          </a:xfrm>
          <a:prstGeom prst="bevel">
            <a:avLst/>
          </a:prstGeom>
          <a:solidFill>
            <a:schemeClr val="tx1"/>
          </a:solidFill>
          <a:ln w="3175">
            <a:solidFill>
              <a:srgbClr val="8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00"/>
                </a:solidFill>
                <a:latin typeface="Verdana" panose="020B0604030504040204" pitchFamily="34" charset="0"/>
                <a:ea typeface="Verdana" panose="020B0604030504040204" pitchFamily="34" charset="0"/>
                <a:cs typeface="Verdana" panose="020B0604030504040204" pitchFamily="34" charset="0"/>
              </a:rPr>
              <a:t>I. Why Is Personal </a:t>
            </a:r>
            <a:br>
              <a:rPr lang="en-US" sz="3600" dirty="0">
                <a:solidFill>
                  <a:srgbClr val="FFFF00"/>
                </a:solidFill>
                <a:latin typeface="Verdana" panose="020B0604030504040204" pitchFamily="34" charset="0"/>
                <a:ea typeface="Verdana" panose="020B0604030504040204" pitchFamily="34" charset="0"/>
                <a:cs typeface="Verdana" panose="020B0604030504040204" pitchFamily="34" charset="0"/>
              </a:rPr>
            </a:br>
            <a:r>
              <a:rPr lang="en-US" sz="3600" dirty="0">
                <a:solidFill>
                  <a:srgbClr val="FFFF00"/>
                </a:solidFill>
                <a:latin typeface="Verdana" panose="020B0604030504040204" pitchFamily="34" charset="0"/>
                <a:ea typeface="Verdana" panose="020B0604030504040204" pitchFamily="34" charset="0"/>
                <a:cs typeface="Verdana" panose="020B0604030504040204" pitchFamily="34" charset="0"/>
              </a:rPr>
              <a:t>Evangelism Avoided?</a:t>
            </a:r>
          </a:p>
        </p:txBody>
      </p:sp>
    </p:spTree>
    <p:extLst>
      <p:ext uri="{BB962C8B-B14F-4D97-AF65-F5344CB8AC3E}">
        <p14:creationId xmlns:p14="http://schemas.microsoft.com/office/powerpoint/2010/main" val="185928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CC">
            <a:alpha val="41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sz="3600" dirty="0"/>
              <a:t>1. Some don’t know their Bible</a:t>
            </a:r>
          </a:p>
        </p:txBody>
      </p:sp>
      <p:sp>
        <p:nvSpPr>
          <p:cNvPr id="3" name="Content Placeholder 2"/>
          <p:cNvSpPr>
            <a:spLocks noGrp="1"/>
          </p:cNvSpPr>
          <p:nvPr>
            <p:ph idx="1"/>
          </p:nvPr>
        </p:nvSpPr>
        <p:spPr>
          <a:xfrm>
            <a:off x="442452" y="1112837"/>
            <a:ext cx="8229600" cy="5135563"/>
          </a:xfrm>
        </p:spPr>
        <p:txBody>
          <a:bodyPr/>
          <a:lstStyle/>
          <a:p>
            <a:pPr>
              <a:spcAft>
                <a:spcPts val="600"/>
              </a:spcAft>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Lack of study hinders discussions.</a:t>
            </a:r>
          </a:p>
          <a:p>
            <a:pPr>
              <a:spcAft>
                <a:spcPts val="600"/>
              </a:spcAft>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Lack of discussions hinders study.</a:t>
            </a:r>
          </a:p>
          <a:p>
            <a:pPr lvl="1">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Hb.5:12-6:2</a:t>
            </a:r>
          </a:p>
          <a:p>
            <a:pPr lvl="1">
              <a:spcAft>
                <a:spcPts val="600"/>
              </a:spcAft>
            </a:pPr>
            <a:endPar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lvl="1">
              <a:spcAft>
                <a:spcPts val="600"/>
              </a:spcAft>
            </a:pPr>
            <a:endPar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lvl="1">
              <a:spcBef>
                <a:spcPts val="1200"/>
              </a:spcBef>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Ho.4:6</a:t>
            </a:r>
            <a:endParaRPr lang="en-US" sz="3200" dirty="0"/>
          </a:p>
        </p:txBody>
      </p:sp>
      <p:sp>
        <p:nvSpPr>
          <p:cNvPr id="4" name="Rounded Rectangle 3"/>
          <p:cNvSpPr/>
          <p:nvPr/>
        </p:nvSpPr>
        <p:spPr>
          <a:xfrm>
            <a:off x="1764888" y="3124200"/>
            <a:ext cx="5609304" cy="1219200"/>
          </a:xfrm>
          <a:prstGeom prst="roundRect">
            <a:avLst/>
          </a:prstGeom>
          <a:solidFill>
            <a:schemeClr val="tx1"/>
          </a:solidFill>
          <a:ln w="3175">
            <a:solidFill>
              <a:srgbClr val="80000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Unconcern for own souls,</a:t>
            </a:r>
            <a:br>
              <a:rPr lang="en-US" sz="3200" dirty="0">
                <a:solidFill>
                  <a:srgbClr val="FFFF00"/>
                </a:solidFill>
              </a:rPr>
            </a:br>
            <a:r>
              <a:rPr lang="en-US" sz="3200" dirty="0">
                <a:solidFill>
                  <a:srgbClr val="FFFF00"/>
                </a:solidFill>
              </a:rPr>
              <a:t>much less for others’</a:t>
            </a:r>
          </a:p>
        </p:txBody>
      </p:sp>
    </p:spTree>
    <p:extLst>
      <p:ext uri="{BB962C8B-B14F-4D97-AF65-F5344CB8AC3E}">
        <p14:creationId xmlns:p14="http://schemas.microsoft.com/office/powerpoint/2010/main" val="381882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CC">
            <a:alpha val="41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sz="2000" dirty="0"/>
              <a:t>1. Some don’t know their Bible</a:t>
            </a:r>
            <a:br>
              <a:rPr lang="en-US" sz="2000" dirty="0"/>
            </a:br>
            <a:r>
              <a:rPr lang="en-US" sz="3600" dirty="0"/>
              <a:t>2. Some don’t care about lost souls</a:t>
            </a:r>
          </a:p>
        </p:txBody>
      </p:sp>
      <p:sp>
        <p:nvSpPr>
          <p:cNvPr id="3" name="Content Placeholder 2"/>
          <p:cNvSpPr>
            <a:spLocks noGrp="1"/>
          </p:cNvSpPr>
          <p:nvPr>
            <p:ph idx="1"/>
          </p:nvPr>
        </p:nvSpPr>
        <p:spPr>
          <a:xfrm>
            <a:off x="442452" y="1112837"/>
            <a:ext cx="8229600" cy="5135563"/>
          </a:xfrm>
        </p:spPr>
        <p:txBody>
          <a:bodyPr/>
          <a:lstStyle/>
          <a:p>
            <a:pPr>
              <a:spcAft>
                <a:spcPts val="600"/>
              </a:spcAft>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Thorny soil: choked with sports, recreation, TV, media . . . </a:t>
            </a:r>
          </a:p>
          <a:p>
            <a:pPr>
              <a:spcAft>
                <a:spcPts val="600"/>
              </a:spcAft>
            </a:pP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Hell is out of date</a:t>
            </a: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a:t>
            </a:r>
            <a:endPar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2844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CC">
            <a:alpha val="41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lstStyle/>
          <a:p>
            <a:r>
              <a:rPr lang="en-US" sz="2000" dirty="0"/>
              <a:t>1. Some don’t know their Bible</a:t>
            </a:r>
            <a:br>
              <a:rPr lang="en-US" sz="2000" dirty="0"/>
            </a:br>
            <a:r>
              <a:rPr lang="en-US" sz="2000" dirty="0"/>
              <a:t>2. Some don’t care about lost souls</a:t>
            </a:r>
            <a:br>
              <a:rPr lang="en-US" sz="3600" dirty="0"/>
            </a:br>
            <a:r>
              <a:rPr lang="en-US" sz="3600" dirty="0"/>
              <a:t>3. Bogged down in elaborate plans</a:t>
            </a:r>
          </a:p>
        </p:txBody>
      </p:sp>
      <p:sp>
        <p:nvSpPr>
          <p:cNvPr id="3" name="Content Placeholder 2"/>
          <p:cNvSpPr>
            <a:spLocks noGrp="1"/>
          </p:cNvSpPr>
          <p:nvPr>
            <p:ph idx="1"/>
          </p:nvPr>
        </p:nvSpPr>
        <p:spPr>
          <a:xfrm>
            <a:off x="442452" y="1447800"/>
            <a:ext cx="8229600" cy="4800600"/>
          </a:xfrm>
        </p:spPr>
        <p:txBody>
          <a:bodyPr/>
          <a:lstStyle/>
          <a:p>
            <a:pPr>
              <a:spcAft>
                <a:spcPts val="600"/>
              </a:spcAft>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Fail to practice plans…</a:t>
            </a:r>
            <a:endPar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lvl="1">
              <a:spcAft>
                <a:spcPts val="600"/>
              </a:spcAft>
            </a:pP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Farmer</a:t>
            </a:r>
          </a:p>
          <a:p>
            <a:pPr lvl="1">
              <a:spcAft>
                <a:spcPts val="600"/>
              </a:spcAft>
            </a:pP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Hunter</a:t>
            </a:r>
          </a:p>
          <a:p>
            <a:pPr lvl="1">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John 1</a:t>
            </a:r>
          </a:p>
        </p:txBody>
      </p:sp>
      <p:pic>
        <p:nvPicPr>
          <p:cNvPr id="1026" name="Picture 2" descr="C:\Users\Owner\AppData\Local\Microsoft\Windows\Temporary Internet Files\Content.IE5\SBICYIR9\farmer_&amp;_dog_2[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8252" y="2133600"/>
            <a:ext cx="2196745" cy="213398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Owner\AppData\Local\Microsoft\Windows\Temporary Internet Files\Content.IE5\LP6X23KW\Hunter[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0876" y="2133600"/>
            <a:ext cx="1993524" cy="2133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86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102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10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CC">
            <a:alpha val="41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lstStyle/>
          <a:p>
            <a:r>
              <a:rPr lang="en-US" sz="2000" dirty="0"/>
              <a:t>1. Some don’t know their Bible</a:t>
            </a:r>
            <a:br>
              <a:rPr lang="en-US" sz="2000" dirty="0"/>
            </a:br>
            <a:r>
              <a:rPr lang="en-US" sz="2000" dirty="0"/>
              <a:t>2. Some don’t care about lost souls</a:t>
            </a:r>
            <a:br>
              <a:rPr lang="en-US" sz="3600" dirty="0"/>
            </a:br>
            <a:r>
              <a:rPr lang="en-US" sz="2000" dirty="0"/>
              <a:t>3. Bogged down in elaborate plans</a:t>
            </a:r>
            <a:br>
              <a:rPr lang="en-US" sz="2000" dirty="0"/>
            </a:br>
            <a:r>
              <a:rPr lang="en-US" sz="3600" dirty="0"/>
              <a:t>4. Some fear failure…so they fail to try</a:t>
            </a:r>
          </a:p>
        </p:txBody>
      </p:sp>
      <p:sp>
        <p:nvSpPr>
          <p:cNvPr id="3" name="Content Placeholder 2"/>
          <p:cNvSpPr>
            <a:spLocks noGrp="1"/>
          </p:cNvSpPr>
          <p:nvPr>
            <p:ph idx="1"/>
          </p:nvPr>
        </p:nvSpPr>
        <p:spPr>
          <a:xfrm>
            <a:off x="442452" y="1524000"/>
            <a:ext cx="8229600" cy="4572000"/>
          </a:xfrm>
        </p:spPr>
        <p:txBody>
          <a:bodyPr/>
          <a:lstStyle/>
          <a:p>
            <a:pPr>
              <a:spcAft>
                <a:spcPts val="600"/>
              </a:spcAft>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Must believe power of gospel.  </a:t>
            </a:r>
            <a:r>
              <a:rPr lang="en-US" dirty="0">
                <a:latin typeface="Verdana" panose="020B0604030504040204" pitchFamily="34" charset="0"/>
                <a:ea typeface="Verdana" panose="020B0604030504040204" pitchFamily="34" charset="0"/>
                <a:cs typeface="Verdana" panose="020B0604030504040204" pitchFamily="34" charset="0"/>
              </a:rPr>
              <a:t>Ro.1:16; Hb.4:12.</a:t>
            </a:r>
          </a:p>
          <a:p>
            <a:pPr>
              <a:spcAft>
                <a:spcPts val="600"/>
              </a:spcAft>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Jesus could not convert everyone.</a:t>
            </a:r>
          </a:p>
          <a:p>
            <a:pPr>
              <a:spcAft>
                <a:spcPts val="600"/>
              </a:spcAft>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God requires effort, not results.</a:t>
            </a:r>
          </a:p>
        </p:txBody>
      </p:sp>
    </p:spTree>
    <p:extLst>
      <p:ext uri="{BB962C8B-B14F-4D97-AF65-F5344CB8AC3E}">
        <p14:creationId xmlns:p14="http://schemas.microsoft.com/office/powerpoint/2010/main" val="3095168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435</TotalTime>
  <Words>391</Words>
  <Application>Microsoft Office PowerPoint</Application>
  <PresentationFormat>On-screen Show (4:3)</PresentationFormat>
  <Paragraphs>93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Verdana</vt:lpstr>
      <vt:lpstr>Wingdings</vt:lpstr>
      <vt:lpstr>2_Default Design</vt:lpstr>
      <vt:lpstr>Personal Evangelism</vt:lpstr>
      <vt:lpstr>Matthew 9</vt:lpstr>
      <vt:lpstr>Sincere prayer –</vt:lpstr>
      <vt:lpstr>We cannot forget importance of the task </vt:lpstr>
      <vt:lpstr>PowerPoint Presentation</vt:lpstr>
      <vt:lpstr>1. Some don’t know their Bible</vt:lpstr>
      <vt:lpstr>1. Some don’t know their Bible 2. Some don’t care about lost souls</vt:lpstr>
      <vt:lpstr>1. Some don’t know their Bible 2. Some don’t care about lost souls 3. Bogged down in elaborate plans</vt:lpstr>
      <vt:lpstr>1. Some don’t know their Bible 2. Some don’t care about lost souls 3. Bogged down in elaborate plans 4. Some fear failure…so they fail to try</vt:lpstr>
      <vt:lpstr>1. Some don’t know their Bible 2. Some don’t care about lost souls 3. Bogged down in elaborate plans 4. Some fear failure…so they fail to try 5. Some don’t know how to approach</vt:lpstr>
      <vt:lpstr>PowerPoint Presentation</vt:lpstr>
      <vt:lpstr>                </vt:lpstr>
      <vt:lpstr>PowerPoint Presentation</vt:lpstr>
      <vt:lpstr>1. Alien sinners</vt:lpstr>
      <vt:lpstr>1. Alien sinners 2. Erring Christians</vt:lpstr>
      <vt:lpstr>1. Alien sinners 2. Erring Christians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Owner</dc:creator>
  <cp:lastModifiedBy>tchtcj@gmail.com</cp:lastModifiedBy>
  <cp:revision>83</cp:revision>
  <dcterms:created xsi:type="dcterms:W3CDTF">2016-03-24T21:17:00Z</dcterms:created>
  <dcterms:modified xsi:type="dcterms:W3CDTF">2016-04-19T01:58:05Z</dcterms:modified>
</cp:coreProperties>
</file>