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278" r:id="rId3"/>
    <p:sldId id="304" r:id="rId4"/>
    <p:sldId id="305" r:id="rId5"/>
    <p:sldId id="280" r:id="rId6"/>
    <p:sldId id="306" r:id="rId7"/>
    <p:sldId id="284" r:id="rId8"/>
    <p:sldId id="266" r:id="rId9"/>
    <p:sldId id="308" r:id="rId10"/>
    <p:sldId id="307" r:id="rId11"/>
    <p:sldId id="309" r:id="rId12"/>
    <p:sldId id="268" r:id="rId13"/>
    <p:sldId id="287" r:id="rId14"/>
    <p:sldId id="310" r:id="rId15"/>
    <p:sldId id="311" r:id="rId16"/>
    <p:sldId id="289" r:id="rId17"/>
    <p:sldId id="312" r:id="rId18"/>
    <p:sldId id="291" r:id="rId19"/>
    <p:sldId id="313" r:id="rId20"/>
    <p:sldId id="296" r:id="rId21"/>
    <p:sldId id="314" r:id="rId22"/>
    <p:sldId id="315" r:id="rId23"/>
    <p:sldId id="298" r:id="rId24"/>
    <p:sldId id="316" r:id="rId25"/>
    <p:sldId id="300" r:id="rId26"/>
    <p:sldId id="301" r:id="rId27"/>
    <p:sldId id="317" r:id="rId28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0000"/>
    <a:srgbClr val="0066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 horzBarState="maximized">
    <p:restoredLeft sz="32787"/>
    <p:restoredTop sz="90872" autoAdjust="0"/>
  </p:normalViewPr>
  <p:slideViewPr>
    <p:cSldViewPr>
      <p:cViewPr varScale="1">
        <p:scale>
          <a:sx n="116" d="100"/>
          <a:sy n="116" d="100"/>
        </p:scale>
        <p:origin x="10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2114" cy="455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29" tIns="47014" rIns="94029" bIns="47014" numCol="1" anchor="t" anchorCtr="0" compatLnSpc="1">
            <a:prstTxWarp prst="textNoShape">
              <a:avLst/>
            </a:prstTxWarp>
          </a:bodyPr>
          <a:lstStyle>
            <a:lvl1pPr defTabSz="942643">
              <a:defRPr sz="17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4961" y="1"/>
            <a:ext cx="3072114" cy="455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29" tIns="47014" rIns="94029" bIns="47014" numCol="1" anchor="t" anchorCtr="0" compatLnSpc="1">
            <a:prstTxWarp prst="textNoShape">
              <a:avLst/>
            </a:prstTxWarp>
          </a:bodyPr>
          <a:lstStyle>
            <a:lvl1pPr algn="r" defTabSz="942643">
              <a:defRPr sz="17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7926"/>
            <a:ext cx="3072114" cy="455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29" tIns="47014" rIns="94029" bIns="47014" numCol="1" anchor="b" anchorCtr="0" compatLnSpc="1">
            <a:prstTxWarp prst="textNoShape">
              <a:avLst/>
            </a:prstTxWarp>
          </a:bodyPr>
          <a:lstStyle>
            <a:lvl1pPr defTabSz="942643">
              <a:defRPr sz="17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4961" y="8907926"/>
            <a:ext cx="3072114" cy="455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29" tIns="47014" rIns="94029" bIns="47014" numCol="1" anchor="b" anchorCtr="0" compatLnSpc="1">
            <a:prstTxWarp prst="textNoShape">
              <a:avLst/>
            </a:prstTxWarp>
          </a:bodyPr>
          <a:lstStyle>
            <a:lvl1pPr algn="r" defTabSz="942643">
              <a:defRPr sz="1700"/>
            </a:lvl1pPr>
          </a:lstStyle>
          <a:p>
            <a:fld id="{F737CE62-159C-4DEE-B385-E91D7C8FDE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6233D-30CB-4623-AFEE-367E5A9850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F7B14-C10C-4D63-8834-F39A51FC34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DAAC0-A693-4234-BDC2-1C08E36CA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73594-3605-4E56-BAF0-2B943A6285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8A73C-DD1E-41C4-B649-8FF88B9D59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31005-78EC-42E3-A4C9-45729CA642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9D0EA-52CE-4232-82C9-52CFF565F5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C5887-C155-48E2-8858-B15C020F7C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80871-6804-4F47-A906-79D4FA931A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DD688-48B9-4221-8E26-D9ECE1A9FD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2952D-8BC3-455E-96BE-C643073651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044D11-4DF2-49AF-9ABF-567C891D575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53440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 </a:t>
            </a:r>
            <a:r>
              <a:rPr lang="en-US" sz="7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</a:t>
            </a:r>
            <a: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Receive the Kingdom of God</a:t>
            </a:r>
          </a:p>
          <a:p>
            <a:pPr algn="ctr"/>
            <a: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as a </a:t>
            </a:r>
          </a:p>
          <a:p>
            <a:pPr algn="ctr"/>
            <a: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Little Child?</a:t>
            </a:r>
          </a:p>
          <a:p>
            <a:pPr algn="ctr"/>
            <a:endParaRPr lang="en-US" sz="2000" i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6000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Luke 18:15-17</a:t>
            </a:r>
            <a:endParaRPr lang="en-US" sz="6000" dirty="0">
              <a:solidFill>
                <a:srgbClr val="CC0000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609600" y="5029200"/>
            <a:ext cx="792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610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0850" indent="-450850"/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  Answering a Possible Contradiction…</a:t>
            </a:r>
          </a:p>
          <a:p>
            <a:pPr marL="450850" indent="-450850"/>
            <a:endParaRPr lang="en-US" sz="20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>
              <a:spcAft>
                <a:spcPts val="600"/>
              </a:spcAft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 There is a Potential Problem…</a:t>
            </a:r>
          </a:p>
          <a:p>
            <a:pPr marL="1147763" lvl="1" indent="-457200">
              <a:spcAft>
                <a:spcPts val="600"/>
              </a:spcAft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 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Luke 18 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teaches that Christians are to be as little children</a:t>
            </a:r>
          </a:p>
          <a:p>
            <a:pPr marL="1147763" lvl="1" indent="-457200">
              <a:spcAft>
                <a:spcPts val="600"/>
              </a:spcAft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 But, 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</a:t>
            </a:r>
            <a:r>
              <a:rPr lang="en-US" sz="22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Cor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 &amp; Hebrews 5 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rebuke Christians for being “babes” - Is there a contradiction? </a:t>
            </a:r>
          </a:p>
          <a:p>
            <a:pPr marL="450850" indent="-450850"/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>
              <a:spcAft>
                <a:spcPts val="600"/>
              </a:spcAft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B.   The simple and clear answer…</a:t>
            </a:r>
          </a:p>
          <a:p>
            <a:pPr marL="1147763" lvl="1" indent="-457200">
              <a:spcAft>
                <a:spcPts val="600"/>
              </a:spcAft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 </a:t>
            </a:r>
            <a:r>
              <a:rPr lang="en-US" sz="2200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</a:t>
            </a:r>
            <a:r>
              <a:rPr lang="en-US" sz="2200" i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Cor</a:t>
            </a:r>
            <a:r>
              <a:rPr lang="en-US" sz="2200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3:1-2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is </a:t>
            </a:r>
            <a:r>
              <a:rPr lang="en-US" sz="22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condemning spiritual immaturity 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one that does not Grow in the faith - </a:t>
            </a:r>
            <a:r>
              <a:rPr lang="en-US" sz="2200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Peter 3:18, 1 Peter 2:1ff</a:t>
            </a:r>
          </a:p>
          <a:p>
            <a:pPr marL="1147763" lvl="1" indent="-457200">
              <a:spcAft>
                <a:spcPts val="600"/>
              </a:spcAft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 In 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Luke 18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Jesus is </a:t>
            </a:r>
            <a:r>
              <a:rPr lang="en-US" sz="22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commenting on Christian character.</a:t>
            </a:r>
            <a:endParaRPr lang="en-US" sz="22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/>
            <a:endParaRPr lang="en-US" sz="1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610600" cy="598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0850" indent="-450850"/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  Answering a Possible Contradiction…</a:t>
            </a:r>
          </a:p>
          <a:p>
            <a:pPr marL="450850" indent="-450850"/>
            <a:endParaRPr lang="en-US" sz="20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>
              <a:spcAft>
                <a:spcPts val="600"/>
              </a:spcAft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 There is a Potential Problem…</a:t>
            </a:r>
          </a:p>
          <a:p>
            <a:pPr marL="1147763" lvl="1" indent="-457200">
              <a:spcAft>
                <a:spcPts val="600"/>
              </a:spcAft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 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Luke 18 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teaches that Christians are to be as little children</a:t>
            </a:r>
          </a:p>
          <a:p>
            <a:pPr marL="1147763" lvl="1" indent="-457200">
              <a:spcAft>
                <a:spcPts val="600"/>
              </a:spcAft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 But, 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</a:t>
            </a:r>
            <a:r>
              <a:rPr lang="en-US" sz="22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Cor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 &amp; Hebrews 5 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rebuke Christians for being “babes” - Is there a contradiction? </a:t>
            </a:r>
          </a:p>
          <a:p>
            <a:pPr marL="450850" indent="-450850"/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>
              <a:spcAft>
                <a:spcPts val="600"/>
              </a:spcAft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B.   The simple and clear answer…</a:t>
            </a:r>
          </a:p>
          <a:p>
            <a:pPr marL="1147763" lvl="1" indent="-457200">
              <a:spcAft>
                <a:spcPts val="600"/>
              </a:spcAft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 </a:t>
            </a:r>
            <a:r>
              <a:rPr lang="en-US" sz="2200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</a:t>
            </a:r>
            <a:r>
              <a:rPr lang="en-US" sz="2200" i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Cor</a:t>
            </a:r>
            <a:r>
              <a:rPr lang="en-US" sz="2200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3:1-2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is </a:t>
            </a:r>
            <a:r>
              <a:rPr lang="en-US" sz="22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condemning spiritual immaturity 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one that does not Grow in the faith - </a:t>
            </a:r>
            <a:r>
              <a:rPr lang="en-US" sz="2200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Peter 3:18, 1 Peter 2:1ff</a:t>
            </a:r>
          </a:p>
          <a:p>
            <a:pPr marL="1147763" lvl="1" indent="-457200">
              <a:spcAft>
                <a:spcPts val="600"/>
              </a:spcAft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 In 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Luke 18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Jesus is </a:t>
            </a:r>
            <a:r>
              <a:rPr lang="en-US" sz="22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commenting on Christian character.</a:t>
            </a:r>
            <a:endParaRPr lang="en-US" sz="22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/>
            <a:endParaRPr lang="en-US" sz="1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>
              <a:spcAft>
                <a:spcPts val="600"/>
              </a:spcAft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C.  No Contradiction </a:t>
            </a:r>
          </a:p>
          <a:p>
            <a:pPr marL="1371600" lvl="2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passages are addressing two completely different topics using similar analogies.</a:t>
            </a: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4582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/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  Answering a Possible Contradiction…</a:t>
            </a:r>
          </a:p>
          <a:p>
            <a:pPr marL="450850" indent="-450850"/>
            <a:endParaRPr lang="en-US" sz="20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/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D.  So…what Character is required of us that is also in a little child?</a:t>
            </a:r>
          </a:p>
          <a:p>
            <a:pPr marL="450850" indent="-450850"/>
            <a:endParaRPr lang="en-US" sz="1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147763" lvl="1" indent="-457200"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McGarvey - “… those of a childlike spirit and disposition … honor the name of Christ (and) are honored of Christ as the greatest.”</a:t>
            </a:r>
          </a:p>
          <a:p>
            <a:pPr marL="1147763" lvl="1" indent="-457200">
              <a:buFontTx/>
              <a:buChar char="•"/>
            </a:pPr>
            <a:endParaRPr lang="en-US" sz="10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147763" lvl="1" indent="-457200"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What Attitudes &amp; Behaviors does a Little Child possess, </a:t>
            </a:r>
            <a:r>
              <a:rPr lang="en-US" sz="22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that we must also have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to “Receive the Kingdom of God”?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458200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  Christian Character as a “Little Child”…</a:t>
            </a:r>
          </a:p>
          <a:p>
            <a:pPr>
              <a:spcAft>
                <a:spcPts val="6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 TRUSTING</a:t>
            </a:r>
          </a:p>
          <a:p>
            <a:pPr lvl="1">
              <a:spcAft>
                <a:spcPts val="600"/>
              </a:spcAft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 A child is naturally trusting of their parents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They have </a:t>
            </a:r>
            <a:r>
              <a:rPr lang="en-US" sz="22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total faith 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and belief in their parents – so much so as they do not worry about anything!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Sometimes this is even a problem – strangers!</a:t>
            </a:r>
          </a:p>
          <a:p>
            <a:pPr lvl="1">
              <a:spcAft>
                <a:spcPts val="600"/>
              </a:spcAft>
            </a:pPr>
            <a:endParaRPr lang="en-US" sz="10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458200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  Christian Character as a “Little Child”…</a:t>
            </a:r>
          </a:p>
          <a:p>
            <a:pPr>
              <a:spcAft>
                <a:spcPts val="6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 TRUSTING</a:t>
            </a:r>
          </a:p>
          <a:p>
            <a:pPr lvl="1">
              <a:spcAft>
                <a:spcPts val="600"/>
              </a:spcAft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 A child is naturally trusting of their parents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They have </a:t>
            </a:r>
            <a:r>
              <a:rPr lang="en-US" sz="22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total faith 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and belief in their parents – so much so as they do not worry about anything!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Sometimes this is even a problem – strangers!</a:t>
            </a:r>
          </a:p>
          <a:p>
            <a:pPr lvl="1">
              <a:spcAft>
                <a:spcPts val="600"/>
              </a:spcAft>
            </a:pPr>
            <a:endParaRPr lang="en-US" sz="10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spcAft>
                <a:spcPts val="600"/>
              </a:spcAft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b.  We must be trusting of our Father!!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Ps 18:2  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LORD is my rock and my fortress and my deliverer; My God, my strength, in whom I will trust; My shield and the horn of my salvation, my stronghold.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Matthew 6:19-34 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– Seek first the kingdom of God!</a:t>
            </a:r>
            <a:endParaRPr lang="en-US" sz="20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604963" lvl="3" indent="-2333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Worry is a Faith Problem (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Vs 30)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; common in Adults</a:t>
            </a:r>
            <a:endParaRPr lang="en-US" sz="20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458200" cy="614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  Christian Character as a “Little Child”…</a:t>
            </a:r>
          </a:p>
          <a:p>
            <a:pPr>
              <a:spcAft>
                <a:spcPts val="6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 TRUSTING</a:t>
            </a:r>
          </a:p>
          <a:p>
            <a:pPr lvl="1">
              <a:spcAft>
                <a:spcPts val="600"/>
              </a:spcAft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 A child is naturally trusting of their parents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They have </a:t>
            </a:r>
            <a:r>
              <a:rPr lang="en-US" sz="22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total faith 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and belief in their parents – so much so as they do not worry about anything!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Sometimes this is even a problem – strangers!</a:t>
            </a:r>
          </a:p>
          <a:p>
            <a:pPr lvl="1">
              <a:spcAft>
                <a:spcPts val="600"/>
              </a:spcAft>
            </a:pPr>
            <a:endParaRPr lang="en-US" sz="10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spcAft>
                <a:spcPts val="600"/>
              </a:spcAft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b.  We must be trusting of our Father!!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Ps 18:2  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LORD is my rock and my fortress and my deliverer; My God, my strength, in whom I will trust; My shield and the horn of my salvation, my stronghold.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Matthew 6:19-34 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– Seek first the kingdom of God!</a:t>
            </a:r>
            <a:endParaRPr lang="en-US" sz="20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604963" lvl="3" indent="-2333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Worry is a Faith Problem (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Vs 30)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; common in Adults</a:t>
            </a:r>
            <a:endParaRPr lang="en-US" sz="20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Our Faith &amp; Trust should be in our Father – NOT in Men</a:t>
            </a:r>
          </a:p>
          <a:p>
            <a:pPr marL="1604963" lvl="3" indent="-2333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False Teachers:  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Tim 4:1ff, 2 Peter 2:1ff</a:t>
            </a:r>
            <a:endParaRPr lang="en-US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61060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  Christian Character as a “Little Child”…</a:t>
            </a:r>
          </a:p>
          <a:p>
            <a:pPr>
              <a:spcAft>
                <a:spcPts val="6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 OBEDIENT</a:t>
            </a:r>
          </a:p>
          <a:p>
            <a:pPr lvl="1">
              <a:spcAft>
                <a:spcPts val="600"/>
              </a:spcAft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 Children want to please their parents!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This is a natural reaction within a child…they want praise.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They often go out of their way to do special things…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 a child grows, they want to obey out of love &amp; appreciation</a:t>
            </a:r>
          </a:p>
          <a:p>
            <a:pPr lvl="1">
              <a:spcAft>
                <a:spcPts val="600"/>
              </a:spcAft>
            </a:pPr>
            <a:endParaRPr lang="en-US" sz="10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6106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  Christian Character as a “Little Child”…</a:t>
            </a:r>
          </a:p>
          <a:p>
            <a:pPr>
              <a:spcAft>
                <a:spcPts val="6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 OBEDIENT</a:t>
            </a:r>
          </a:p>
          <a:p>
            <a:pPr lvl="1">
              <a:spcAft>
                <a:spcPts val="600"/>
              </a:spcAft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 Children want to please their parents!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This is a natural reaction within a child…they want praise.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They often go out of their way to do special things…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 a child grows, they want to obey out of love &amp; appreciation</a:t>
            </a:r>
          </a:p>
          <a:p>
            <a:pPr lvl="1">
              <a:spcAft>
                <a:spcPts val="600"/>
              </a:spcAft>
            </a:pPr>
            <a:endParaRPr lang="en-US" sz="10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spcAft>
                <a:spcPts val="600"/>
              </a:spcAft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b.  Christians are to be Obedient before our Father!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Ps 19:7-14!!</a:t>
            </a:r>
          </a:p>
          <a:p>
            <a:pPr marL="1604963" lvl="3" indent="-2333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How wonderful are His commands</a:t>
            </a:r>
          </a:p>
          <a:p>
            <a:pPr marL="1604963" lvl="3" indent="-2333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Intense desire to follow them!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 22:14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Blessed are those who do His commandments, that they may have the right to the tree of life, and may enter through the gates into the city.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We should want our Father to be please with our Behavior!</a:t>
            </a: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45820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  Christian Character as a “Little Child”…</a:t>
            </a:r>
          </a:p>
          <a:p>
            <a:pPr>
              <a:spcAft>
                <a:spcPts val="6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  Totally DEPENDENT</a:t>
            </a:r>
          </a:p>
          <a:p>
            <a:pPr lvl="1">
              <a:spcAft>
                <a:spcPts val="600"/>
              </a:spcAft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 A child completely depends upon its Parents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For their Physical needs - Food, Home, Clothing, Safety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For their Emotional needs – Love &amp; Comfort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This is their nature, and they do not even consider it!</a:t>
            </a:r>
          </a:p>
          <a:p>
            <a:pPr lvl="1">
              <a:spcAft>
                <a:spcPts val="600"/>
              </a:spcAft>
            </a:pPr>
            <a:endParaRPr lang="en-US" sz="10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4582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  Christian Character as a “Little Child”…</a:t>
            </a:r>
          </a:p>
          <a:p>
            <a:pPr>
              <a:spcAft>
                <a:spcPts val="6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  Totally DEPENDENT</a:t>
            </a:r>
          </a:p>
          <a:p>
            <a:pPr lvl="1">
              <a:spcAft>
                <a:spcPts val="600"/>
              </a:spcAft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 A child completely depends upon its Parents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For their Physical needs - Food, Home, Clothing, Safety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For their Emotional needs – Love &amp; Comfort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This is their nature, and they do not even consider it!</a:t>
            </a:r>
          </a:p>
          <a:p>
            <a:pPr lvl="1">
              <a:spcAft>
                <a:spcPts val="600"/>
              </a:spcAft>
            </a:pPr>
            <a:endParaRPr lang="en-US" sz="10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spcAft>
                <a:spcPts val="600"/>
              </a:spcAft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b.  Christians are to be Dependant on our Father!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Matthew 6:31-34, Phil 4:12-13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Dependence Breeds Thankfulness!!  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Romans 1:20-23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Some do not Understand or Appreciate our Blessings!!</a:t>
            </a:r>
          </a:p>
          <a:p>
            <a:pPr lvl="3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No Prayer, No Thanks or No Reading his Word for Guidance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we become less dependant, we become independent, and we often wander/stray from God - </a:t>
            </a:r>
            <a:r>
              <a:rPr lang="en-US" sz="2200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Ps 119:10,21</a:t>
            </a:r>
            <a:endParaRPr lang="en-US" i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4582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/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INTRODUCTION…</a:t>
            </a:r>
          </a:p>
          <a:p>
            <a:pPr marL="450850" indent="-450850"/>
            <a:endParaRPr lang="en-US" sz="20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/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 Tests in school are always easier when you know which questions are on the test!!</a:t>
            </a:r>
            <a:endParaRPr lang="en-US" i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/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610600" cy="340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  Christian Character as a “Little Child”…</a:t>
            </a:r>
          </a:p>
          <a:p>
            <a:pPr>
              <a:spcAft>
                <a:spcPts val="6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4.  LOVING</a:t>
            </a:r>
          </a:p>
          <a:p>
            <a:pPr lvl="1">
              <a:spcAft>
                <a:spcPts val="600"/>
              </a:spcAft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 A child is naturally affectionate to their parents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Loving and tender attitude is a natural reaction within a little child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Little children desire to cling and hold on to their parents, they deeply love them!</a:t>
            </a:r>
          </a:p>
          <a:p>
            <a:pPr lvl="1">
              <a:spcAft>
                <a:spcPts val="600"/>
              </a:spcAft>
            </a:pPr>
            <a:endParaRPr lang="en-US" sz="14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610600" cy="62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  Christian Character as a “Little Child”…</a:t>
            </a:r>
          </a:p>
          <a:p>
            <a:pPr>
              <a:spcAft>
                <a:spcPts val="6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4.  LOVING</a:t>
            </a:r>
          </a:p>
          <a:p>
            <a:pPr lvl="1">
              <a:spcAft>
                <a:spcPts val="600"/>
              </a:spcAft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 A child is naturally affectionate to their parents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Loving and tender attitude is a natural reaction within a little child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Little children desire to cling and hold on to their parents, they deeply love them!</a:t>
            </a:r>
          </a:p>
          <a:p>
            <a:pPr lvl="1">
              <a:spcAft>
                <a:spcPts val="600"/>
              </a:spcAft>
            </a:pPr>
            <a:endParaRPr lang="en-US" sz="14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spcAft>
                <a:spcPts val="600"/>
              </a:spcAft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b.  Christians to be naturally loving to God and Others!!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Mark 12:28ff 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Love God with ALL Heart, Soul, Mind &amp; Strength!</a:t>
            </a:r>
          </a:p>
          <a:p>
            <a:pPr marL="1604963" lvl="3" indent="-2333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We should have a strong affection and appreciation for our Heavenly Father</a:t>
            </a:r>
          </a:p>
          <a:p>
            <a:pPr marL="1604963" lvl="3" indent="-2333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Shows in our behavior: attendance, fervor, devotion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We should love our neighbors, to include our brethren!! </a:t>
            </a:r>
          </a:p>
          <a:p>
            <a:pPr lvl="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John 4:20 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Love God and Hate brother…Liar!</a:t>
            </a: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610600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  Christian Character as a “Little Child”…</a:t>
            </a:r>
          </a:p>
          <a:p>
            <a:pPr>
              <a:spcAft>
                <a:spcPts val="6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5.  FORGIVING</a:t>
            </a:r>
          </a:p>
          <a:p>
            <a:pPr lvl="1">
              <a:spcAft>
                <a:spcPts val="600"/>
              </a:spcAft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 A child is Forgiving, Wrongs are Not Remembered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This is a natural reaction within a little child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child could be greatly mistreated, but within a few minutes, the situation is forgotten and playing again</a:t>
            </a:r>
          </a:p>
          <a:p>
            <a:pPr lvl="1">
              <a:spcAft>
                <a:spcPts val="600"/>
              </a:spcAft>
            </a:pPr>
            <a:endParaRPr lang="en-US" sz="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610600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  Christian Character as a “Little Child”…</a:t>
            </a:r>
          </a:p>
          <a:p>
            <a:pPr>
              <a:spcAft>
                <a:spcPts val="6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5.  FORGIVING</a:t>
            </a:r>
          </a:p>
          <a:p>
            <a:pPr lvl="1">
              <a:spcAft>
                <a:spcPts val="600"/>
              </a:spcAft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 A child is Forgiving, Wrongs are Not Remembered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This is a natural reaction within a little child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child could be greatly mistreated, but within a few minutes, the situation is forgotten and playing again</a:t>
            </a:r>
          </a:p>
          <a:p>
            <a:pPr lvl="1">
              <a:spcAft>
                <a:spcPts val="600"/>
              </a:spcAft>
            </a:pPr>
            <a:endParaRPr lang="en-US" sz="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spcAft>
                <a:spcPts val="600"/>
              </a:spcAft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b.  Christians should be naturally Forgiving!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Eph 4:32 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And be kind to one another, tenderhearted, forgiving one another, just as God in Christ forgave you.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Gal 5:22  - 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But the fruit of the Spirit is love, joy, peace, longsuffering, kindness, goodness, faithfulness…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Some hold grudges, bitterness &amp; anger over wrongs – we must let it go, or it will become spiritually cancerous!</a:t>
            </a:r>
          </a:p>
          <a:p>
            <a:pPr marL="1604963" lvl="3" indent="-2333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We must FEAR anger!  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James 1:19-20, Eph 4:26-27</a:t>
            </a:r>
            <a:endParaRPr lang="en-US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610600" cy="333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  Christian Character as a “Little Child”…</a:t>
            </a:r>
          </a:p>
          <a:p>
            <a:pPr>
              <a:spcAft>
                <a:spcPts val="6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6.  INQUISITIVE – Desire for Knowledge</a:t>
            </a:r>
          </a:p>
          <a:p>
            <a:pPr lvl="1">
              <a:spcAft>
                <a:spcPts val="600"/>
              </a:spcAft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 A Little child is always desiring to Learn!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They are constantly asking questions… there seems to be no end to it..and that is good!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They have a strong, natural desire to grow in understanding and knowledge!</a:t>
            </a:r>
          </a:p>
          <a:p>
            <a:pPr lvl="1">
              <a:spcAft>
                <a:spcPts val="600"/>
              </a:spcAft>
            </a:pPr>
            <a:endParaRPr lang="en-US" sz="10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6106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  Christian Character as a “Little Child”…</a:t>
            </a:r>
          </a:p>
          <a:p>
            <a:pPr>
              <a:spcAft>
                <a:spcPts val="6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6.  INQUISITIVE – Desire for Knowledge</a:t>
            </a:r>
          </a:p>
          <a:p>
            <a:pPr lvl="1">
              <a:spcAft>
                <a:spcPts val="600"/>
              </a:spcAft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 A Little child is always desiring to Learn!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They are constantly asking questions… there seems to be no end to it..and that is good!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They have a strong, natural desire to grow in understanding and knowledge!</a:t>
            </a:r>
          </a:p>
          <a:p>
            <a:pPr lvl="1">
              <a:spcAft>
                <a:spcPts val="600"/>
              </a:spcAft>
            </a:pPr>
            <a:endParaRPr lang="en-US" sz="10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spcAft>
                <a:spcPts val="600"/>
              </a:spcAft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b.  Christians are to want to Learn from their Father!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Peter 2:2 - 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 newborn babes, desire the pure milk of the word, that you may grow thereby,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Acts 17:10ff 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</a:t>
            </a:r>
            <a:r>
              <a:rPr lang="en-US" sz="22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Bereans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Matthew 5:6 – 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Hunger&amp; Thirst for right! 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Some have NO DESIRE to Learn or Grow! </a:t>
            </a:r>
          </a:p>
          <a:p>
            <a:pPr marL="1147763" lvl="2" indent="-233363">
              <a:spcAft>
                <a:spcPts val="600"/>
              </a:spcAft>
              <a:buFontTx/>
              <a:buChar char="•"/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Without Spiritual Growth, the church will be full of spiritually malnourished babes – horrible thought!</a:t>
            </a: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610600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/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CONCLUSION…</a:t>
            </a:r>
          </a:p>
          <a:p>
            <a:pPr marL="450850" indent="-450850"/>
            <a:endParaRPr lang="en-US" sz="20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 In Luke 18, Jesus comments on the requirements of his followers to behave as a little child.</a:t>
            </a:r>
          </a:p>
          <a:p>
            <a:pPr marL="450850" indent="-450850"/>
            <a:endParaRPr lang="en-US" sz="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27113" lvl="1" indent="-398463"/>
            <a:r>
              <a:rPr lang="en-US" sz="2200" b="1" i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Luke 18:16-17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“…</a:t>
            </a:r>
            <a:r>
              <a:rPr lang="en-US" sz="22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of such is the kingdom of God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.“Assuredly, I say to you, </a:t>
            </a:r>
            <a:r>
              <a:rPr lang="en-US" sz="22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whoever does not receive the kingdom of God as a </a:t>
            </a:r>
            <a:r>
              <a:rPr lang="en-US" sz="22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little child</a:t>
            </a:r>
            <a:r>
              <a:rPr lang="en-US" sz="22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will by no means enter it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.”  </a:t>
            </a:r>
            <a:r>
              <a:rPr lang="en-US" sz="2200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Mk 10:14</a:t>
            </a:r>
          </a:p>
          <a:p>
            <a:pPr marL="1027113" lvl="1" indent="-398463"/>
            <a:endParaRPr lang="en-US" sz="2200" i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610600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/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CONCLUSION…</a:t>
            </a:r>
          </a:p>
          <a:p>
            <a:pPr marL="450850" indent="-450850"/>
            <a:endParaRPr lang="en-US" sz="20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 In Luke 18, Jesus comments on the requirements of his followers to behave as a little child.</a:t>
            </a:r>
          </a:p>
          <a:p>
            <a:pPr marL="450850" indent="-450850"/>
            <a:endParaRPr lang="en-US" sz="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27113" lvl="1" indent="-398463"/>
            <a:r>
              <a:rPr lang="en-US" sz="2200" b="1" i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Luke 18:16-17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“…</a:t>
            </a:r>
            <a:r>
              <a:rPr lang="en-US" sz="22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of such is the kingdom of God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.“Assuredly, I say to you, </a:t>
            </a:r>
            <a:r>
              <a:rPr lang="en-US" sz="22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whoever does not receive the kingdom of God as a </a:t>
            </a:r>
            <a:r>
              <a:rPr lang="en-US" sz="22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little child</a:t>
            </a:r>
            <a:r>
              <a:rPr lang="en-US" sz="22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will by no means enter it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.”  </a:t>
            </a:r>
            <a:r>
              <a:rPr lang="en-US" sz="2200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Mk 10:14</a:t>
            </a:r>
          </a:p>
          <a:p>
            <a:pPr marL="1027113" lvl="1" indent="-398463"/>
            <a:endParaRPr lang="en-US" sz="2200" i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While we are commanded to mature as Christians, we must NEVER forget to keep the important qualities of a little child…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450850" indent="-450850"/>
            <a:endParaRPr lang="en-US" sz="5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27113" lvl="1" indent="-398463"/>
            <a:r>
              <a:rPr lang="en-US" sz="2200" i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a.  Trusting</a:t>
            </a:r>
          </a:p>
          <a:p>
            <a:pPr marL="1027113" lvl="1" indent="-398463"/>
            <a:r>
              <a:rPr lang="en-US" sz="2200" i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b.  Obedient</a:t>
            </a:r>
          </a:p>
          <a:p>
            <a:pPr marL="1027113" lvl="1" indent="-398463"/>
            <a:r>
              <a:rPr lang="en-US" sz="2200" i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c.  Dependent</a:t>
            </a:r>
          </a:p>
          <a:p>
            <a:pPr marL="1027113" lvl="1" indent="-398463"/>
            <a:r>
              <a:rPr lang="en-US" sz="2200" i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d.  Loving</a:t>
            </a:r>
          </a:p>
          <a:p>
            <a:pPr marL="1027113" lvl="1" indent="-398463"/>
            <a:r>
              <a:rPr lang="en-US" sz="2200" i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e.  Forgiving </a:t>
            </a:r>
          </a:p>
          <a:p>
            <a:pPr marL="1027113" lvl="1" indent="-398463"/>
            <a:r>
              <a:rPr lang="en-US" sz="2200" i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f.  Inquisitive  - Desire for Knowledge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4343400" y="4572000"/>
            <a:ext cx="4114800" cy="1076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SALVATION DEPENDS ON THIS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4582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/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INTRODUCTION…</a:t>
            </a:r>
          </a:p>
          <a:p>
            <a:pPr marL="450850" indent="-450850"/>
            <a:endParaRPr lang="en-US" sz="20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/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 Tests in school are always easier when you know which questions are on the test!!</a:t>
            </a:r>
            <a:endParaRPr lang="en-US" i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/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/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 We will all stand before Christ in Judgment!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2Cor5:10</a:t>
            </a:r>
          </a:p>
          <a:p>
            <a:pPr marL="450850" indent="-450850"/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450850" indent="-450850"/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 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Luke 18:15-17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is one of the many passages that give us the answers to this “test” or evaluation!!</a:t>
            </a:r>
          </a:p>
          <a:p>
            <a:pPr marL="450850" indent="-450850"/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/>
            <a:endParaRPr lang="en-US" sz="22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4582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/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INTRODUCTION…</a:t>
            </a:r>
          </a:p>
          <a:p>
            <a:pPr marL="450850" indent="-450850"/>
            <a:endParaRPr lang="en-US" sz="20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/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 Tests in school are always easier when you know which questions are on the test!!</a:t>
            </a:r>
            <a:endParaRPr lang="en-US" i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/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/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 We will all stand before Christ in Judgment!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2Cor5:10</a:t>
            </a:r>
          </a:p>
          <a:p>
            <a:pPr marL="450850" indent="-450850"/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450850" indent="-450850"/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 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Luke 18:15-17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is one of the many passages that give us the answers to this “test” or evaluation!!</a:t>
            </a:r>
          </a:p>
          <a:p>
            <a:pPr marL="450850" indent="-450850"/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/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4. 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 want to reflect on this passage and observe, how does one “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receive the kingdom…as a little child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.”</a:t>
            </a:r>
          </a:p>
          <a:p>
            <a:pPr marL="908050" lvl="1" indent="-450850"/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a.  Context</a:t>
            </a:r>
          </a:p>
          <a:p>
            <a:pPr marL="908050" lvl="1" indent="-450850"/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b.  Answering a Possible Contradiction!</a:t>
            </a:r>
          </a:p>
          <a:p>
            <a:pPr marL="908050" lvl="1" indent="-450850"/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c.  Six Observations…</a:t>
            </a:r>
            <a:endParaRPr lang="en-US" sz="22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458200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  Our Text…Luke 18:15-17</a:t>
            </a:r>
          </a:p>
          <a:p>
            <a:endParaRPr lang="en-US" sz="12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 Context</a:t>
            </a:r>
          </a:p>
          <a:p>
            <a:pPr lvl="1">
              <a:spcAft>
                <a:spcPts val="600"/>
              </a:spcAft>
            </a:pPr>
            <a:r>
              <a:rPr lang="en-US" sz="2200" i="1" dirty="0"/>
              <a:t>1.  Jesus in his 3rd year of preaching </a:t>
            </a:r>
          </a:p>
          <a:p>
            <a:pPr lvl="1">
              <a:spcAft>
                <a:spcPts val="600"/>
              </a:spcAft>
            </a:pPr>
            <a:r>
              <a:rPr lang="en-US" sz="2200" i="1" dirty="0"/>
              <a:t>2.  He is preaching in </a:t>
            </a:r>
            <a:r>
              <a:rPr lang="en-US" sz="2200" i="1" dirty="0" err="1"/>
              <a:t>Perea</a:t>
            </a:r>
            <a:r>
              <a:rPr lang="en-US" sz="2200" i="1" dirty="0"/>
              <a:t>, on His way to Jerusalem.</a:t>
            </a:r>
          </a:p>
          <a:p>
            <a:pPr lvl="1">
              <a:spcAft>
                <a:spcPts val="600"/>
              </a:spcAft>
            </a:pPr>
            <a:r>
              <a:rPr lang="en-US" sz="2200" i="1" dirty="0"/>
              <a:t>3.  His teaching has been focused on the KINGDOM!</a:t>
            </a:r>
          </a:p>
          <a:p>
            <a:pPr lvl="1">
              <a:spcAft>
                <a:spcPts val="600"/>
              </a:spcAft>
            </a:pPr>
            <a:r>
              <a:rPr lang="en-US" sz="2200" i="1" dirty="0"/>
              <a:t>4.  Crowd gathered, who also had brought children to him.</a:t>
            </a:r>
          </a:p>
          <a:p>
            <a:endParaRPr lang="en-US" sz="12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/>
            <a:endParaRPr lang="en-US" sz="2200" i="1" u="sng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458200" cy="6417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  Our Text…Luke 18:15-17</a:t>
            </a:r>
          </a:p>
          <a:p>
            <a:endParaRPr lang="en-US" sz="12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 Context</a:t>
            </a:r>
          </a:p>
          <a:p>
            <a:pPr lvl="1">
              <a:spcAft>
                <a:spcPts val="600"/>
              </a:spcAft>
            </a:pPr>
            <a:r>
              <a:rPr lang="en-US" sz="2200" i="1" dirty="0"/>
              <a:t>1.  Jesus in his 3rd year of preaching </a:t>
            </a:r>
          </a:p>
          <a:p>
            <a:pPr lvl="1">
              <a:spcAft>
                <a:spcPts val="600"/>
              </a:spcAft>
            </a:pPr>
            <a:r>
              <a:rPr lang="en-US" sz="2200" i="1" dirty="0"/>
              <a:t>2.  He is preaching in </a:t>
            </a:r>
            <a:r>
              <a:rPr lang="en-US" sz="2200" i="1" dirty="0" err="1"/>
              <a:t>Perea</a:t>
            </a:r>
            <a:r>
              <a:rPr lang="en-US" sz="2200" i="1" dirty="0"/>
              <a:t>, on His way to Jerusalem.</a:t>
            </a:r>
          </a:p>
          <a:p>
            <a:pPr lvl="1">
              <a:spcAft>
                <a:spcPts val="600"/>
              </a:spcAft>
            </a:pPr>
            <a:r>
              <a:rPr lang="en-US" sz="2200" i="1" dirty="0"/>
              <a:t>3.  His teaching has been focused on the KINGDOM!</a:t>
            </a:r>
          </a:p>
          <a:p>
            <a:pPr lvl="1">
              <a:spcAft>
                <a:spcPts val="600"/>
              </a:spcAft>
            </a:pPr>
            <a:r>
              <a:rPr lang="en-US" sz="2200" i="1" dirty="0"/>
              <a:t>4.  Crowd gathered, who also had brought children to him.</a:t>
            </a:r>
          </a:p>
          <a:p>
            <a:endParaRPr lang="en-US" sz="12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B. 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Text…</a:t>
            </a:r>
          </a:p>
          <a:p>
            <a:endParaRPr lang="en-US" sz="1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en-US" b="1" i="1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15</a:t>
            </a: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Then they also brought infants to Him that He might touch them; but when the disciples saw it, they rebuked them.  </a:t>
            </a:r>
            <a:r>
              <a:rPr lang="en-US" b="1" i="1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But Jesus called them to Him and said, "Let the little children come to Me, and do not forbid them; </a:t>
            </a:r>
            <a:r>
              <a:rPr lang="en-US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for of such is the kingdom of God</a:t>
            </a: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 </a:t>
            </a:r>
            <a:r>
              <a:rPr lang="en-US" b="1" i="1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17</a:t>
            </a: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"</a:t>
            </a:r>
            <a:r>
              <a:rPr lang="en-US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Assuredly, I say to you, whoever does not receive the kingdom of God as a little child will by no means enter it.“</a:t>
            </a:r>
          </a:p>
          <a:p>
            <a:pPr lvl="2"/>
            <a:endParaRPr lang="en-US" sz="1000" i="1" u="sng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/>
            <a:endParaRPr lang="en-US" sz="2200" i="1" u="sng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610600" cy="287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0850" indent="-450850"/>
            <a:r>
              <a:rPr lang="en-US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  Answering a Possible Contradiction…</a:t>
            </a:r>
          </a:p>
          <a:p>
            <a:pPr marL="450850" indent="-450850"/>
            <a:endParaRPr lang="en-US" sz="20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450850">
              <a:spcAft>
                <a:spcPts val="600"/>
              </a:spcAft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 There is a Potential Problem…</a:t>
            </a:r>
          </a:p>
          <a:p>
            <a:pPr marL="1147763" lvl="1" indent="-457200">
              <a:spcAft>
                <a:spcPts val="600"/>
              </a:spcAft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 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Luke 18 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teaches that Christians are to be as little children</a:t>
            </a:r>
          </a:p>
          <a:p>
            <a:pPr marL="1147763" lvl="1" indent="-457200">
              <a:spcAft>
                <a:spcPts val="600"/>
              </a:spcAft>
            </a:pP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 But, 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</a:t>
            </a:r>
            <a:r>
              <a:rPr lang="en-US" sz="22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Cor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 &amp; Hebrews 5 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rebuke Christians for being “babes” - Is there a contradiction? </a:t>
            </a:r>
          </a:p>
          <a:p>
            <a:pPr marL="450850" indent="-450850"/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267200" y="228600"/>
            <a:ext cx="44196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/>
            <a:r>
              <a:rPr lang="en-US" sz="20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Corinthians 3:1-2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514350" indent="-514350"/>
            <a:endParaRPr lang="en-US" sz="10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33363" indent="-233363"/>
            <a:r>
              <a:rPr lang="en-US" sz="1800" b="1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I, brethren, could not speak to you as to spiritual people but as to carnal, as to </a:t>
            </a:r>
            <a:r>
              <a:rPr lang="en-US" sz="18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babes in Christ</a:t>
            </a: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 </a:t>
            </a:r>
          </a:p>
          <a:p>
            <a:pPr marL="233363" indent="-233363"/>
            <a:r>
              <a:rPr lang="en-US" sz="18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I fed you with milk and not with solid food; for until now you were not able to receive it, and even now you are still not able;</a:t>
            </a:r>
          </a:p>
          <a:p>
            <a:pPr marL="514350" indent="-514350"/>
            <a:endParaRPr lang="en-US" sz="1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335279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0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Luke 18:16-17</a:t>
            </a:r>
          </a:p>
          <a:p>
            <a:pPr marL="233363" indent="-233363"/>
            <a:endParaRPr lang="en-US" sz="18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33363" indent="-233363"/>
            <a:r>
              <a:rPr lang="en-US" sz="18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But Jesus called them to Him and said, "Let the little children come to Me, and do not forbid them; for of such is the kingdom of God.  </a:t>
            </a:r>
          </a:p>
          <a:p>
            <a:pPr marL="233363" indent="-233363"/>
            <a:r>
              <a:rPr lang="en-US" sz="18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17 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"Assuredly, I say to you, whoever does not receive the kingdom of God as a little child will by no means enter it.“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038600" y="762000"/>
            <a:ext cx="0" cy="5410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267200" y="228600"/>
            <a:ext cx="44196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/>
            <a:r>
              <a:rPr lang="en-US" sz="20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Corinthians 3:1-2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514350" indent="-514350"/>
            <a:endParaRPr lang="en-US" sz="10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33363" indent="-233363"/>
            <a:r>
              <a:rPr lang="en-US" sz="1800" b="1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I, brethren, could not speak to you as to spiritual people but as to carnal, as to </a:t>
            </a:r>
            <a:r>
              <a:rPr lang="en-US" sz="18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babes in Christ</a:t>
            </a: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 </a:t>
            </a:r>
          </a:p>
          <a:p>
            <a:pPr marL="233363" indent="-233363"/>
            <a:r>
              <a:rPr lang="en-US" sz="18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I fed you with milk and not with solid food; for until now you were not able to receive it, and even now you are still not able;</a:t>
            </a:r>
          </a:p>
          <a:p>
            <a:pPr marL="514350" indent="-514350"/>
            <a:endParaRPr lang="en-US" sz="1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4350" indent="-514350"/>
            <a:r>
              <a:rPr lang="en-US" sz="20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Hebrews 5:12-14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514350" indent="-514350"/>
            <a:endParaRPr lang="en-US" sz="10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33363" indent="-233363"/>
            <a:r>
              <a:rPr lang="en-US" sz="18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For though by this time you ought to be teachers, you need someone to teach you again the first principles of the oracles of God; and you have come to need milk and not solid food.  </a:t>
            </a:r>
          </a:p>
          <a:p>
            <a:pPr marL="233363" indent="-233363"/>
            <a:r>
              <a:rPr lang="en-US" sz="18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For everyone who partakes only of milk is unskilled in the word of righteousness, </a:t>
            </a:r>
            <a:r>
              <a:rPr lang="en-US" sz="18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he is a babe</a:t>
            </a: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 </a:t>
            </a:r>
          </a:p>
          <a:p>
            <a:pPr marL="233363" indent="-233363"/>
            <a:r>
              <a:rPr lang="en-US" sz="18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But solid food belongs to those who are of full age, that is, those who by reason of use have their senses exercised to discern both good and evil.</a:t>
            </a:r>
            <a:endParaRPr lang="en-US" sz="2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335279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0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Luke 18:16-17</a:t>
            </a:r>
          </a:p>
          <a:p>
            <a:pPr marL="233363" indent="-233363"/>
            <a:endParaRPr lang="en-US" sz="18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33363" indent="-233363"/>
            <a:r>
              <a:rPr lang="en-US" sz="18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But Jesus called them to Him and said, "Let the little children come to Me, and do not forbid them; for of such is the kingdom of God.  </a:t>
            </a:r>
          </a:p>
          <a:p>
            <a:pPr marL="233363" indent="-233363"/>
            <a:r>
              <a:rPr lang="en-US" sz="18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17 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"Assuredly, I say to you, whoever does not receive the kingdom of God as a little child will by no means enter it.“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038600" y="762000"/>
            <a:ext cx="0" cy="5410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5800" y="4419600"/>
            <a:ext cx="28504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</a:rPr>
              <a:t>Is there a </a:t>
            </a:r>
          </a:p>
          <a:p>
            <a:pPr algn="ctr"/>
            <a:r>
              <a:rPr lang="en-US" sz="3200" b="1" dirty="0">
                <a:solidFill>
                  <a:schemeClr val="accent2"/>
                </a:solidFill>
              </a:rPr>
              <a:t>Contradiction?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2266</TotalTime>
  <Words>2514</Words>
  <Application>Microsoft Office PowerPoint</Application>
  <PresentationFormat>On-screen Show (4:3)</PresentationFormat>
  <Paragraphs>236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Capps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Capps</dc:creator>
  <cp:lastModifiedBy>tchtcj@gmail.com</cp:lastModifiedBy>
  <cp:revision>50</cp:revision>
  <dcterms:created xsi:type="dcterms:W3CDTF">2005-03-05T17:51:57Z</dcterms:created>
  <dcterms:modified xsi:type="dcterms:W3CDTF">2016-04-19T01:59:32Z</dcterms:modified>
</cp:coreProperties>
</file>