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handoutMasterIdLst>
    <p:handoutMasterId r:id="rId37"/>
  </p:handoutMasterIdLst>
  <p:sldIdLst>
    <p:sldId id="306" r:id="rId2"/>
    <p:sldId id="256" r:id="rId3"/>
    <p:sldId id="305" r:id="rId4"/>
    <p:sldId id="304" r:id="rId5"/>
    <p:sldId id="266" r:id="rId6"/>
    <p:sldId id="289" r:id="rId7"/>
    <p:sldId id="290" r:id="rId8"/>
    <p:sldId id="268" r:id="rId9"/>
    <p:sldId id="282" r:id="rId10"/>
    <p:sldId id="270" r:id="rId11"/>
    <p:sldId id="292" r:id="rId12"/>
    <p:sldId id="284" r:id="rId13"/>
    <p:sldId id="287" r:id="rId14"/>
    <p:sldId id="288" r:id="rId15"/>
    <p:sldId id="309" r:id="rId16"/>
    <p:sldId id="271" r:id="rId17"/>
    <p:sldId id="293" r:id="rId18"/>
    <p:sldId id="286" r:id="rId19"/>
    <p:sldId id="285" r:id="rId20"/>
    <p:sldId id="303" r:id="rId21"/>
    <p:sldId id="272" r:id="rId22"/>
    <p:sldId id="298" r:id="rId23"/>
    <p:sldId id="295" r:id="rId24"/>
    <p:sldId id="278" r:id="rId25"/>
    <p:sldId id="299" r:id="rId26"/>
    <p:sldId id="296" r:id="rId27"/>
    <p:sldId id="297" r:id="rId28"/>
    <p:sldId id="300" r:id="rId29"/>
    <p:sldId id="301" r:id="rId30"/>
    <p:sldId id="273" r:id="rId31"/>
    <p:sldId id="302" r:id="rId32"/>
    <p:sldId id="291" r:id="rId33"/>
    <p:sldId id="274" r:id="rId34"/>
    <p:sldId id="294" r:id="rId35"/>
    <p:sldId id="269" r:id="rId36"/>
  </p:sldIdLst>
  <p:sldSz cx="9144000" cy="6858000" type="screen4x3"/>
  <p:notesSz cx="6858000" cy="911701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9900"/>
    <a:srgbClr val="FF3300"/>
    <a:srgbClr val="006699"/>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horzBarState="maximized">
    <p:restoredLeft sz="32787"/>
    <p:restoredTop sz="90872" autoAdjust="0"/>
  </p:normalViewPr>
  <p:slideViewPr>
    <p:cSldViewPr snapToGrid="0">
      <p:cViewPr varScale="1">
        <p:scale>
          <a:sx n="116" d="100"/>
          <a:sy n="116" d="100"/>
        </p:scale>
        <p:origin x="108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291" name="Rectangle 3"/>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292" name="Rectangle 4"/>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293" name="Rectangle 5"/>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DB0BBDF-A283-4EF5-A85F-EFF5F0F18FF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3758DD-72D6-4264-BD78-CB7A14A66CB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8AC805-0C61-4D4D-8310-9E8A1427F0B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E4CEF0-5953-4D4E-9E3A-310E6BB01BE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2E4A3E-DD86-47F6-A556-F43E2022A33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B0A0AB-E49C-4F15-A235-29C7AA9AA65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3B0D2B-EE3C-406A-9A8D-F5A0B03CD05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8C3FE6B-9DED-42C3-9460-049021D240B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9E76401-09B3-44FA-96B0-8FE4AFECB52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105C479-544B-4564-80A2-62876302784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886E775-5D94-45B0-974A-19075CA1BA3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3FDF6C-AE14-4ED4-9A31-4BB9FD18D4B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BFB92C2-60C3-488A-BF8A-90CEDEC00C5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273050" y="571500"/>
            <a:ext cx="8689975" cy="5016758"/>
          </a:xfrm>
          <a:prstGeom prst="rect">
            <a:avLst/>
          </a:prstGeom>
          <a:noFill/>
          <a:ln w="57150" cmpd="thickThin">
            <a:noFill/>
            <a:miter lim="800000"/>
            <a:headEnd/>
            <a:tailEnd/>
          </a:ln>
          <a:effectLst/>
        </p:spPr>
        <p:txBody>
          <a:bodyPr wrap="square">
            <a:spAutoFit/>
          </a:bodyPr>
          <a:lstStyle/>
          <a:p>
            <a:pPr algn="ctr"/>
            <a:r>
              <a:rPr lang="en-US" sz="8000" b="1" dirty="0">
                <a:effectLst>
                  <a:outerShdw blurRad="38100" dist="38100" dir="2700000" algn="tl">
                    <a:srgbClr val="C0C0C0"/>
                  </a:outerShdw>
                </a:effectLst>
                <a:latin typeface="+mn-lt"/>
              </a:rPr>
              <a:t>HOW </a:t>
            </a:r>
          </a:p>
          <a:p>
            <a:pPr algn="ctr"/>
            <a:r>
              <a:rPr lang="en-US" sz="8000" b="1" dirty="0">
                <a:effectLst>
                  <a:outerShdw blurRad="38100" dist="38100" dir="2700000" algn="tl">
                    <a:srgbClr val="C0C0C0"/>
                  </a:outerShdw>
                </a:effectLst>
                <a:latin typeface="+mn-lt"/>
              </a:rPr>
              <a:t>the Holy Spirit</a:t>
            </a:r>
          </a:p>
          <a:p>
            <a:pPr algn="ctr"/>
            <a:r>
              <a:rPr lang="en-US" sz="8000" b="1" dirty="0">
                <a:effectLst>
                  <a:outerShdw blurRad="38100" dist="38100" dir="2700000" algn="tl">
                    <a:srgbClr val="C0C0C0"/>
                  </a:outerShdw>
                </a:effectLst>
                <a:latin typeface="+mn-lt"/>
              </a:rPr>
              <a:t>Dwells in </a:t>
            </a:r>
          </a:p>
          <a:p>
            <a:pPr algn="ctr"/>
            <a:r>
              <a:rPr lang="en-US" sz="8000" b="1" dirty="0">
                <a:effectLst>
                  <a:outerShdw blurRad="38100" dist="38100" dir="2700000" algn="tl">
                    <a:srgbClr val="C0C0C0"/>
                  </a:outerShdw>
                </a:effectLst>
                <a:latin typeface="+mn-lt"/>
              </a:rPr>
              <a:t>Christians</a:t>
            </a:r>
            <a:endParaRPr lang="en-US" sz="2200" i="1" dirty="0">
              <a:solidFill>
                <a:srgbClr val="006699"/>
              </a:solidFill>
              <a:latin typeface="+mn-lt"/>
            </a:endParaRPr>
          </a:p>
        </p:txBody>
      </p:sp>
      <p:sp>
        <p:nvSpPr>
          <p:cNvPr id="7" name="Rectangle 6"/>
          <p:cNvSpPr/>
          <p:nvPr/>
        </p:nvSpPr>
        <p:spPr>
          <a:xfrm>
            <a:off x="215900" y="279400"/>
            <a:ext cx="8724900" cy="6362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5" name="Text Box 7"/>
          <p:cNvSpPr txBox="1">
            <a:spLocks noChangeArrowheads="1"/>
          </p:cNvSpPr>
          <p:nvPr/>
        </p:nvSpPr>
        <p:spPr bwMode="auto">
          <a:xfrm>
            <a:off x="271463" y="379413"/>
            <a:ext cx="8594725" cy="5201424"/>
          </a:xfrm>
          <a:prstGeom prst="rect">
            <a:avLst/>
          </a:prstGeom>
          <a:noFill/>
          <a:ln w="57150" cmpd="thickThin">
            <a:noFill/>
            <a:miter lim="800000"/>
            <a:headEnd/>
            <a:tailEnd/>
          </a:ln>
          <a:effectLst/>
        </p:spPr>
        <p:txBody>
          <a:bodyPr>
            <a:spAutoFit/>
          </a:bodyPr>
          <a:lstStyle/>
          <a:p>
            <a:pPr lvl="1" indent="-457200">
              <a:tabLst>
                <a:tab pos="7031038" algn="l"/>
              </a:tabLst>
            </a:pPr>
            <a:endParaRPr lang="en-US" sz="2000" i="1" dirty="0">
              <a:cs typeface="Times New Roman" pitchFamily="18" charset="0"/>
            </a:endParaRPr>
          </a:p>
          <a:p>
            <a:pPr lvl="1" indent="-457200">
              <a:tabLst>
                <a:tab pos="7031038" algn="l"/>
              </a:tabLst>
            </a:pPr>
            <a:r>
              <a:rPr lang="en-US" i="1" dirty="0">
                <a:cs typeface="Times New Roman" pitchFamily="18" charset="0"/>
              </a:rPr>
              <a:t>5. 	The Holy Spirit works in us to make clear to us what purpose God has in mind for us. </a:t>
            </a:r>
          </a:p>
          <a:p>
            <a:pPr lvl="1" indent="-457200">
              <a:tabLst>
                <a:tab pos="7031038" algn="l"/>
              </a:tabLst>
            </a:pPr>
            <a:r>
              <a:rPr lang="en-US" i="1" dirty="0">
                <a:cs typeface="Times New Roman" pitchFamily="18" charset="0"/>
              </a:rPr>
              <a:t>	The Spirit guides us…The Spirit pours faith into us. The tactics will be different from one person to another. It may be through a sermon, a worship service, a youth event, a song, a testimony, an act of kindness, a relationship of love, a struggle of conscience, a brush with disaster or insanity, a steady gradual series of changes, a blissful 'peak experience' moment, a shaken-up charismatic experience, or a whisper calling to you from inside….The Spirit gives gifts which make the Body work effectively and powerfully. …The Spirit is like a good medical team for those who have especially deep wounds…We are all fractured beings that the Spirit is working to make complete. </a:t>
            </a:r>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71463" y="379413"/>
            <a:ext cx="8594725" cy="6140142"/>
          </a:xfrm>
          <a:prstGeom prst="rect">
            <a:avLst/>
          </a:prstGeom>
          <a:noFill/>
          <a:ln w="57150" cmpd="thickThin">
            <a:noFill/>
            <a:miter lim="800000"/>
            <a:headEnd/>
            <a:tailEnd/>
          </a:ln>
          <a:effectLst/>
        </p:spPr>
        <p:txBody>
          <a:bodyPr>
            <a:spAutoFit/>
          </a:bodyPr>
          <a:lstStyle/>
          <a:p>
            <a:pPr marL="457200" indent="-457200"/>
            <a:r>
              <a:rPr lang="en-US" sz="2800" b="1" dirty="0"/>
              <a:t>II.  </a:t>
            </a:r>
            <a:r>
              <a:rPr lang="en-US" sz="2800" b="1" u="sng" dirty="0"/>
              <a:t>Man’s Teaching: Indwelling of the Holy Spirit</a:t>
            </a:r>
          </a:p>
          <a:p>
            <a:pPr marL="457200" indent="-457200"/>
            <a:endParaRPr lang="en-US" sz="1200" b="1" dirty="0">
              <a:solidFill>
                <a:srgbClr val="A50021"/>
              </a:solidFill>
            </a:endParaRPr>
          </a:p>
          <a:p>
            <a:pPr marL="863600" lvl="1" indent="-406400">
              <a:spcAft>
                <a:spcPts val="600"/>
              </a:spcAft>
            </a:pPr>
            <a:r>
              <a:rPr lang="en-US" sz="2600" b="1" i="1" dirty="0">
                <a:effectLst>
                  <a:outerShdw blurRad="38100" dist="38100" dir="2700000" algn="tl">
                    <a:srgbClr val="C0C0C0"/>
                  </a:outerShdw>
                </a:effectLst>
              </a:rPr>
              <a:t>A.  The Holy Spirit is…</a:t>
            </a:r>
          </a:p>
          <a:p>
            <a:pPr lvl="2">
              <a:spcAft>
                <a:spcPts val="600"/>
              </a:spcAft>
            </a:pPr>
            <a:r>
              <a:rPr lang="en-US" i="1" dirty="0">
                <a:solidFill>
                  <a:srgbClr val="006699"/>
                </a:solidFill>
              </a:rPr>
              <a:t>1.  Mystical, Supernatural, Indescribable Being</a:t>
            </a:r>
          </a:p>
          <a:p>
            <a:pPr lvl="2">
              <a:spcAft>
                <a:spcPts val="600"/>
              </a:spcAft>
            </a:pPr>
            <a:r>
              <a:rPr lang="en-US" i="1" dirty="0">
                <a:solidFill>
                  <a:srgbClr val="006699"/>
                </a:solidFill>
              </a:rPr>
              <a:t>2.  Not a Person but a force or feeling!</a:t>
            </a:r>
            <a:endParaRPr lang="en-US" i="1" dirty="0">
              <a:solidFill>
                <a:srgbClr val="A50021"/>
              </a:solidFill>
              <a:effectLst>
                <a:outerShdw blurRad="38100" dist="38100" dir="2700000" algn="tl">
                  <a:srgbClr val="C0C0C0"/>
                </a:outerShdw>
              </a:effectLst>
            </a:endParaRPr>
          </a:p>
          <a:p>
            <a:pPr marL="863600" lvl="1" indent="-406400">
              <a:spcAft>
                <a:spcPts val="600"/>
              </a:spcAft>
            </a:pPr>
            <a:r>
              <a:rPr lang="en-US" sz="2600" b="1" i="1" dirty="0">
                <a:effectLst>
                  <a:outerShdw blurRad="38100" dist="38100" dir="2700000" algn="tl">
                    <a:srgbClr val="C0C0C0"/>
                  </a:outerShdw>
                </a:effectLst>
              </a:rPr>
              <a:t>B.  Man’s Quotes…</a:t>
            </a:r>
          </a:p>
          <a:p>
            <a:pPr marL="863600" lvl="1" indent="-406400">
              <a:spcAft>
                <a:spcPts val="600"/>
              </a:spcAft>
            </a:pPr>
            <a:r>
              <a:rPr lang="en-US" sz="2600" b="1" i="1" dirty="0">
                <a:effectLst>
                  <a:outerShdw blurRad="38100" dist="38100" dir="2700000" algn="tl">
                    <a:srgbClr val="C0C0C0"/>
                  </a:outerShdw>
                </a:effectLst>
              </a:rPr>
              <a:t>C.  Man’s Proof Texts…</a:t>
            </a:r>
          </a:p>
          <a:p>
            <a:pPr lvl="3" indent="-406400">
              <a:spcAft>
                <a:spcPts val="600"/>
              </a:spcAft>
              <a:buFont typeface="Arial" pitchFamily="34" charset="0"/>
              <a:buChar char="•"/>
            </a:pPr>
            <a:r>
              <a:rPr lang="en-US" i="1" dirty="0">
                <a:solidFill>
                  <a:srgbClr val="C00000"/>
                </a:solidFill>
              </a:rPr>
              <a:t>Luke 11:13, </a:t>
            </a:r>
            <a:r>
              <a:rPr lang="en-US" i="1" dirty="0" err="1">
                <a:solidFill>
                  <a:srgbClr val="C00000"/>
                </a:solidFill>
              </a:rPr>
              <a:t>Jn</a:t>
            </a:r>
            <a:r>
              <a:rPr lang="en-US" i="1" dirty="0">
                <a:solidFill>
                  <a:srgbClr val="C00000"/>
                </a:solidFill>
              </a:rPr>
              <a:t> 4:13-14, </a:t>
            </a:r>
            <a:r>
              <a:rPr lang="en-US" i="1" dirty="0" err="1">
                <a:solidFill>
                  <a:srgbClr val="C00000"/>
                </a:solidFill>
              </a:rPr>
              <a:t>Jn</a:t>
            </a:r>
            <a:r>
              <a:rPr lang="en-US" i="1" dirty="0">
                <a:solidFill>
                  <a:srgbClr val="C00000"/>
                </a:solidFill>
              </a:rPr>
              <a:t> 7:39, Acts 2:38, 5:32, Rom 1:11, Rom 5:5, Rom 8:9-11,26-27, 1 </a:t>
            </a:r>
            <a:r>
              <a:rPr lang="en-US" i="1" dirty="0" err="1">
                <a:solidFill>
                  <a:srgbClr val="C00000"/>
                </a:solidFill>
              </a:rPr>
              <a:t>Cor</a:t>
            </a:r>
            <a:r>
              <a:rPr lang="en-US" i="1" dirty="0">
                <a:solidFill>
                  <a:srgbClr val="C00000"/>
                </a:solidFill>
              </a:rPr>
              <a:t> 6:19, 2 </a:t>
            </a:r>
            <a:r>
              <a:rPr lang="en-US" i="1" dirty="0" err="1">
                <a:solidFill>
                  <a:srgbClr val="C00000"/>
                </a:solidFill>
              </a:rPr>
              <a:t>Cor</a:t>
            </a:r>
            <a:r>
              <a:rPr lang="en-US" i="1" dirty="0">
                <a:solidFill>
                  <a:srgbClr val="C00000"/>
                </a:solidFill>
              </a:rPr>
              <a:t> 1:22, Gal 4:6, Eph 1:13, Eph 1:19, Eph 2:21-22, Eph 3:16, Eph 3:20-21, Eph 6:17, Phil 2:13, 1 </a:t>
            </a:r>
            <a:r>
              <a:rPr lang="en-US" i="1" dirty="0" err="1">
                <a:solidFill>
                  <a:srgbClr val="C00000"/>
                </a:solidFill>
              </a:rPr>
              <a:t>Thes</a:t>
            </a:r>
            <a:r>
              <a:rPr lang="en-US" i="1" dirty="0">
                <a:solidFill>
                  <a:srgbClr val="C00000"/>
                </a:solidFill>
              </a:rPr>
              <a:t> 4:8, 2 Tim 1:14, 1Jn 4:13</a:t>
            </a:r>
          </a:p>
          <a:p>
            <a:pPr lvl="3" indent="-406400">
              <a:spcAft>
                <a:spcPts val="600"/>
              </a:spcAft>
              <a:buFont typeface="Arial" pitchFamily="34" charset="0"/>
              <a:buChar char="•"/>
            </a:pPr>
            <a:r>
              <a:rPr lang="en-US" b="1" i="1" dirty="0"/>
              <a:t>None describe a miraculous indwelling, of uninspired NT Christians!</a:t>
            </a:r>
          </a:p>
          <a:p>
            <a:pPr lvl="3" indent="-406400">
              <a:spcAft>
                <a:spcPts val="600"/>
              </a:spcAft>
              <a:buFont typeface="Arial" pitchFamily="34" charset="0"/>
              <a:buChar char="•"/>
            </a:pPr>
            <a:r>
              <a:rPr lang="en-US" b="1" i="1" dirty="0"/>
              <a:t>or </a:t>
            </a:r>
            <a:r>
              <a:rPr lang="en-US" b="1" i="1" u="sng" dirty="0"/>
              <a:t>HOW</a:t>
            </a:r>
            <a:r>
              <a:rPr lang="en-US" b="1" i="1" dirty="0"/>
              <a:t> the Spirit Dwells in Us!</a:t>
            </a:r>
            <a:endParaRPr lang="en-US" sz="1200" b="1" i="1" dirty="0">
              <a:effectLst>
                <a:outerShdw blurRad="38100" dist="38100" dir="2700000" algn="tl">
                  <a:srgbClr val="C0C0C0"/>
                </a:outerShdw>
              </a:effectLst>
            </a:endParaRPr>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61" name="Text Box 105"/>
          <p:cNvSpPr txBox="1">
            <a:spLocks noChangeArrowheads="1"/>
          </p:cNvSpPr>
          <p:nvPr/>
        </p:nvSpPr>
        <p:spPr bwMode="auto">
          <a:xfrm>
            <a:off x="271463" y="379413"/>
            <a:ext cx="8594725" cy="2769989"/>
          </a:xfrm>
          <a:prstGeom prst="rect">
            <a:avLst/>
          </a:prstGeom>
          <a:noFill/>
          <a:ln w="57150" cmpd="thickThin">
            <a:noFill/>
            <a:miter lim="800000"/>
            <a:headEnd/>
            <a:tailEnd/>
          </a:ln>
          <a:effectLst/>
        </p:spPr>
        <p:txBody>
          <a:bodyPr>
            <a:spAutoFit/>
          </a:bodyPr>
          <a:lstStyle/>
          <a:p>
            <a:pPr marL="457200" indent="-457200"/>
            <a:r>
              <a:rPr lang="en-US" sz="2800" b="1" dirty="0"/>
              <a:t>III.  </a:t>
            </a:r>
            <a:r>
              <a:rPr lang="en-US" sz="2800" b="1" u="sng" dirty="0"/>
              <a:t>The Bible’s Teaching …</a:t>
            </a:r>
            <a:endParaRPr lang="en-US" sz="2800" b="1" dirty="0"/>
          </a:p>
          <a:p>
            <a:pPr marL="457200" indent="-457200"/>
            <a:endParaRPr lang="en-US" sz="1200" b="1" u="sng" dirty="0"/>
          </a:p>
          <a:p>
            <a:pPr marL="914400" lvl="1" indent="-457200"/>
            <a:r>
              <a:rPr lang="en-US" sz="2600" b="1" i="1" dirty="0">
                <a:effectLst>
                  <a:outerShdw blurRad="38100" dist="38100" dir="2700000" algn="tl">
                    <a:srgbClr val="C0C0C0"/>
                  </a:outerShdw>
                </a:effectLst>
              </a:rPr>
              <a:t>A.  The Bible clearly teaches the Holy Spirit Dwells in Us!</a:t>
            </a:r>
          </a:p>
          <a:p>
            <a:pPr marL="1206500" lvl="2" indent="-292100">
              <a:buFontTx/>
              <a:buChar char="•"/>
            </a:pPr>
            <a:r>
              <a:rPr lang="en-US" i="1" dirty="0">
                <a:solidFill>
                  <a:srgbClr val="A50021"/>
                </a:solidFill>
              </a:rPr>
              <a:t>Rom 8:9, 11</a:t>
            </a:r>
            <a:endParaRPr lang="en-US" i="1" dirty="0"/>
          </a:p>
          <a:p>
            <a:pPr marL="1206500" lvl="2" indent="-292100">
              <a:buFontTx/>
              <a:buChar char="•"/>
            </a:pPr>
            <a:r>
              <a:rPr lang="en-US" i="1" dirty="0">
                <a:solidFill>
                  <a:srgbClr val="A50021"/>
                </a:solidFill>
              </a:rPr>
              <a:t>1 </a:t>
            </a:r>
            <a:r>
              <a:rPr lang="en-US" i="1" dirty="0" err="1">
                <a:solidFill>
                  <a:srgbClr val="A50021"/>
                </a:solidFill>
              </a:rPr>
              <a:t>Cor</a:t>
            </a:r>
            <a:r>
              <a:rPr lang="en-US" i="1" dirty="0">
                <a:solidFill>
                  <a:srgbClr val="A50021"/>
                </a:solidFill>
              </a:rPr>
              <a:t> 3:16</a:t>
            </a:r>
            <a:endParaRPr lang="en-US" i="1" dirty="0"/>
          </a:p>
          <a:p>
            <a:pPr marL="1206500" lvl="2" indent="-292100">
              <a:buFontTx/>
              <a:buChar char="•"/>
            </a:pPr>
            <a:r>
              <a:rPr lang="en-US" i="1" dirty="0">
                <a:solidFill>
                  <a:srgbClr val="A50021"/>
                </a:solidFill>
              </a:rPr>
              <a:t>2 Tim 1:14</a:t>
            </a:r>
            <a:endParaRPr lang="en-US" i="1" dirty="0"/>
          </a:p>
          <a:p>
            <a:pPr marL="1206500" lvl="2" indent="-292100">
              <a:buFontTx/>
              <a:buChar char="•"/>
            </a:pPr>
            <a:r>
              <a:rPr lang="en-US" i="1" dirty="0">
                <a:solidFill>
                  <a:srgbClr val="A50021"/>
                </a:solidFill>
              </a:rPr>
              <a:t>James 4:5</a:t>
            </a:r>
            <a:endParaRPr lang="en-US" i="1" dirty="0"/>
          </a:p>
          <a:p>
            <a:pPr marL="1257300" lvl="2" indent="-342900"/>
            <a:endParaRPr lang="en-US" sz="1200" i="1" dirty="0">
              <a:effectLst>
                <a:outerShdw blurRad="38100" dist="38100" dir="2700000" algn="tl">
                  <a:srgbClr val="C0C0C0"/>
                </a:outerShdw>
              </a:effectLst>
            </a:endParaRPr>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5" name="Text Box 7"/>
          <p:cNvSpPr txBox="1">
            <a:spLocks noChangeArrowheads="1"/>
          </p:cNvSpPr>
          <p:nvPr/>
        </p:nvSpPr>
        <p:spPr bwMode="auto">
          <a:xfrm>
            <a:off x="271463" y="379413"/>
            <a:ext cx="8594725" cy="6155531"/>
          </a:xfrm>
          <a:prstGeom prst="rect">
            <a:avLst/>
          </a:prstGeom>
          <a:noFill/>
          <a:ln w="57150" cmpd="thickThin">
            <a:noFill/>
            <a:miter lim="800000"/>
            <a:headEnd/>
            <a:tailEnd/>
          </a:ln>
          <a:effectLst/>
        </p:spPr>
        <p:txBody>
          <a:bodyPr>
            <a:spAutoFit/>
          </a:bodyPr>
          <a:lstStyle/>
          <a:p>
            <a:pPr marL="1257300" lvl="1" indent="-1257300">
              <a:spcAft>
                <a:spcPts val="1200"/>
              </a:spcAft>
              <a:tabLst>
                <a:tab pos="7031038" algn="l"/>
              </a:tabLst>
            </a:pPr>
            <a:r>
              <a:rPr lang="en-US" i="1" dirty="0">
                <a:solidFill>
                  <a:srgbClr val="C00000"/>
                </a:solidFill>
                <a:cs typeface="Times New Roman" pitchFamily="18" charset="0"/>
              </a:rPr>
              <a:t>Ro 8:9</a:t>
            </a:r>
            <a:r>
              <a:rPr lang="en-US" i="1" dirty="0">
                <a:cs typeface="Times New Roman" pitchFamily="18" charset="0"/>
              </a:rPr>
              <a:t>  But you are not in the flesh but in the Spirit, </a:t>
            </a:r>
            <a:r>
              <a:rPr lang="en-US" i="1" u="sng" dirty="0">
                <a:cs typeface="Times New Roman" pitchFamily="18" charset="0"/>
              </a:rPr>
              <a:t>if indeed the Spirit of God dwells in you</a:t>
            </a:r>
            <a:r>
              <a:rPr lang="en-US" i="1" dirty="0">
                <a:cs typeface="Times New Roman" pitchFamily="18" charset="0"/>
              </a:rPr>
              <a:t>. Now if anyone does not have the Spirit of Christ, he is not His.</a:t>
            </a:r>
          </a:p>
          <a:p>
            <a:pPr marL="1257300" lvl="1" indent="-1257300">
              <a:spcAft>
                <a:spcPts val="1200"/>
              </a:spcAft>
              <a:tabLst>
                <a:tab pos="7031038" algn="l"/>
              </a:tabLst>
            </a:pPr>
            <a:r>
              <a:rPr lang="en-US" i="1" dirty="0">
                <a:solidFill>
                  <a:srgbClr val="C00000"/>
                </a:solidFill>
                <a:cs typeface="Times New Roman" pitchFamily="18" charset="0"/>
              </a:rPr>
              <a:t>Ro 8:11  </a:t>
            </a:r>
            <a:r>
              <a:rPr lang="en-US" i="1" dirty="0">
                <a:cs typeface="Times New Roman" pitchFamily="18" charset="0"/>
              </a:rPr>
              <a:t>But if the Spirit of Him who raised Jesus from the dead dwells in you, He who raised Christ from the dead will also give life to your mortal bodies through </a:t>
            </a:r>
            <a:r>
              <a:rPr lang="en-US" i="1" u="sng" dirty="0">
                <a:cs typeface="Times New Roman" pitchFamily="18" charset="0"/>
              </a:rPr>
              <a:t>His Spirit who dwells in you</a:t>
            </a:r>
            <a:r>
              <a:rPr lang="en-US" i="1" dirty="0">
                <a:cs typeface="Times New Roman" pitchFamily="18" charset="0"/>
              </a:rPr>
              <a:t>.</a:t>
            </a:r>
          </a:p>
          <a:p>
            <a:pPr marL="1257300" lvl="1" indent="-1257300">
              <a:spcAft>
                <a:spcPts val="1200"/>
              </a:spcAft>
              <a:tabLst>
                <a:tab pos="7031038" algn="l"/>
              </a:tabLst>
            </a:pPr>
            <a:r>
              <a:rPr lang="en-US" i="1" dirty="0">
                <a:solidFill>
                  <a:srgbClr val="C00000"/>
                </a:solidFill>
                <a:cs typeface="Times New Roman" pitchFamily="18" charset="0"/>
              </a:rPr>
              <a:t>1 Co 3:16 </a:t>
            </a:r>
            <a:r>
              <a:rPr lang="en-US" i="1" dirty="0">
                <a:cs typeface="Times New Roman" pitchFamily="18" charset="0"/>
              </a:rPr>
              <a:t>Do you not know that you are the temple of God and that the </a:t>
            </a:r>
            <a:r>
              <a:rPr lang="en-US" i="1" u="sng" dirty="0">
                <a:cs typeface="Times New Roman" pitchFamily="18" charset="0"/>
              </a:rPr>
              <a:t>Spirit of God dwells in you</a:t>
            </a:r>
            <a:r>
              <a:rPr lang="en-US" i="1" dirty="0">
                <a:cs typeface="Times New Roman" pitchFamily="18" charset="0"/>
              </a:rPr>
              <a:t>?</a:t>
            </a:r>
          </a:p>
          <a:p>
            <a:pPr marL="1257300" lvl="1" indent="-1257300">
              <a:spcAft>
                <a:spcPts val="1200"/>
              </a:spcAft>
              <a:tabLst>
                <a:tab pos="7031038" algn="l"/>
              </a:tabLst>
            </a:pPr>
            <a:r>
              <a:rPr lang="en-US" i="1" dirty="0">
                <a:solidFill>
                  <a:srgbClr val="C00000"/>
                </a:solidFill>
                <a:cs typeface="Times New Roman" pitchFamily="18" charset="0"/>
              </a:rPr>
              <a:t>2 Ti 1:14  </a:t>
            </a:r>
            <a:r>
              <a:rPr lang="en-US" i="1" dirty="0">
                <a:cs typeface="Times New Roman" pitchFamily="18" charset="0"/>
              </a:rPr>
              <a:t>That good thing which was committed to you, keep by the </a:t>
            </a:r>
            <a:r>
              <a:rPr lang="en-US" i="1" u="sng" dirty="0">
                <a:cs typeface="Times New Roman" pitchFamily="18" charset="0"/>
              </a:rPr>
              <a:t>Holy Spirit who dwells in us</a:t>
            </a:r>
            <a:r>
              <a:rPr lang="en-US" i="1" dirty="0">
                <a:cs typeface="Times New Roman" pitchFamily="18" charset="0"/>
              </a:rPr>
              <a:t>.</a:t>
            </a:r>
          </a:p>
          <a:p>
            <a:pPr marL="1257300" lvl="1" indent="-1257300">
              <a:spcAft>
                <a:spcPts val="1200"/>
              </a:spcAft>
              <a:tabLst>
                <a:tab pos="7031038" algn="l"/>
              </a:tabLst>
            </a:pPr>
            <a:r>
              <a:rPr lang="en-US" i="1" dirty="0">
                <a:solidFill>
                  <a:srgbClr val="C00000"/>
                </a:solidFill>
                <a:cs typeface="Times New Roman" pitchFamily="18" charset="0"/>
              </a:rPr>
              <a:t>Jas 4:5  </a:t>
            </a:r>
            <a:r>
              <a:rPr lang="en-US" i="1" dirty="0">
                <a:cs typeface="Times New Roman" pitchFamily="18" charset="0"/>
              </a:rPr>
              <a:t>Or do you think that the Scripture says in vain, "</a:t>
            </a:r>
            <a:r>
              <a:rPr lang="en-US" i="1" u="sng" dirty="0">
                <a:cs typeface="Times New Roman" pitchFamily="18" charset="0"/>
              </a:rPr>
              <a:t>The Spirit who dwells in us </a:t>
            </a:r>
            <a:r>
              <a:rPr lang="en-US" i="1" dirty="0">
                <a:cs typeface="Times New Roman" pitchFamily="18" charset="0"/>
              </a:rPr>
              <a:t>yearns jealously"?</a:t>
            </a:r>
          </a:p>
          <a:p>
            <a:pPr marL="1257300" lvl="1" indent="-1257300" algn="ctr">
              <a:spcAft>
                <a:spcPts val="1200"/>
              </a:spcAft>
              <a:tabLst>
                <a:tab pos="7031038" algn="l"/>
              </a:tabLst>
            </a:pPr>
            <a:r>
              <a:rPr lang="en-US" sz="3200" b="1" i="1" dirty="0">
                <a:solidFill>
                  <a:schemeClr val="accent2"/>
                </a:solidFill>
                <a:cs typeface="Times New Roman" pitchFamily="18" charset="0"/>
              </a:rPr>
              <a:t>HOW Does the Spirit Dwell in us?</a:t>
            </a:r>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61" name="Text Box 105"/>
          <p:cNvSpPr txBox="1">
            <a:spLocks noChangeArrowheads="1"/>
          </p:cNvSpPr>
          <p:nvPr/>
        </p:nvSpPr>
        <p:spPr bwMode="auto">
          <a:xfrm>
            <a:off x="271463" y="379413"/>
            <a:ext cx="8594725" cy="2369880"/>
          </a:xfrm>
          <a:prstGeom prst="rect">
            <a:avLst/>
          </a:prstGeom>
          <a:noFill/>
          <a:ln w="57150" cmpd="thickThin">
            <a:noFill/>
            <a:miter lim="800000"/>
            <a:headEnd/>
            <a:tailEnd/>
          </a:ln>
          <a:effectLst/>
        </p:spPr>
        <p:txBody>
          <a:bodyPr>
            <a:spAutoFit/>
          </a:bodyPr>
          <a:lstStyle/>
          <a:p>
            <a:pPr marL="457200" indent="-457200"/>
            <a:r>
              <a:rPr lang="en-US" sz="2800" b="1" dirty="0"/>
              <a:t>III.  </a:t>
            </a:r>
            <a:r>
              <a:rPr lang="en-US" sz="2800" b="1" u="sng" dirty="0"/>
              <a:t>The Bible’s Teaching …</a:t>
            </a:r>
            <a:endParaRPr lang="en-US" sz="2800" b="1" dirty="0"/>
          </a:p>
          <a:p>
            <a:pPr marL="1257300" lvl="2" indent="-342900"/>
            <a:endParaRPr lang="en-US" sz="1200" i="1" dirty="0">
              <a:effectLst>
                <a:outerShdw blurRad="38100" dist="38100" dir="2700000" algn="tl">
                  <a:srgbClr val="C0C0C0"/>
                </a:outerShdw>
              </a:effectLst>
            </a:endParaRPr>
          </a:p>
          <a:p>
            <a:pPr marL="914400" lvl="1" indent="-457200">
              <a:spcAft>
                <a:spcPts val="600"/>
              </a:spcAft>
            </a:pPr>
            <a:r>
              <a:rPr lang="en-US" sz="2600" b="1" i="1" dirty="0">
                <a:effectLst>
                  <a:outerShdw blurRad="38100" dist="38100" dir="2700000" algn="tl">
                    <a:srgbClr val="C0C0C0"/>
                  </a:outerShdw>
                </a:effectLst>
              </a:rPr>
              <a:t>B.  Bible uses the word “Dwell” not “Indwelling”</a:t>
            </a:r>
          </a:p>
          <a:p>
            <a:pPr marL="1206500" lvl="2" indent="-292100">
              <a:spcAft>
                <a:spcPts val="600"/>
              </a:spcAft>
              <a:buFontTx/>
              <a:buChar char="•"/>
            </a:pPr>
            <a:r>
              <a:rPr lang="en-US" i="1" dirty="0">
                <a:solidFill>
                  <a:srgbClr val="A50021"/>
                </a:solidFill>
              </a:rPr>
              <a:t>3 Greek words, root simply meaning “dwell” or live in</a:t>
            </a:r>
          </a:p>
          <a:p>
            <a:pPr marL="1206500" lvl="2" indent="-292100">
              <a:spcAft>
                <a:spcPts val="600"/>
              </a:spcAft>
              <a:buFontTx/>
              <a:buChar char="•"/>
            </a:pPr>
            <a:r>
              <a:rPr lang="en-US" i="1" dirty="0">
                <a:solidFill>
                  <a:srgbClr val="A50021"/>
                </a:solidFill>
              </a:rPr>
              <a:t>Biblical word is a Very different concept that the modern word “indwell”</a:t>
            </a:r>
            <a:endParaRPr lang="en-US" sz="2600" i="1" dirty="0">
              <a:solidFill>
                <a:srgbClr val="A50021"/>
              </a:solidFill>
              <a:effectLst>
                <a:outerShdw blurRad="38100" dist="38100" dir="2700000" algn="tl">
                  <a:srgbClr val="C0C0C0"/>
                </a:outerShdw>
              </a:effectLst>
            </a:endParaRPr>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61" name="Text Box 105"/>
          <p:cNvSpPr txBox="1">
            <a:spLocks noChangeArrowheads="1"/>
          </p:cNvSpPr>
          <p:nvPr/>
        </p:nvSpPr>
        <p:spPr bwMode="auto">
          <a:xfrm>
            <a:off x="271463" y="379413"/>
            <a:ext cx="8594725" cy="2369880"/>
          </a:xfrm>
          <a:prstGeom prst="rect">
            <a:avLst/>
          </a:prstGeom>
          <a:noFill/>
          <a:ln w="57150" cmpd="thickThin">
            <a:noFill/>
            <a:miter lim="800000"/>
            <a:headEnd/>
            <a:tailEnd/>
          </a:ln>
          <a:effectLst/>
        </p:spPr>
        <p:txBody>
          <a:bodyPr>
            <a:spAutoFit/>
          </a:bodyPr>
          <a:lstStyle/>
          <a:p>
            <a:pPr marL="457200" indent="-457200"/>
            <a:r>
              <a:rPr lang="en-US" sz="2800" b="1" dirty="0"/>
              <a:t>III.  </a:t>
            </a:r>
            <a:r>
              <a:rPr lang="en-US" sz="2800" b="1" u="sng" dirty="0"/>
              <a:t>The Bible’s Teaching …</a:t>
            </a:r>
            <a:endParaRPr lang="en-US" sz="2800" b="1" dirty="0"/>
          </a:p>
          <a:p>
            <a:pPr marL="1257300" lvl="2" indent="-342900"/>
            <a:endParaRPr lang="en-US" sz="1200" i="1" dirty="0">
              <a:effectLst>
                <a:outerShdw blurRad="38100" dist="38100" dir="2700000" algn="tl">
                  <a:srgbClr val="C0C0C0"/>
                </a:outerShdw>
              </a:effectLst>
            </a:endParaRPr>
          </a:p>
          <a:p>
            <a:pPr marL="914400" lvl="1" indent="-457200">
              <a:spcAft>
                <a:spcPts val="600"/>
              </a:spcAft>
            </a:pPr>
            <a:r>
              <a:rPr lang="en-US" sz="2600" b="1" i="1" dirty="0">
                <a:effectLst>
                  <a:outerShdw blurRad="38100" dist="38100" dir="2700000" algn="tl">
                    <a:srgbClr val="C0C0C0"/>
                  </a:outerShdw>
                </a:effectLst>
              </a:rPr>
              <a:t>B.  Bible uses the word “Dwell” not “Indwelling”</a:t>
            </a:r>
          </a:p>
          <a:p>
            <a:pPr marL="1206500" lvl="2" indent="-292100">
              <a:spcAft>
                <a:spcPts val="600"/>
              </a:spcAft>
              <a:buFontTx/>
              <a:buChar char="•"/>
            </a:pPr>
            <a:r>
              <a:rPr lang="en-US" i="1" dirty="0">
                <a:solidFill>
                  <a:srgbClr val="A50021"/>
                </a:solidFill>
              </a:rPr>
              <a:t>3 Greek words, root simply meaning “dwell” or live in</a:t>
            </a:r>
          </a:p>
          <a:p>
            <a:pPr marL="1206500" lvl="2" indent="-292100">
              <a:spcAft>
                <a:spcPts val="600"/>
              </a:spcAft>
              <a:buFontTx/>
              <a:buChar char="•"/>
            </a:pPr>
            <a:r>
              <a:rPr lang="en-US" i="1" dirty="0">
                <a:solidFill>
                  <a:srgbClr val="A50021"/>
                </a:solidFill>
              </a:rPr>
              <a:t>Biblical word is a Very different concept that the modern word “indwell”</a:t>
            </a:r>
            <a:endParaRPr lang="en-US" sz="2600" i="1" dirty="0">
              <a:solidFill>
                <a:srgbClr val="A50021"/>
              </a:solidFill>
              <a:effectLst>
                <a:outerShdw blurRad="38100" dist="38100" dir="2700000" algn="tl">
                  <a:srgbClr val="C0C0C0"/>
                </a:outerShdw>
              </a:effectLst>
            </a:endParaRPr>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231901" y="2806868"/>
            <a:ext cx="5930899" cy="1015663"/>
          </a:xfrm>
          <a:prstGeom prst="rect">
            <a:avLst/>
          </a:prstGeom>
          <a:noFill/>
          <a:ln>
            <a:solidFill>
              <a:schemeClr val="tx1"/>
            </a:solidFill>
          </a:ln>
        </p:spPr>
        <p:txBody>
          <a:bodyPr wrap="square" rtlCol="0">
            <a:spAutoFit/>
          </a:bodyPr>
          <a:lstStyle/>
          <a:p>
            <a:r>
              <a:rPr lang="en-US" sz="2000" b="1" u="sng" dirty="0"/>
              <a:t>Dwell:</a:t>
            </a:r>
          </a:p>
          <a:p>
            <a:pPr marL="228600" indent="-228600"/>
            <a:r>
              <a:rPr lang="en-US" sz="2000" dirty="0"/>
              <a:t>1. </a:t>
            </a:r>
            <a:r>
              <a:rPr lang="en-US" sz="2000" b="1" dirty="0"/>
              <a:t>to live</a:t>
            </a:r>
            <a:r>
              <a:rPr lang="en-US" sz="2000" dirty="0"/>
              <a:t> or stay as a permanent resident; reside.</a:t>
            </a:r>
          </a:p>
          <a:p>
            <a:pPr marL="228600" indent="-228600"/>
            <a:r>
              <a:rPr lang="en-US" sz="2000" dirty="0"/>
              <a:t>2. </a:t>
            </a:r>
            <a:r>
              <a:rPr lang="en-US" sz="2000" b="1" dirty="0"/>
              <a:t>to live</a:t>
            </a:r>
            <a:r>
              <a:rPr lang="en-US" sz="2000" dirty="0"/>
              <a:t> or continue in a given condition or state:</a:t>
            </a:r>
          </a:p>
        </p:txBody>
      </p:sp>
      <p:sp>
        <p:nvSpPr>
          <p:cNvPr id="7" name="TextBox 6"/>
          <p:cNvSpPr txBox="1"/>
          <p:nvPr/>
        </p:nvSpPr>
        <p:spPr>
          <a:xfrm>
            <a:off x="1219201" y="3937337"/>
            <a:ext cx="6870699" cy="1323439"/>
          </a:xfrm>
          <a:prstGeom prst="rect">
            <a:avLst/>
          </a:prstGeom>
          <a:noFill/>
          <a:ln>
            <a:solidFill>
              <a:schemeClr val="tx1"/>
            </a:solidFill>
          </a:ln>
        </p:spPr>
        <p:txBody>
          <a:bodyPr wrap="square" rtlCol="0">
            <a:spAutoFit/>
          </a:bodyPr>
          <a:lstStyle/>
          <a:p>
            <a:r>
              <a:rPr lang="en-US" sz="2000" b="1" u="sng" dirty="0"/>
              <a:t>Indwell:</a:t>
            </a:r>
          </a:p>
          <a:p>
            <a:pPr marL="228600" indent="-228600"/>
            <a:r>
              <a:rPr lang="en-US" sz="2000" dirty="0"/>
              <a:t>1. </a:t>
            </a:r>
            <a:r>
              <a:rPr lang="en-US" sz="2000" b="1" dirty="0"/>
              <a:t>to inhabit</a:t>
            </a:r>
            <a:r>
              <a:rPr lang="en-US" sz="2000" dirty="0"/>
              <a:t>.</a:t>
            </a:r>
          </a:p>
          <a:p>
            <a:pPr marL="228600" indent="-228600"/>
            <a:r>
              <a:rPr lang="en-US" sz="2000" dirty="0"/>
              <a:t>2. </a:t>
            </a:r>
            <a:r>
              <a:rPr lang="en-US" sz="2000" b="1" dirty="0">
                <a:solidFill>
                  <a:srgbClr val="008000"/>
                </a:solidFill>
              </a:rPr>
              <a:t>to possess</a:t>
            </a:r>
            <a:r>
              <a:rPr lang="en-US" sz="2000" dirty="0"/>
              <a:t> (a person), as a moral principle or motivating force:</a:t>
            </a:r>
          </a:p>
          <a:p>
            <a:pPr marL="228600" indent="-228600"/>
            <a:r>
              <a:rPr lang="en-US" sz="1800" i="1" dirty="0"/>
              <a:t>** Usage based in the “Christian” use describing the Spirit!</a:t>
            </a:r>
          </a:p>
        </p:txBody>
      </p:sp>
      <p:sp>
        <p:nvSpPr>
          <p:cNvPr id="8" name="Rectangle 7"/>
          <p:cNvSpPr/>
          <p:nvPr/>
        </p:nvSpPr>
        <p:spPr>
          <a:xfrm>
            <a:off x="1193800" y="5397837"/>
            <a:ext cx="7137400" cy="1015663"/>
          </a:xfrm>
          <a:prstGeom prst="rect">
            <a:avLst/>
          </a:prstGeom>
        </p:spPr>
        <p:txBody>
          <a:bodyPr wrap="square">
            <a:spAutoFit/>
          </a:bodyPr>
          <a:lstStyle/>
          <a:p>
            <a:pPr>
              <a:tabLst>
                <a:tab pos="749300" algn="l"/>
              </a:tabLst>
            </a:pPr>
            <a:r>
              <a:rPr lang="en-US" sz="2000" i="1" dirty="0"/>
              <a:t>As verbs the difference between dwell and indwell is that dwell is to live; to reside while indwell is to </a:t>
            </a:r>
            <a:r>
              <a:rPr lang="en-US" sz="2000" b="1" i="1" dirty="0">
                <a:solidFill>
                  <a:srgbClr val="008000"/>
                </a:solidFill>
              </a:rPr>
              <a:t>exist within</a:t>
            </a:r>
            <a:r>
              <a:rPr lang="en-US" sz="2000" i="1" dirty="0"/>
              <a:t>, </a:t>
            </a:r>
            <a:r>
              <a:rPr lang="en-US" sz="2000" b="1" i="1" dirty="0">
                <a:solidFill>
                  <a:srgbClr val="008000"/>
                </a:solidFill>
              </a:rPr>
              <a:t>especially as a spirit or driving force</a:t>
            </a:r>
            <a:r>
              <a:rPr lang="en-US" sz="2000" i="1"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Text Box 1030"/>
          <p:cNvSpPr txBox="1">
            <a:spLocks noChangeArrowheads="1"/>
          </p:cNvSpPr>
          <p:nvPr/>
        </p:nvSpPr>
        <p:spPr bwMode="auto">
          <a:xfrm>
            <a:off x="271463" y="379413"/>
            <a:ext cx="8594725" cy="2877711"/>
          </a:xfrm>
          <a:prstGeom prst="rect">
            <a:avLst/>
          </a:prstGeom>
          <a:noFill/>
          <a:ln w="57150" cmpd="thickThin">
            <a:noFill/>
            <a:miter lim="800000"/>
            <a:headEnd/>
            <a:tailEnd/>
          </a:ln>
          <a:effectLst/>
        </p:spPr>
        <p:txBody>
          <a:bodyPr>
            <a:spAutoFit/>
          </a:bodyPr>
          <a:lstStyle/>
          <a:p>
            <a:pPr marL="457200" indent="-457200"/>
            <a:r>
              <a:rPr lang="en-US" sz="2800" b="1" dirty="0"/>
              <a:t>III.  </a:t>
            </a:r>
            <a:r>
              <a:rPr lang="en-US" sz="2800" b="1" u="sng" dirty="0"/>
              <a:t>The Bible’s Teaching…</a:t>
            </a:r>
            <a:endParaRPr lang="en-US" sz="2800" b="1" dirty="0"/>
          </a:p>
          <a:p>
            <a:pPr marL="457200" indent="-457200"/>
            <a:endParaRPr lang="en-US" sz="1200" b="1" u="sng" dirty="0"/>
          </a:p>
          <a:p>
            <a:pPr marL="914400" lvl="1" indent="-457200">
              <a:spcAft>
                <a:spcPts val="600"/>
              </a:spcAft>
            </a:pPr>
            <a:r>
              <a:rPr lang="en-US" sz="2600" b="1" i="1" dirty="0">
                <a:effectLst>
                  <a:outerShdw blurRad="38100" dist="38100" dir="2700000" algn="tl">
                    <a:srgbClr val="C0C0C0"/>
                  </a:outerShdw>
                </a:effectLst>
              </a:rPr>
              <a:t>C.  ALSO - The Father &amp; Son Dwell in us!</a:t>
            </a:r>
            <a:endParaRPr lang="en-US" sz="2600" i="1" dirty="0">
              <a:solidFill>
                <a:srgbClr val="A50021"/>
              </a:solidFill>
              <a:effectLst>
                <a:outerShdw blurRad="38100" dist="38100" dir="2700000" algn="tl">
                  <a:srgbClr val="C0C0C0"/>
                </a:outerShdw>
              </a:effectLst>
            </a:endParaRPr>
          </a:p>
          <a:p>
            <a:pPr marL="1257300" lvl="2" indent="-342900">
              <a:spcAft>
                <a:spcPts val="600"/>
              </a:spcAft>
            </a:pPr>
            <a:r>
              <a:rPr lang="en-US" i="1" dirty="0"/>
              <a:t>1.  Father Dwells in us - </a:t>
            </a:r>
            <a:r>
              <a:rPr lang="en-US" i="1" dirty="0">
                <a:solidFill>
                  <a:srgbClr val="A50021"/>
                </a:solidFill>
              </a:rPr>
              <a:t>1 John 4:10-15, 2 </a:t>
            </a:r>
            <a:r>
              <a:rPr lang="en-US" i="1" dirty="0" err="1">
                <a:solidFill>
                  <a:srgbClr val="A50021"/>
                </a:solidFill>
              </a:rPr>
              <a:t>Cor</a:t>
            </a:r>
            <a:r>
              <a:rPr lang="en-US" i="1" dirty="0">
                <a:solidFill>
                  <a:srgbClr val="A50021"/>
                </a:solidFill>
              </a:rPr>
              <a:t> 6:16</a:t>
            </a:r>
            <a:endParaRPr lang="en-US" sz="2200" i="1" dirty="0">
              <a:solidFill>
                <a:srgbClr val="A50021"/>
              </a:solidFill>
              <a:effectLst>
                <a:outerShdw blurRad="38100" dist="38100" dir="2700000" algn="tl">
                  <a:srgbClr val="C0C0C0"/>
                </a:outerShdw>
              </a:effectLst>
            </a:endParaRPr>
          </a:p>
          <a:p>
            <a:pPr marL="1257300" lvl="2" indent="-342900">
              <a:spcAft>
                <a:spcPts val="600"/>
              </a:spcAft>
            </a:pPr>
            <a:r>
              <a:rPr lang="en-US" i="1" dirty="0"/>
              <a:t>2.  The Son Dwells in us - </a:t>
            </a:r>
            <a:r>
              <a:rPr lang="en-US" i="1" dirty="0">
                <a:solidFill>
                  <a:srgbClr val="A50021"/>
                </a:solidFill>
              </a:rPr>
              <a:t>Rom 8:9-10,  Eph 3:17</a:t>
            </a:r>
          </a:p>
          <a:p>
            <a:pPr marL="1257300" lvl="2" indent="-342900">
              <a:spcAft>
                <a:spcPts val="600"/>
              </a:spcAft>
            </a:pPr>
            <a:r>
              <a:rPr lang="en-US" i="1" dirty="0"/>
              <a:t>3.  How can this be??</a:t>
            </a:r>
            <a:endParaRPr lang="en-US" sz="2200" i="1" dirty="0">
              <a:effectLst>
                <a:outerShdw blurRad="38100" dist="38100" dir="2700000" algn="tl">
                  <a:srgbClr val="C0C0C0"/>
                </a:outerShdw>
              </a:effectLst>
            </a:endParaRPr>
          </a:p>
          <a:p>
            <a:pPr marL="914400" lvl="1" indent="-457200">
              <a:spcAft>
                <a:spcPts val="600"/>
              </a:spcAft>
            </a:pPr>
            <a:endParaRPr lang="en-US" sz="1000" b="1" i="1" dirty="0">
              <a:effectLst>
                <a:outerShdw blurRad="38100" dist="38100" dir="2700000" algn="tl">
                  <a:srgbClr val="C0C0C0"/>
                </a:outerShdw>
              </a:effectLst>
            </a:endParaRPr>
          </a:p>
          <a:p>
            <a:pPr marL="914400" lvl="1" indent="-457200">
              <a:spcAft>
                <a:spcPts val="600"/>
              </a:spcAft>
            </a:pPr>
            <a:endParaRPr lang="en-US" sz="800" i="1" dirty="0"/>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Text Box 1030"/>
          <p:cNvSpPr txBox="1">
            <a:spLocks noChangeArrowheads="1"/>
          </p:cNvSpPr>
          <p:nvPr/>
        </p:nvSpPr>
        <p:spPr bwMode="auto">
          <a:xfrm>
            <a:off x="271463" y="379413"/>
            <a:ext cx="8594725" cy="4939814"/>
          </a:xfrm>
          <a:prstGeom prst="rect">
            <a:avLst/>
          </a:prstGeom>
          <a:noFill/>
          <a:ln w="57150" cmpd="thickThin">
            <a:noFill/>
            <a:miter lim="800000"/>
            <a:headEnd/>
            <a:tailEnd/>
          </a:ln>
          <a:effectLst/>
        </p:spPr>
        <p:txBody>
          <a:bodyPr>
            <a:spAutoFit/>
          </a:bodyPr>
          <a:lstStyle/>
          <a:p>
            <a:pPr marL="457200" indent="-457200"/>
            <a:r>
              <a:rPr lang="en-US" sz="2800" b="1" dirty="0"/>
              <a:t>III.  </a:t>
            </a:r>
            <a:r>
              <a:rPr lang="en-US" sz="2800" b="1" u="sng" dirty="0"/>
              <a:t>The Bible’s Teaching…</a:t>
            </a:r>
            <a:endParaRPr lang="en-US" sz="2800" b="1" dirty="0"/>
          </a:p>
          <a:p>
            <a:pPr marL="457200" indent="-457200"/>
            <a:endParaRPr lang="en-US" sz="1200" b="1" u="sng" dirty="0"/>
          </a:p>
          <a:p>
            <a:pPr marL="914400" lvl="1" indent="-457200">
              <a:spcAft>
                <a:spcPts val="600"/>
              </a:spcAft>
            </a:pPr>
            <a:r>
              <a:rPr lang="en-US" sz="2600" b="1" i="1" dirty="0">
                <a:effectLst>
                  <a:outerShdw blurRad="38100" dist="38100" dir="2700000" algn="tl">
                    <a:srgbClr val="C0C0C0"/>
                  </a:outerShdw>
                </a:effectLst>
              </a:rPr>
              <a:t>C.  ALSO - The Father &amp; Son Dwell in us!</a:t>
            </a:r>
            <a:endParaRPr lang="en-US" sz="2600" i="1" dirty="0">
              <a:solidFill>
                <a:srgbClr val="A50021"/>
              </a:solidFill>
              <a:effectLst>
                <a:outerShdw blurRad="38100" dist="38100" dir="2700000" algn="tl">
                  <a:srgbClr val="C0C0C0"/>
                </a:outerShdw>
              </a:effectLst>
            </a:endParaRPr>
          </a:p>
          <a:p>
            <a:pPr marL="1257300" lvl="2" indent="-342900">
              <a:spcAft>
                <a:spcPts val="600"/>
              </a:spcAft>
            </a:pPr>
            <a:r>
              <a:rPr lang="en-US" i="1" dirty="0"/>
              <a:t>1.  Father Dwells in us - </a:t>
            </a:r>
            <a:r>
              <a:rPr lang="en-US" i="1" dirty="0">
                <a:solidFill>
                  <a:srgbClr val="A50021"/>
                </a:solidFill>
              </a:rPr>
              <a:t>1 John 4:10-15, 2 </a:t>
            </a:r>
            <a:r>
              <a:rPr lang="en-US" i="1" dirty="0" err="1">
                <a:solidFill>
                  <a:srgbClr val="A50021"/>
                </a:solidFill>
              </a:rPr>
              <a:t>Cor</a:t>
            </a:r>
            <a:r>
              <a:rPr lang="en-US" i="1" dirty="0">
                <a:solidFill>
                  <a:srgbClr val="A50021"/>
                </a:solidFill>
              </a:rPr>
              <a:t> 6:16</a:t>
            </a:r>
            <a:endParaRPr lang="en-US" sz="2200" i="1" dirty="0">
              <a:solidFill>
                <a:srgbClr val="A50021"/>
              </a:solidFill>
              <a:effectLst>
                <a:outerShdw blurRad="38100" dist="38100" dir="2700000" algn="tl">
                  <a:srgbClr val="C0C0C0"/>
                </a:outerShdw>
              </a:effectLst>
            </a:endParaRPr>
          </a:p>
          <a:p>
            <a:pPr marL="1257300" lvl="2" indent="-342900">
              <a:spcAft>
                <a:spcPts val="600"/>
              </a:spcAft>
            </a:pPr>
            <a:r>
              <a:rPr lang="en-US" i="1" dirty="0"/>
              <a:t>2.  The Son Dwells in us - </a:t>
            </a:r>
            <a:r>
              <a:rPr lang="en-US" i="1" dirty="0">
                <a:solidFill>
                  <a:srgbClr val="A50021"/>
                </a:solidFill>
              </a:rPr>
              <a:t>Rom 8:9-10,  Eph 3:17</a:t>
            </a:r>
          </a:p>
          <a:p>
            <a:pPr marL="1257300" lvl="2" indent="-342900">
              <a:spcAft>
                <a:spcPts val="600"/>
              </a:spcAft>
            </a:pPr>
            <a:r>
              <a:rPr lang="en-US" i="1" dirty="0"/>
              <a:t>3.  How can this be??</a:t>
            </a:r>
            <a:endParaRPr lang="en-US" sz="2200" i="1" dirty="0">
              <a:effectLst>
                <a:outerShdw blurRad="38100" dist="38100" dir="2700000" algn="tl">
                  <a:srgbClr val="C0C0C0"/>
                </a:outerShdw>
              </a:effectLst>
            </a:endParaRPr>
          </a:p>
          <a:p>
            <a:pPr marL="914400" lvl="1" indent="-457200">
              <a:spcAft>
                <a:spcPts val="600"/>
              </a:spcAft>
            </a:pPr>
            <a:endParaRPr lang="en-US" sz="1000" b="1" i="1" dirty="0">
              <a:effectLst>
                <a:outerShdw blurRad="38100" dist="38100" dir="2700000" algn="tl">
                  <a:srgbClr val="C0C0C0"/>
                </a:outerShdw>
              </a:effectLst>
            </a:endParaRPr>
          </a:p>
          <a:p>
            <a:pPr marL="914400" lvl="1" indent="-457200">
              <a:spcAft>
                <a:spcPts val="600"/>
              </a:spcAft>
            </a:pPr>
            <a:r>
              <a:rPr lang="en-US" sz="2600" b="1" i="1" dirty="0">
                <a:effectLst>
                  <a:outerShdw blurRad="38100" dist="38100" dir="2700000" algn="tl">
                    <a:srgbClr val="C0C0C0"/>
                  </a:outerShdw>
                </a:effectLst>
              </a:rPr>
              <a:t>D.  ALSO - Father, Son and Us Dwell in each other!!</a:t>
            </a:r>
          </a:p>
          <a:p>
            <a:pPr marL="1257300" lvl="2" indent="-342900">
              <a:spcAft>
                <a:spcPts val="600"/>
              </a:spcAft>
            </a:pPr>
            <a:r>
              <a:rPr lang="en-US" i="1" dirty="0"/>
              <a:t>1.  Father Dwells in the Son - </a:t>
            </a:r>
            <a:r>
              <a:rPr lang="en-US" i="1" dirty="0">
                <a:solidFill>
                  <a:srgbClr val="A50021"/>
                </a:solidFill>
              </a:rPr>
              <a:t>John 14:10-11</a:t>
            </a:r>
            <a:endParaRPr lang="en-US" sz="2200" i="1" dirty="0">
              <a:solidFill>
                <a:srgbClr val="A50021"/>
              </a:solidFill>
              <a:effectLst>
                <a:outerShdw blurRad="38100" dist="38100" dir="2700000" algn="tl">
                  <a:srgbClr val="C0C0C0"/>
                </a:outerShdw>
              </a:effectLst>
            </a:endParaRPr>
          </a:p>
          <a:p>
            <a:pPr marL="1257300" lvl="2" indent="-342900">
              <a:spcAft>
                <a:spcPts val="600"/>
              </a:spcAft>
            </a:pPr>
            <a:r>
              <a:rPr lang="en-US" i="1" dirty="0"/>
              <a:t>2.  Son Dwells in the Father - </a:t>
            </a:r>
            <a:r>
              <a:rPr lang="en-US" i="1" dirty="0">
                <a:solidFill>
                  <a:srgbClr val="A50021"/>
                </a:solidFill>
              </a:rPr>
              <a:t>John 17:20-21</a:t>
            </a:r>
            <a:endParaRPr lang="en-US" sz="2600" b="1" i="1" dirty="0">
              <a:effectLst>
                <a:outerShdw blurRad="38100" dist="38100" dir="2700000" algn="tl">
                  <a:srgbClr val="C0C0C0"/>
                </a:outerShdw>
              </a:effectLst>
            </a:endParaRPr>
          </a:p>
          <a:p>
            <a:pPr marL="1257300" lvl="2" indent="-342900">
              <a:spcAft>
                <a:spcPts val="600"/>
              </a:spcAft>
            </a:pPr>
            <a:r>
              <a:rPr lang="en-US" i="1" dirty="0"/>
              <a:t>3.  Man Dwells in both Father &amp; Son - </a:t>
            </a:r>
            <a:r>
              <a:rPr lang="en-US" i="1" dirty="0">
                <a:solidFill>
                  <a:srgbClr val="A50021"/>
                </a:solidFill>
              </a:rPr>
              <a:t>John 6:56, 1 </a:t>
            </a:r>
            <a:r>
              <a:rPr lang="en-US" i="1" dirty="0" err="1">
                <a:solidFill>
                  <a:srgbClr val="A50021"/>
                </a:solidFill>
              </a:rPr>
              <a:t>Jn</a:t>
            </a:r>
            <a:r>
              <a:rPr lang="en-US" i="1" dirty="0">
                <a:solidFill>
                  <a:srgbClr val="A50021"/>
                </a:solidFill>
              </a:rPr>
              <a:t> 3:24</a:t>
            </a:r>
          </a:p>
          <a:p>
            <a:pPr marL="1257300" lvl="2" indent="-342900">
              <a:spcAft>
                <a:spcPts val="600"/>
              </a:spcAft>
            </a:pPr>
            <a:r>
              <a:rPr lang="en-US" i="1" dirty="0"/>
              <a:t>4.  How can this be??</a:t>
            </a:r>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035"/>
          <p:cNvSpPr>
            <a:spLocks noChangeArrowheads="1"/>
          </p:cNvSpPr>
          <p:nvPr/>
        </p:nvSpPr>
        <p:spPr bwMode="auto">
          <a:xfrm>
            <a:off x="5880100" y="2197100"/>
            <a:ext cx="1485900" cy="749300"/>
          </a:xfrm>
          <a:prstGeom prst="ellipse">
            <a:avLst/>
          </a:prstGeom>
          <a:noFill/>
          <a:ln w="25400">
            <a:solidFill>
              <a:srgbClr val="008000"/>
            </a:solidFill>
            <a:round/>
            <a:headEnd/>
            <a:tailEnd/>
          </a:ln>
        </p:spPr>
        <p:txBody>
          <a:bodyPr wrap="none" anchor="ctr"/>
          <a:lstStyle/>
          <a:p>
            <a:endParaRPr lang="en-US"/>
          </a:p>
        </p:txBody>
      </p:sp>
      <p:sp>
        <p:nvSpPr>
          <p:cNvPr id="3" name="Text Box 1036"/>
          <p:cNvSpPr txBox="1">
            <a:spLocks noChangeArrowheads="1"/>
          </p:cNvSpPr>
          <p:nvPr/>
        </p:nvSpPr>
        <p:spPr bwMode="auto">
          <a:xfrm>
            <a:off x="6035373" y="2327275"/>
            <a:ext cx="1178529" cy="369332"/>
          </a:xfrm>
          <a:prstGeom prst="rect">
            <a:avLst/>
          </a:prstGeom>
          <a:noFill/>
          <a:ln w="9525">
            <a:noFill/>
            <a:miter lim="800000"/>
            <a:headEnd/>
            <a:tailEnd/>
          </a:ln>
        </p:spPr>
        <p:txBody>
          <a:bodyPr wrap="none">
            <a:spAutoFit/>
          </a:bodyPr>
          <a:lstStyle/>
          <a:p>
            <a:pPr algn="ctr"/>
            <a:r>
              <a:rPr lang="en-US" b="1" dirty="0">
                <a:solidFill>
                  <a:srgbClr val="008000"/>
                </a:solidFill>
              </a:rPr>
              <a:t>Holy Spirit</a:t>
            </a:r>
          </a:p>
        </p:txBody>
      </p:sp>
      <p:sp>
        <p:nvSpPr>
          <p:cNvPr id="6" name="Text Box 1045"/>
          <p:cNvSpPr txBox="1">
            <a:spLocks noChangeArrowheads="1"/>
          </p:cNvSpPr>
          <p:nvPr/>
        </p:nvSpPr>
        <p:spPr bwMode="auto">
          <a:xfrm>
            <a:off x="4145755" y="3686175"/>
            <a:ext cx="623890" cy="369332"/>
          </a:xfrm>
          <a:prstGeom prst="rect">
            <a:avLst/>
          </a:prstGeom>
          <a:noFill/>
          <a:ln w="9525">
            <a:noFill/>
            <a:miter lim="800000"/>
            <a:headEnd/>
            <a:tailEnd/>
          </a:ln>
        </p:spPr>
        <p:txBody>
          <a:bodyPr wrap="none">
            <a:spAutoFit/>
          </a:bodyPr>
          <a:lstStyle/>
          <a:p>
            <a:pPr algn="ctr"/>
            <a:r>
              <a:rPr lang="en-US" b="1" dirty="0"/>
              <a:t>Man</a:t>
            </a:r>
          </a:p>
        </p:txBody>
      </p:sp>
      <p:sp>
        <p:nvSpPr>
          <p:cNvPr id="9" name="Oval 1050"/>
          <p:cNvSpPr>
            <a:spLocks noChangeArrowheads="1"/>
          </p:cNvSpPr>
          <p:nvPr/>
        </p:nvSpPr>
        <p:spPr bwMode="auto">
          <a:xfrm>
            <a:off x="3733800" y="3594100"/>
            <a:ext cx="1485900" cy="749300"/>
          </a:xfrm>
          <a:prstGeom prst="ellipse">
            <a:avLst/>
          </a:prstGeom>
          <a:noFill/>
          <a:ln w="25400">
            <a:solidFill>
              <a:schemeClr val="tx1"/>
            </a:solidFill>
            <a:round/>
            <a:headEnd/>
            <a:tailEnd/>
          </a:ln>
        </p:spPr>
        <p:txBody>
          <a:bodyPr wrap="none" anchor="ctr"/>
          <a:lstStyle/>
          <a:p>
            <a:endParaRPr lang="en-US"/>
          </a:p>
        </p:txBody>
      </p:sp>
      <p:sp>
        <p:nvSpPr>
          <p:cNvPr id="10" name="Line 1051"/>
          <p:cNvSpPr>
            <a:spLocks noChangeShapeType="1"/>
          </p:cNvSpPr>
          <p:nvPr/>
        </p:nvSpPr>
        <p:spPr bwMode="auto">
          <a:xfrm flipH="1">
            <a:off x="5067300" y="2921000"/>
            <a:ext cx="863600" cy="647700"/>
          </a:xfrm>
          <a:prstGeom prst="line">
            <a:avLst/>
          </a:prstGeom>
          <a:noFill/>
          <a:ln w="38100">
            <a:solidFill>
              <a:srgbClr val="008000"/>
            </a:solidFill>
            <a:round/>
            <a:headEnd/>
            <a:tailEnd type="triangle" w="med" len="med"/>
          </a:ln>
        </p:spPr>
        <p:txBody>
          <a:bodyPr/>
          <a:lstStyle/>
          <a:p>
            <a:endParaRPr lang="en-US"/>
          </a:p>
        </p:txBody>
      </p:sp>
      <p:sp>
        <p:nvSpPr>
          <p:cNvPr id="22" name="Text Box 1066"/>
          <p:cNvSpPr txBox="1">
            <a:spLocks noChangeArrowheads="1"/>
          </p:cNvSpPr>
          <p:nvPr/>
        </p:nvSpPr>
        <p:spPr bwMode="auto">
          <a:xfrm>
            <a:off x="6223000" y="939800"/>
            <a:ext cx="2436813" cy="1015663"/>
          </a:xfrm>
          <a:prstGeom prst="rect">
            <a:avLst/>
          </a:prstGeom>
          <a:noFill/>
          <a:ln w="12700">
            <a:solidFill>
              <a:schemeClr val="tx1"/>
            </a:solidFill>
            <a:miter lim="800000"/>
            <a:headEnd/>
            <a:tailEnd/>
          </a:ln>
          <a:effectLst/>
        </p:spPr>
        <p:txBody>
          <a:bodyPr>
            <a:spAutoFit/>
          </a:bodyPr>
          <a:lstStyle/>
          <a:p>
            <a:pPr algn="ctr">
              <a:defRPr/>
            </a:pPr>
            <a:r>
              <a:rPr lang="en-US" sz="2000" b="1" i="1" dirty="0">
                <a:solidFill>
                  <a:srgbClr val="008000"/>
                </a:solidFill>
                <a:effectLst>
                  <a:outerShdw blurRad="38100" dist="38100" dir="2700000" algn="tl">
                    <a:srgbClr val="C0C0C0"/>
                  </a:outerShdw>
                </a:effectLst>
              </a:rPr>
              <a:t>Calvinists teach this is a literal &amp; Physical Indwelling</a:t>
            </a:r>
            <a:endParaRPr lang="en-US" sz="2000" b="1" i="1" u="sng" dirty="0">
              <a:solidFill>
                <a:srgbClr val="008000"/>
              </a:solidFill>
              <a:effectLst>
                <a:outerShdw blurRad="38100" dist="38100" dir="2700000" algn="tl">
                  <a:srgbClr val="C0C0C0"/>
                </a:outerShdw>
              </a:effectLst>
            </a:endParaRPr>
          </a:p>
        </p:txBody>
      </p:sp>
      <p:sp>
        <p:nvSpPr>
          <p:cNvPr id="23" name="Rectangle 22"/>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035"/>
          <p:cNvSpPr>
            <a:spLocks noChangeArrowheads="1"/>
          </p:cNvSpPr>
          <p:nvPr/>
        </p:nvSpPr>
        <p:spPr bwMode="auto">
          <a:xfrm>
            <a:off x="5880100" y="2197100"/>
            <a:ext cx="1485900" cy="749300"/>
          </a:xfrm>
          <a:prstGeom prst="ellipse">
            <a:avLst/>
          </a:prstGeom>
          <a:noFill/>
          <a:ln w="25400">
            <a:solidFill>
              <a:srgbClr val="008000"/>
            </a:solidFill>
            <a:round/>
            <a:headEnd/>
            <a:tailEnd/>
          </a:ln>
        </p:spPr>
        <p:txBody>
          <a:bodyPr wrap="none" anchor="ctr"/>
          <a:lstStyle/>
          <a:p>
            <a:endParaRPr lang="en-US"/>
          </a:p>
        </p:txBody>
      </p:sp>
      <p:sp>
        <p:nvSpPr>
          <p:cNvPr id="3" name="Text Box 1036"/>
          <p:cNvSpPr txBox="1">
            <a:spLocks noChangeArrowheads="1"/>
          </p:cNvSpPr>
          <p:nvPr/>
        </p:nvSpPr>
        <p:spPr bwMode="auto">
          <a:xfrm>
            <a:off x="6035373" y="2327275"/>
            <a:ext cx="1178529" cy="369332"/>
          </a:xfrm>
          <a:prstGeom prst="rect">
            <a:avLst/>
          </a:prstGeom>
          <a:noFill/>
          <a:ln w="9525">
            <a:noFill/>
            <a:miter lim="800000"/>
            <a:headEnd/>
            <a:tailEnd/>
          </a:ln>
        </p:spPr>
        <p:txBody>
          <a:bodyPr wrap="none">
            <a:spAutoFit/>
          </a:bodyPr>
          <a:lstStyle/>
          <a:p>
            <a:pPr algn="ctr"/>
            <a:r>
              <a:rPr lang="en-US" b="1" dirty="0">
                <a:solidFill>
                  <a:srgbClr val="008000"/>
                </a:solidFill>
              </a:rPr>
              <a:t>Holy Spirit</a:t>
            </a:r>
          </a:p>
        </p:txBody>
      </p:sp>
      <p:sp>
        <p:nvSpPr>
          <p:cNvPr id="4" name="Text Box 1041"/>
          <p:cNvSpPr txBox="1">
            <a:spLocks noChangeArrowheads="1"/>
          </p:cNvSpPr>
          <p:nvPr/>
        </p:nvSpPr>
        <p:spPr bwMode="auto">
          <a:xfrm>
            <a:off x="1656165" y="2403475"/>
            <a:ext cx="540533" cy="369332"/>
          </a:xfrm>
          <a:prstGeom prst="rect">
            <a:avLst/>
          </a:prstGeom>
          <a:noFill/>
          <a:ln w="9525">
            <a:noFill/>
            <a:miter lim="800000"/>
            <a:headEnd/>
            <a:tailEnd/>
          </a:ln>
        </p:spPr>
        <p:txBody>
          <a:bodyPr wrap="none">
            <a:spAutoFit/>
          </a:bodyPr>
          <a:lstStyle/>
          <a:p>
            <a:pPr algn="ctr"/>
            <a:r>
              <a:rPr lang="en-US" b="1" dirty="0">
                <a:solidFill>
                  <a:srgbClr val="FF3300"/>
                </a:solidFill>
              </a:rPr>
              <a:t>Son</a:t>
            </a:r>
          </a:p>
        </p:txBody>
      </p:sp>
      <p:sp>
        <p:nvSpPr>
          <p:cNvPr id="5" name="Text Box 1043"/>
          <p:cNvSpPr txBox="1">
            <a:spLocks noChangeArrowheads="1"/>
          </p:cNvSpPr>
          <p:nvPr/>
        </p:nvSpPr>
        <p:spPr bwMode="auto">
          <a:xfrm>
            <a:off x="4041923" y="1628775"/>
            <a:ext cx="796628" cy="369332"/>
          </a:xfrm>
          <a:prstGeom prst="rect">
            <a:avLst/>
          </a:prstGeom>
          <a:noFill/>
          <a:ln w="9525">
            <a:noFill/>
            <a:miter lim="800000"/>
            <a:headEnd/>
            <a:tailEnd/>
          </a:ln>
        </p:spPr>
        <p:txBody>
          <a:bodyPr wrap="none">
            <a:spAutoFit/>
          </a:bodyPr>
          <a:lstStyle/>
          <a:p>
            <a:pPr algn="ctr"/>
            <a:r>
              <a:rPr lang="en-US" b="1" dirty="0">
                <a:solidFill>
                  <a:srgbClr val="0000FF"/>
                </a:solidFill>
              </a:rPr>
              <a:t>Father</a:t>
            </a:r>
          </a:p>
        </p:txBody>
      </p:sp>
      <p:sp>
        <p:nvSpPr>
          <p:cNvPr id="6" name="Text Box 1045"/>
          <p:cNvSpPr txBox="1">
            <a:spLocks noChangeArrowheads="1"/>
          </p:cNvSpPr>
          <p:nvPr/>
        </p:nvSpPr>
        <p:spPr bwMode="auto">
          <a:xfrm>
            <a:off x="4145755" y="3686175"/>
            <a:ext cx="623890" cy="369332"/>
          </a:xfrm>
          <a:prstGeom prst="rect">
            <a:avLst/>
          </a:prstGeom>
          <a:noFill/>
          <a:ln w="9525">
            <a:noFill/>
            <a:miter lim="800000"/>
            <a:headEnd/>
            <a:tailEnd/>
          </a:ln>
        </p:spPr>
        <p:txBody>
          <a:bodyPr wrap="none">
            <a:spAutoFit/>
          </a:bodyPr>
          <a:lstStyle/>
          <a:p>
            <a:pPr algn="ctr"/>
            <a:r>
              <a:rPr lang="en-US" b="1" dirty="0"/>
              <a:t>Man</a:t>
            </a:r>
          </a:p>
        </p:txBody>
      </p:sp>
      <p:sp>
        <p:nvSpPr>
          <p:cNvPr id="7" name="Oval 1046"/>
          <p:cNvSpPr>
            <a:spLocks noChangeArrowheads="1"/>
          </p:cNvSpPr>
          <p:nvPr/>
        </p:nvSpPr>
        <p:spPr bwMode="auto">
          <a:xfrm>
            <a:off x="3708400" y="1511300"/>
            <a:ext cx="1485900" cy="749300"/>
          </a:xfrm>
          <a:prstGeom prst="ellipse">
            <a:avLst/>
          </a:prstGeom>
          <a:noFill/>
          <a:ln w="25400">
            <a:solidFill>
              <a:srgbClr val="0000FF"/>
            </a:solidFill>
            <a:round/>
            <a:headEnd/>
            <a:tailEnd/>
          </a:ln>
        </p:spPr>
        <p:txBody>
          <a:bodyPr wrap="none" anchor="ctr"/>
          <a:lstStyle/>
          <a:p>
            <a:endParaRPr lang="en-US"/>
          </a:p>
        </p:txBody>
      </p:sp>
      <p:sp>
        <p:nvSpPr>
          <p:cNvPr id="8" name="Oval 1049"/>
          <p:cNvSpPr>
            <a:spLocks noChangeArrowheads="1"/>
          </p:cNvSpPr>
          <p:nvPr/>
        </p:nvSpPr>
        <p:spPr bwMode="auto">
          <a:xfrm>
            <a:off x="1155700" y="2273300"/>
            <a:ext cx="1485900" cy="749300"/>
          </a:xfrm>
          <a:prstGeom prst="ellipse">
            <a:avLst/>
          </a:prstGeom>
          <a:noFill/>
          <a:ln w="25400">
            <a:solidFill>
              <a:srgbClr val="FF0000"/>
            </a:solidFill>
            <a:round/>
            <a:headEnd/>
            <a:tailEnd/>
          </a:ln>
        </p:spPr>
        <p:txBody>
          <a:bodyPr wrap="none" anchor="ctr"/>
          <a:lstStyle/>
          <a:p>
            <a:endParaRPr lang="en-US"/>
          </a:p>
        </p:txBody>
      </p:sp>
      <p:sp>
        <p:nvSpPr>
          <p:cNvPr id="9" name="Oval 1050"/>
          <p:cNvSpPr>
            <a:spLocks noChangeArrowheads="1"/>
          </p:cNvSpPr>
          <p:nvPr/>
        </p:nvSpPr>
        <p:spPr bwMode="auto">
          <a:xfrm>
            <a:off x="3733800" y="3594100"/>
            <a:ext cx="1485900" cy="749300"/>
          </a:xfrm>
          <a:prstGeom prst="ellipse">
            <a:avLst/>
          </a:prstGeom>
          <a:noFill/>
          <a:ln w="25400">
            <a:solidFill>
              <a:schemeClr val="tx1"/>
            </a:solidFill>
            <a:round/>
            <a:headEnd/>
            <a:tailEnd/>
          </a:ln>
        </p:spPr>
        <p:txBody>
          <a:bodyPr wrap="none" anchor="ctr"/>
          <a:lstStyle/>
          <a:p>
            <a:endParaRPr lang="en-US"/>
          </a:p>
        </p:txBody>
      </p:sp>
      <p:sp>
        <p:nvSpPr>
          <p:cNvPr id="10" name="Line 1051"/>
          <p:cNvSpPr>
            <a:spLocks noChangeShapeType="1"/>
          </p:cNvSpPr>
          <p:nvPr/>
        </p:nvSpPr>
        <p:spPr bwMode="auto">
          <a:xfrm flipH="1">
            <a:off x="5067300" y="2921000"/>
            <a:ext cx="863600" cy="647700"/>
          </a:xfrm>
          <a:prstGeom prst="line">
            <a:avLst/>
          </a:prstGeom>
          <a:noFill/>
          <a:ln w="38100">
            <a:solidFill>
              <a:srgbClr val="008000"/>
            </a:solidFill>
            <a:round/>
            <a:headEnd/>
            <a:tailEnd type="triangle" w="med" len="med"/>
          </a:ln>
        </p:spPr>
        <p:txBody>
          <a:bodyPr/>
          <a:lstStyle/>
          <a:p>
            <a:endParaRPr lang="en-US"/>
          </a:p>
        </p:txBody>
      </p:sp>
      <p:sp>
        <p:nvSpPr>
          <p:cNvPr id="11" name="Line 1052"/>
          <p:cNvSpPr>
            <a:spLocks noChangeShapeType="1"/>
          </p:cNvSpPr>
          <p:nvPr/>
        </p:nvSpPr>
        <p:spPr bwMode="auto">
          <a:xfrm>
            <a:off x="4419600" y="2425700"/>
            <a:ext cx="0" cy="1054100"/>
          </a:xfrm>
          <a:prstGeom prst="line">
            <a:avLst/>
          </a:prstGeom>
          <a:noFill/>
          <a:ln w="38100">
            <a:solidFill>
              <a:srgbClr val="0000FF"/>
            </a:solidFill>
            <a:round/>
            <a:headEnd/>
            <a:tailEnd type="triangle" w="med" len="med"/>
          </a:ln>
        </p:spPr>
        <p:txBody>
          <a:bodyPr/>
          <a:lstStyle/>
          <a:p>
            <a:endParaRPr lang="en-US"/>
          </a:p>
        </p:txBody>
      </p:sp>
      <p:sp>
        <p:nvSpPr>
          <p:cNvPr id="12" name="Line 1053"/>
          <p:cNvSpPr>
            <a:spLocks noChangeShapeType="1"/>
          </p:cNvSpPr>
          <p:nvPr/>
        </p:nvSpPr>
        <p:spPr bwMode="auto">
          <a:xfrm>
            <a:off x="2641600" y="2921000"/>
            <a:ext cx="1206500" cy="673100"/>
          </a:xfrm>
          <a:prstGeom prst="line">
            <a:avLst/>
          </a:prstGeom>
          <a:noFill/>
          <a:ln w="38100">
            <a:solidFill>
              <a:srgbClr val="FF3300"/>
            </a:solidFill>
            <a:round/>
            <a:headEnd/>
            <a:tailEnd type="triangle" w="med" len="med"/>
          </a:ln>
        </p:spPr>
        <p:txBody>
          <a:bodyPr/>
          <a:lstStyle/>
          <a:p>
            <a:endParaRPr lang="en-US"/>
          </a:p>
        </p:txBody>
      </p:sp>
      <p:sp>
        <p:nvSpPr>
          <p:cNvPr id="13" name="Line 1055"/>
          <p:cNvSpPr>
            <a:spLocks noChangeShapeType="1"/>
          </p:cNvSpPr>
          <p:nvPr/>
        </p:nvSpPr>
        <p:spPr bwMode="auto">
          <a:xfrm rot="10841840" flipH="1">
            <a:off x="2603500" y="1930400"/>
            <a:ext cx="977900" cy="419100"/>
          </a:xfrm>
          <a:prstGeom prst="line">
            <a:avLst/>
          </a:prstGeom>
          <a:noFill/>
          <a:ln w="38100">
            <a:solidFill>
              <a:srgbClr val="FF0000"/>
            </a:solidFill>
            <a:round/>
            <a:headEnd/>
            <a:tailEnd type="triangle" w="med" len="med"/>
          </a:ln>
        </p:spPr>
        <p:txBody>
          <a:bodyPr/>
          <a:lstStyle/>
          <a:p>
            <a:endParaRPr lang="en-US"/>
          </a:p>
        </p:txBody>
      </p:sp>
      <p:sp>
        <p:nvSpPr>
          <p:cNvPr id="14" name="Line 1056"/>
          <p:cNvSpPr>
            <a:spLocks noChangeShapeType="1"/>
          </p:cNvSpPr>
          <p:nvPr/>
        </p:nvSpPr>
        <p:spPr bwMode="auto">
          <a:xfrm flipH="1">
            <a:off x="2705100" y="2070100"/>
            <a:ext cx="952500" cy="419100"/>
          </a:xfrm>
          <a:prstGeom prst="line">
            <a:avLst/>
          </a:prstGeom>
          <a:noFill/>
          <a:ln w="38100">
            <a:solidFill>
              <a:srgbClr val="0000FF"/>
            </a:solidFill>
            <a:round/>
            <a:headEnd/>
            <a:tailEnd type="triangle" w="med" len="med"/>
          </a:ln>
        </p:spPr>
        <p:txBody>
          <a:bodyPr/>
          <a:lstStyle/>
          <a:p>
            <a:endParaRPr lang="en-US"/>
          </a:p>
        </p:txBody>
      </p:sp>
      <p:sp>
        <p:nvSpPr>
          <p:cNvPr id="15" name="Line 1057"/>
          <p:cNvSpPr>
            <a:spLocks noChangeShapeType="1"/>
          </p:cNvSpPr>
          <p:nvPr/>
        </p:nvSpPr>
        <p:spPr bwMode="auto">
          <a:xfrm flipV="1">
            <a:off x="4648200" y="2362200"/>
            <a:ext cx="0" cy="1016000"/>
          </a:xfrm>
          <a:prstGeom prst="line">
            <a:avLst/>
          </a:prstGeom>
          <a:noFill/>
          <a:ln w="38100">
            <a:solidFill>
              <a:schemeClr val="tx1"/>
            </a:solidFill>
            <a:round/>
            <a:headEnd/>
            <a:tailEnd type="triangle" w="med" len="med"/>
          </a:ln>
        </p:spPr>
        <p:txBody>
          <a:bodyPr/>
          <a:lstStyle/>
          <a:p>
            <a:endParaRPr lang="en-US"/>
          </a:p>
        </p:txBody>
      </p:sp>
      <p:sp>
        <p:nvSpPr>
          <p:cNvPr id="16" name="Line 1058"/>
          <p:cNvSpPr>
            <a:spLocks noChangeShapeType="1"/>
          </p:cNvSpPr>
          <p:nvPr/>
        </p:nvSpPr>
        <p:spPr bwMode="auto">
          <a:xfrm flipH="1" flipV="1">
            <a:off x="2476500" y="3073400"/>
            <a:ext cx="1257300" cy="736600"/>
          </a:xfrm>
          <a:prstGeom prst="line">
            <a:avLst/>
          </a:prstGeom>
          <a:noFill/>
          <a:ln w="38100">
            <a:solidFill>
              <a:schemeClr val="tx1"/>
            </a:solidFill>
            <a:round/>
            <a:headEnd/>
            <a:tailEnd type="triangle" w="med" len="med"/>
          </a:ln>
        </p:spPr>
        <p:txBody>
          <a:bodyPr/>
          <a:lstStyle/>
          <a:p>
            <a:endParaRPr lang="en-US"/>
          </a:p>
        </p:txBody>
      </p:sp>
      <p:sp>
        <p:nvSpPr>
          <p:cNvPr id="17" name="Line 1061"/>
          <p:cNvSpPr>
            <a:spLocks noChangeShapeType="1"/>
          </p:cNvSpPr>
          <p:nvPr/>
        </p:nvSpPr>
        <p:spPr bwMode="auto">
          <a:xfrm>
            <a:off x="2717800" y="2641600"/>
            <a:ext cx="3022600" cy="0"/>
          </a:xfrm>
          <a:prstGeom prst="line">
            <a:avLst/>
          </a:prstGeom>
          <a:noFill/>
          <a:ln w="38100">
            <a:solidFill>
              <a:srgbClr val="FF0000"/>
            </a:solidFill>
            <a:prstDash val="sysDot"/>
            <a:round/>
            <a:headEnd/>
            <a:tailEnd type="triangle" w="med" len="med"/>
          </a:ln>
        </p:spPr>
        <p:txBody>
          <a:bodyPr/>
          <a:lstStyle/>
          <a:p>
            <a:endParaRPr lang="en-US"/>
          </a:p>
        </p:txBody>
      </p:sp>
      <p:sp>
        <p:nvSpPr>
          <p:cNvPr id="18" name="Line 1062"/>
          <p:cNvSpPr>
            <a:spLocks noChangeShapeType="1"/>
          </p:cNvSpPr>
          <p:nvPr/>
        </p:nvSpPr>
        <p:spPr bwMode="auto">
          <a:xfrm>
            <a:off x="5232400" y="2006600"/>
            <a:ext cx="622300" cy="304800"/>
          </a:xfrm>
          <a:prstGeom prst="line">
            <a:avLst/>
          </a:prstGeom>
          <a:noFill/>
          <a:ln w="38100">
            <a:solidFill>
              <a:srgbClr val="0000FF"/>
            </a:solidFill>
            <a:prstDash val="sysDot"/>
            <a:round/>
            <a:headEnd/>
            <a:tailEnd type="triangle" w="med" len="med"/>
          </a:ln>
        </p:spPr>
        <p:txBody>
          <a:bodyPr/>
          <a:lstStyle/>
          <a:p>
            <a:endParaRPr lang="en-US"/>
          </a:p>
        </p:txBody>
      </p:sp>
      <p:sp>
        <p:nvSpPr>
          <p:cNvPr id="19" name="Line 1063"/>
          <p:cNvSpPr>
            <a:spLocks noChangeShapeType="1"/>
          </p:cNvSpPr>
          <p:nvPr/>
        </p:nvSpPr>
        <p:spPr bwMode="auto">
          <a:xfrm flipH="1" flipV="1">
            <a:off x="2755900" y="2717800"/>
            <a:ext cx="3086100" cy="12700"/>
          </a:xfrm>
          <a:prstGeom prst="line">
            <a:avLst/>
          </a:prstGeom>
          <a:noFill/>
          <a:ln w="38100">
            <a:solidFill>
              <a:srgbClr val="008000"/>
            </a:solidFill>
            <a:prstDash val="sysDot"/>
            <a:round/>
            <a:headEnd/>
            <a:tailEnd type="triangle" w="med" len="med"/>
          </a:ln>
        </p:spPr>
        <p:txBody>
          <a:bodyPr/>
          <a:lstStyle/>
          <a:p>
            <a:endParaRPr lang="en-US"/>
          </a:p>
        </p:txBody>
      </p:sp>
      <p:sp>
        <p:nvSpPr>
          <p:cNvPr id="20" name="Line 1064"/>
          <p:cNvSpPr>
            <a:spLocks noChangeShapeType="1"/>
          </p:cNvSpPr>
          <p:nvPr/>
        </p:nvSpPr>
        <p:spPr bwMode="auto">
          <a:xfrm flipH="1" flipV="1">
            <a:off x="5118100" y="2146300"/>
            <a:ext cx="685800" cy="342900"/>
          </a:xfrm>
          <a:prstGeom prst="line">
            <a:avLst/>
          </a:prstGeom>
          <a:noFill/>
          <a:ln w="38100">
            <a:solidFill>
              <a:srgbClr val="008000"/>
            </a:solidFill>
            <a:prstDash val="sysDot"/>
            <a:round/>
            <a:headEnd/>
            <a:tailEnd type="triangle" w="med" len="med"/>
          </a:ln>
        </p:spPr>
        <p:txBody>
          <a:bodyPr/>
          <a:lstStyle/>
          <a:p>
            <a:endParaRPr lang="en-US"/>
          </a:p>
        </p:txBody>
      </p:sp>
      <p:sp>
        <p:nvSpPr>
          <p:cNvPr id="21" name="Text Box 1066"/>
          <p:cNvSpPr txBox="1">
            <a:spLocks noChangeArrowheads="1"/>
          </p:cNvSpPr>
          <p:nvPr/>
        </p:nvSpPr>
        <p:spPr bwMode="auto">
          <a:xfrm>
            <a:off x="1485900" y="4698305"/>
            <a:ext cx="6324600" cy="954107"/>
          </a:xfrm>
          <a:prstGeom prst="rect">
            <a:avLst/>
          </a:prstGeom>
          <a:noFill/>
          <a:ln w="12700">
            <a:solidFill>
              <a:schemeClr val="tx1"/>
            </a:solidFill>
            <a:miter lim="800000"/>
            <a:headEnd/>
            <a:tailEnd/>
          </a:ln>
          <a:effectLst/>
        </p:spPr>
        <p:txBody>
          <a:bodyPr wrap="square">
            <a:spAutoFit/>
          </a:bodyPr>
          <a:lstStyle/>
          <a:p>
            <a:pPr algn="ctr">
              <a:defRPr/>
            </a:pPr>
            <a:r>
              <a:rPr lang="en-US" sz="2800" b="1" i="1" dirty="0">
                <a:solidFill>
                  <a:srgbClr val="A50021"/>
                </a:solidFill>
                <a:effectLst>
                  <a:outerShdw blurRad="38100" dist="38100" dir="2700000" algn="tl">
                    <a:srgbClr val="C0C0C0"/>
                  </a:outerShdw>
                </a:effectLst>
              </a:rPr>
              <a:t>What about the Father &amp; Christ??</a:t>
            </a:r>
          </a:p>
          <a:p>
            <a:pPr algn="ctr">
              <a:defRPr/>
            </a:pPr>
            <a:r>
              <a:rPr lang="en-US" sz="2800" b="1" i="1" dirty="0">
                <a:solidFill>
                  <a:srgbClr val="A50021"/>
                </a:solidFill>
                <a:effectLst>
                  <a:outerShdw blurRad="38100" dist="38100" dir="2700000" algn="tl">
                    <a:srgbClr val="C0C0C0"/>
                  </a:outerShdw>
                </a:effectLst>
              </a:rPr>
              <a:t>They are Divine Persons as well!</a:t>
            </a:r>
          </a:p>
        </p:txBody>
      </p:sp>
      <p:sp>
        <p:nvSpPr>
          <p:cNvPr id="22" name="Text Box 1066"/>
          <p:cNvSpPr txBox="1">
            <a:spLocks noChangeArrowheads="1"/>
          </p:cNvSpPr>
          <p:nvPr/>
        </p:nvSpPr>
        <p:spPr bwMode="auto">
          <a:xfrm>
            <a:off x="6223000" y="939800"/>
            <a:ext cx="2436813" cy="1015663"/>
          </a:xfrm>
          <a:prstGeom prst="rect">
            <a:avLst/>
          </a:prstGeom>
          <a:noFill/>
          <a:ln w="12700">
            <a:solidFill>
              <a:schemeClr val="tx1"/>
            </a:solidFill>
            <a:miter lim="800000"/>
            <a:headEnd/>
            <a:tailEnd/>
          </a:ln>
          <a:effectLst/>
        </p:spPr>
        <p:txBody>
          <a:bodyPr>
            <a:spAutoFit/>
          </a:bodyPr>
          <a:lstStyle/>
          <a:p>
            <a:pPr algn="ctr">
              <a:defRPr/>
            </a:pPr>
            <a:r>
              <a:rPr lang="en-US" sz="2000" b="1" i="1" dirty="0">
                <a:solidFill>
                  <a:schemeClr val="bg1">
                    <a:lumMod val="75000"/>
                  </a:schemeClr>
                </a:solidFill>
                <a:effectLst>
                  <a:outerShdw blurRad="38100" dist="38100" dir="2700000" algn="tl">
                    <a:srgbClr val="C0C0C0"/>
                  </a:outerShdw>
                </a:effectLst>
              </a:rPr>
              <a:t>Calvinists teach this is a literal &amp; Physical Indwelling</a:t>
            </a:r>
            <a:endParaRPr lang="en-US" sz="2000" b="1" i="1" u="sng" dirty="0">
              <a:solidFill>
                <a:schemeClr val="bg1">
                  <a:lumMod val="75000"/>
                </a:schemeClr>
              </a:solidFill>
              <a:effectLst>
                <a:outerShdw blurRad="38100" dist="38100" dir="2700000" algn="tl">
                  <a:srgbClr val="C0C0C0"/>
                </a:outerShdw>
              </a:effectLst>
            </a:endParaRPr>
          </a:p>
        </p:txBody>
      </p:sp>
      <p:sp>
        <p:nvSpPr>
          <p:cNvPr id="23" name="Rectangle 22"/>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285750" y="342900"/>
            <a:ext cx="8689975" cy="1846659"/>
          </a:xfrm>
          <a:prstGeom prst="rect">
            <a:avLst/>
          </a:prstGeom>
          <a:noFill/>
          <a:ln w="57150" cmpd="thickThin">
            <a:noFill/>
            <a:miter lim="800000"/>
            <a:headEnd/>
            <a:tailEnd/>
          </a:ln>
          <a:effectLst/>
        </p:spPr>
        <p:txBody>
          <a:bodyPr wrap="square">
            <a:spAutoFit/>
          </a:bodyPr>
          <a:lstStyle/>
          <a:p>
            <a:pPr marL="457200" indent="-457200"/>
            <a:r>
              <a:rPr lang="en-US" sz="2800" b="1" u="sng" dirty="0"/>
              <a:t>INTRODUCTION:</a:t>
            </a:r>
          </a:p>
          <a:p>
            <a:pPr marL="457200" indent="-457200"/>
            <a:endParaRPr lang="en-US" sz="1200" b="1" u="sng" dirty="0">
              <a:solidFill>
                <a:srgbClr val="A50021"/>
              </a:solidFill>
            </a:endParaRPr>
          </a:p>
          <a:p>
            <a:pPr>
              <a:spcAft>
                <a:spcPts val="0"/>
              </a:spcAft>
            </a:pPr>
            <a:r>
              <a:rPr lang="en-US" sz="2600" i="1" dirty="0"/>
              <a:t>1.  Of all Bible subjects:</a:t>
            </a:r>
          </a:p>
          <a:p>
            <a:pPr marL="457200" lvl="2">
              <a:spcAft>
                <a:spcPts val="0"/>
              </a:spcAft>
            </a:pPr>
            <a:r>
              <a:rPr lang="en-US" i="1" dirty="0">
                <a:solidFill>
                  <a:srgbClr val="006699"/>
                </a:solidFill>
              </a:rPr>
              <a:t>a.  This is one of the most distorted!</a:t>
            </a:r>
          </a:p>
          <a:p>
            <a:pPr marL="457200" lvl="2">
              <a:spcAft>
                <a:spcPts val="1200"/>
              </a:spcAft>
            </a:pPr>
            <a:r>
              <a:rPr lang="en-US" i="1" dirty="0">
                <a:solidFill>
                  <a:srgbClr val="006699"/>
                </a:solidFill>
              </a:rPr>
              <a:t>b.  It is one of the most damaging…even in the church!</a:t>
            </a:r>
          </a:p>
        </p:txBody>
      </p:sp>
      <p:sp>
        <p:nvSpPr>
          <p:cNvPr id="7" name="Rectangle 6"/>
          <p:cNvSpPr/>
          <p:nvPr/>
        </p:nvSpPr>
        <p:spPr>
          <a:xfrm>
            <a:off x="215900" y="279400"/>
            <a:ext cx="8775700" cy="6362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Text Box 1030"/>
          <p:cNvSpPr txBox="1">
            <a:spLocks noChangeArrowheads="1"/>
          </p:cNvSpPr>
          <p:nvPr/>
        </p:nvSpPr>
        <p:spPr bwMode="auto">
          <a:xfrm>
            <a:off x="271463" y="379413"/>
            <a:ext cx="8594725" cy="5847755"/>
          </a:xfrm>
          <a:prstGeom prst="rect">
            <a:avLst/>
          </a:prstGeom>
          <a:noFill/>
          <a:ln w="57150" cmpd="thickThin">
            <a:noFill/>
            <a:miter lim="800000"/>
            <a:headEnd/>
            <a:tailEnd/>
          </a:ln>
          <a:effectLst/>
        </p:spPr>
        <p:txBody>
          <a:bodyPr>
            <a:spAutoFit/>
          </a:bodyPr>
          <a:lstStyle/>
          <a:p>
            <a:pPr marL="457200" indent="-457200"/>
            <a:r>
              <a:rPr lang="en-US" sz="2800" b="1" dirty="0"/>
              <a:t>III.  </a:t>
            </a:r>
            <a:r>
              <a:rPr lang="en-US" sz="2800" b="1" u="sng" dirty="0"/>
              <a:t>The Bible’s Teaching…</a:t>
            </a:r>
            <a:endParaRPr lang="en-US" sz="2800" b="1" dirty="0"/>
          </a:p>
          <a:p>
            <a:pPr marL="457200" indent="-457200"/>
            <a:endParaRPr lang="en-US" sz="1200" b="1" u="sng" dirty="0"/>
          </a:p>
          <a:p>
            <a:pPr marL="914400" lvl="1" indent="-457200">
              <a:spcAft>
                <a:spcPts val="600"/>
              </a:spcAft>
            </a:pPr>
            <a:r>
              <a:rPr lang="en-US" sz="2600" b="1" i="1" dirty="0">
                <a:effectLst>
                  <a:outerShdw blurRad="38100" dist="38100" dir="2700000" algn="tl">
                    <a:srgbClr val="C0C0C0"/>
                  </a:outerShdw>
                </a:effectLst>
              </a:rPr>
              <a:t>C.  ALSO - The Father &amp; Son Dwell in us!</a:t>
            </a:r>
            <a:endParaRPr lang="en-US" sz="2600" i="1" dirty="0">
              <a:solidFill>
                <a:srgbClr val="A50021"/>
              </a:solidFill>
              <a:effectLst>
                <a:outerShdw blurRad="38100" dist="38100" dir="2700000" algn="tl">
                  <a:srgbClr val="C0C0C0"/>
                </a:outerShdw>
              </a:effectLst>
            </a:endParaRPr>
          </a:p>
          <a:p>
            <a:pPr marL="1257300" lvl="2" indent="-342900">
              <a:spcAft>
                <a:spcPts val="600"/>
              </a:spcAft>
            </a:pPr>
            <a:r>
              <a:rPr lang="en-US" i="1" dirty="0"/>
              <a:t>1.  Father Dwells in us - </a:t>
            </a:r>
            <a:r>
              <a:rPr lang="en-US" i="1" dirty="0">
                <a:solidFill>
                  <a:srgbClr val="A50021"/>
                </a:solidFill>
              </a:rPr>
              <a:t>1 John 4:10-15, 2 </a:t>
            </a:r>
            <a:r>
              <a:rPr lang="en-US" i="1" dirty="0" err="1">
                <a:solidFill>
                  <a:srgbClr val="A50021"/>
                </a:solidFill>
              </a:rPr>
              <a:t>Cor</a:t>
            </a:r>
            <a:r>
              <a:rPr lang="en-US" i="1" dirty="0">
                <a:solidFill>
                  <a:srgbClr val="A50021"/>
                </a:solidFill>
              </a:rPr>
              <a:t> 6:16</a:t>
            </a:r>
            <a:endParaRPr lang="en-US" sz="2200" i="1" dirty="0">
              <a:solidFill>
                <a:srgbClr val="A50021"/>
              </a:solidFill>
              <a:effectLst>
                <a:outerShdw blurRad="38100" dist="38100" dir="2700000" algn="tl">
                  <a:srgbClr val="C0C0C0"/>
                </a:outerShdw>
              </a:effectLst>
            </a:endParaRPr>
          </a:p>
          <a:p>
            <a:pPr marL="1257300" lvl="2" indent="-342900">
              <a:spcAft>
                <a:spcPts val="600"/>
              </a:spcAft>
            </a:pPr>
            <a:r>
              <a:rPr lang="en-US" i="1" dirty="0"/>
              <a:t>2.  The Son Dwells in us - </a:t>
            </a:r>
            <a:r>
              <a:rPr lang="en-US" i="1" dirty="0">
                <a:solidFill>
                  <a:srgbClr val="A50021"/>
                </a:solidFill>
              </a:rPr>
              <a:t>Rom 8:9-10,  Eph 3:17</a:t>
            </a:r>
          </a:p>
          <a:p>
            <a:pPr marL="1257300" lvl="2" indent="-342900">
              <a:spcAft>
                <a:spcPts val="600"/>
              </a:spcAft>
            </a:pPr>
            <a:r>
              <a:rPr lang="en-US" i="1" dirty="0"/>
              <a:t>3.  How can this be??</a:t>
            </a:r>
            <a:endParaRPr lang="en-US" sz="2200" i="1" dirty="0">
              <a:effectLst>
                <a:outerShdw blurRad="38100" dist="38100" dir="2700000" algn="tl">
                  <a:srgbClr val="C0C0C0"/>
                </a:outerShdw>
              </a:effectLst>
            </a:endParaRPr>
          </a:p>
          <a:p>
            <a:pPr marL="914400" lvl="1" indent="-457200">
              <a:spcAft>
                <a:spcPts val="600"/>
              </a:spcAft>
            </a:pPr>
            <a:endParaRPr lang="en-US" sz="1000" b="1" i="1" dirty="0">
              <a:effectLst>
                <a:outerShdw blurRad="38100" dist="38100" dir="2700000" algn="tl">
                  <a:srgbClr val="C0C0C0"/>
                </a:outerShdw>
              </a:effectLst>
            </a:endParaRPr>
          </a:p>
          <a:p>
            <a:pPr marL="914400" lvl="1" indent="-457200">
              <a:spcAft>
                <a:spcPts val="600"/>
              </a:spcAft>
            </a:pPr>
            <a:r>
              <a:rPr lang="en-US" sz="2600" b="1" i="1" dirty="0">
                <a:effectLst>
                  <a:outerShdw blurRad="38100" dist="38100" dir="2700000" algn="tl">
                    <a:srgbClr val="C0C0C0"/>
                  </a:outerShdw>
                </a:effectLst>
              </a:rPr>
              <a:t>D.  ALSO - Father, Son and Us Dwell in each other!!</a:t>
            </a:r>
          </a:p>
          <a:p>
            <a:pPr marL="1257300" lvl="2" indent="-342900">
              <a:spcAft>
                <a:spcPts val="600"/>
              </a:spcAft>
            </a:pPr>
            <a:r>
              <a:rPr lang="en-US" i="1" dirty="0"/>
              <a:t>1.  Father Dwells in the Son - </a:t>
            </a:r>
            <a:r>
              <a:rPr lang="en-US" i="1" dirty="0">
                <a:solidFill>
                  <a:srgbClr val="A50021"/>
                </a:solidFill>
              </a:rPr>
              <a:t>John 14:10-11</a:t>
            </a:r>
            <a:endParaRPr lang="en-US" sz="2200" i="1" dirty="0">
              <a:solidFill>
                <a:srgbClr val="A50021"/>
              </a:solidFill>
              <a:effectLst>
                <a:outerShdw blurRad="38100" dist="38100" dir="2700000" algn="tl">
                  <a:srgbClr val="C0C0C0"/>
                </a:outerShdw>
              </a:effectLst>
            </a:endParaRPr>
          </a:p>
          <a:p>
            <a:pPr marL="1257300" lvl="2" indent="-342900">
              <a:spcAft>
                <a:spcPts val="600"/>
              </a:spcAft>
            </a:pPr>
            <a:r>
              <a:rPr lang="en-US" i="1" dirty="0"/>
              <a:t>2.  Son Dwells in the Father - </a:t>
            </a:r>
            <a:r>
              <a:rPr lang="en-US" i="1" dirty="0">
                <a:solidFill>
                  <a:srgbClr val="A50021"/>
                </a:solidFill>
              </a:rPr>
              <a:t>John 17:20-21</a:t>
            </a:r>
            <a:endParaRPr lang="en-US" sz="2600" b="1" i="1" dirty="0">
              <a:effectLst>
                <a:outerShdw blurRad="38100" dist="38100" dir="2700000" algn="tl">
                  <a:srgbClr val="C0C0C0"/>
                </a:outerShdw>
              </a:effectLst>
            </a:endParaRPr>
          </a:p>
          <a:p>
            <a:pPr marL="1257300" lvl="2" indent="-342900">
              <a:spcAft>
                <a:spcPts val="600"/>
              </a:spcAft>
            </a:pPr>
            <a:r>
              <a:rPr lang="en-US" i="1" dirty="0"/>
              <a:t>3.  Man Dwells in both Father &amp; Son - </a:t>
            </a:r>
            <a:r>
              <a:rPr lang="en-US" i="1" dirty="0">
                <a:solidFill>
                  <a:srgbClr val="A50021"/>
                </a:solidFill>
              </a:rPr>
              <a:t>John 6:56, 1 </a:t>
            </a:r>
            <a:r>
              <a:rPr lang="en-US" i="1" dirty="0" err="1">
                <a:solidFill>
                  <a:srgbClr val="A50021"/>
                </a:solidFill>
              </a:rPr>
              <a:t>Jn</a:t>
            </a:r>
            <a:r>
              <a:rPr lang="en-US" i="1" dirty="0">
                <a:solidFill>
                  <a:srgbClr val="A50021"/>
                </a:solidFill>
              </a:rPr>
              <a:t> 3:24</a:t>
            </a:r>
          </a:p>
          <a:p>
            <a:pPr marL="1257300" lvl="2" indent="-342900">
              <a:spcAft>
                <a:spcPts val="600"/>
              </a:spcAft>
            </a:pPr>
            <a:r>
              <a:rPr lang="en-US" i="1" dirty="0"/>
              <a:t>4.  How can this be??</a:t>
            </a:r>
          </a:p>
          <a:p>
            <a:pPr marL="914400" lvl="1" indent="-457200">
              <a:spcAft>
                <a:spcPts val="600"/>
              </a:spcAft>
            </a:pPr>
            <a:endParaRPr lang="en-US" sz="1000" b="1" i="1" dirty="0">
              <a:effectLst>
                <a:outerShdw blurRad="38100" dist="38100" dir="2700000" algn="tl">
                  <a:srgbClr val="C0C0C0"/>
                </a:outerShdw>
              </a:effectLst>
            </a:endParaRPr>
          </a:p>
          <a:p>
            <a:pPr marL="914400" lvl="1" indent="-457200">
              <a:spcAft>
                <a:spcPts val="600"/>
              </a:spcAft>
            </a:pPr>
            <a:r>
              <a:rPr lang="en-US" sz="2600" b="1" i="1" dirty="0">
                <a:effectLst>
                  <a:outerShdw blurRad="38100" dist="38100" dir="2700000" algn="tl">
                    <a:srgbClr val="C0C0C0"/>
                  </a:outerShdw>
                </a:effectLst>
              </a:rPr>
              <a:t>E.  God dwells in us…</a:t>
            </a:r>
            <a:r>
              <a:rPr lang="en-US" sz="2600" b="1" i="1" u="sng" dirty="0">
                <a:solidFill>
                  <a:srgbClr val="A50021"/>
                </a:solidFill>
                <a:effectLst>
                  <a:outerShdw blurRad="38100" dist="38100" dir="2700000" algn="tl">
                    <a:srgbClr val="C0C0C0"/>
                  </a:outerShdw>
                </a:effectLst>
              </a:rPr>
              <a:t>but HOW is the Question</a:t>
            </a:r>
            <a:r>
              <a:rPr lang="en-US" sz="2600" b="1" i="1" dirty="0">
                <a:solidFill>
                  <a:srgbClr val="A50021"/>
                </a:solidFill>
                <a:effectLst>
                  <a:outerShdw blurRad="38100" dist="38100" dir="2700000" algn="tl">
                    <a:srgbClr val="C0C0C0"/>
                  </a:outerShdw>
                </a:effectLst>
              </a:rPr>
              <a:t>!!</a:t>
            </a:r>
          </a:p>
          <a:p>
            <a:pPr marL="914400" lvl="1" indent="-457200">
              <a:spcAft>
                <a:spcPts val="600"/>
              </a:spcAft>
            </a:pPr>
            <a:endParaRPr lang="en-US" sz="800" i="1" dirty="0"/>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271463" y="379413"/>
            <a:ext cx="8594725" cy="2769989"/>
          </a:xfrm>
          <a:prstGeom prst="rect">
            <a:avLst/>
          </a:prstGeom>
          <a:noFill/>
          <a:ln w="57150" cmpd="thickThin">
            <a:noFill/>
            <a:miter lim="800000"/>
            <a:headEnd/>
            <a:tailEnd/>
          </a:ln>
          <a:effectLst/>
        </p:spPr>
        <p:txBody>
          <a:bodyPr>
            <a:spAutoFit/>
          </a:bodyPr>
          <a:lstStyle/>
          <a:p>
            <a:pPr marL="457200" indent="-457200"/>
            <a:r>
              <a:rPr lang="en-US" sz="2800" b="1" dirty="0"/>
              <a:t>IV.  </a:t>
            </a:r>
            <a:r>
              <a:rPr lang="en-US" sz="2800" b="1" u="sng" dirty="0"/>
              <a:t>How the Holy Spirit Dwells in us…</a:t>
            </a:r>
            <a:endParaRPr lang="en-US" sz="2800" b="1" dirty="0"/>
          </a:p>
          <a:p>
            <a:pPr marL="457200" indent="-457200"/>
            <a:endParaRPr lang="en-US" sz="1200" b="1" u="sng" dirty="0"/>
          </a:p>
          <a:p>
            <a:pPr marL="914400" lvl="1" indent="-457200">
              <a:spcAft>
                <a:spcPts val="600"/>
              </a:spcAft>
            </a:pPr>
            <a:r>
              <a:rPr lang="en-US" sz="2600" b="1" i="1" dirty="0">
                <a:effectLst>
                  <a:outerShdw blurRad="38100" dist="38100" dir="2700000" algn="tl">
                    <a:srgbClr val="C0C0C0"/>
                  </a:outerShdw>
                </a:effectLst>
              </a:rPr>
              <a:t>A.  </a:t>
            </a:r>
            <a:r>
              <a:rPr lang="en-US" sz="2600" b="1" i="1" u="sng" dirty="0">
                <a:effectLst>
                  <a:outerShdw blurRad="38100" dist="38100" dir="2700000" algn="tl">
                    <a:srgbClr val="C0C0C0"/>
                  </a:outerShdw>
                </a:effectLst>
              </a:rPr>
              <a:t>Not</a:t>
            </a:r>
            <a:r>
              <a:rPr lang="en-US" sz="2600" b="1" i="1" dirty="0">
                <a:effectLst>
                  <a:outerShdw blurRad="38100" dist="38100" dir="2700000" algn="tl">
                    <a:srgbClr val="C0C0C0"/>
                  </a:outerShdw>
                </a:effectLst>
              </a:rPr>
              <a:t> Miraculously, mysteriously, literally or physically!</a:t>
            </a:r>
            <a:endParaRPr lang="en-US" sz="2600" i="1" dirty="0">
              <a:solidFill>
                <a:srgbClr val="A50021"/>
              </a:solidFill>
              <a:effectLst>
                <a:outerShdw blurRad="38100" dist="38100" dir="2700000" algn="tl">
                  <a:srgbClr val="C0C0C0"/>
                </a:outerShdw>
              </a:effectLst>
            </a:endParaRPr>
          </a:p>
          <a:p>
            <a:pPr marL="1257300" lvl="2" indent="-342900">
              <a:spcAft>
                <a:spcPts val="600"/>
              </a:spcAft>
            </a:pPr>
            <a:r>
              <a:rPr lang="en-US" i="1" dirty="0"/>
              <a:t>1.  Yes, the Holy Spirit Dwells in us; </a:t>
            </a:r>
            <a:endParaRPr lang="en-US" sz="2200" i="1" dirty="0">
              <a:effectLst>
                <a:outerShdw blurRad="38100" dist="38100" dir="2700000" algn="tl">
                  <a:srgbClr val="C0C0C0"/>
                </a:outerShdw>
              </a:effectLst>
            </a:endParaRPr>
          </a:p>
          <a:p>
            <a:pPr marL="1257300" lvl="2" indent="-342900">
              <a:spcAft>
                <a:spcPts val="600"/>
              </a:spcAft>
            </a:pPr>
            <a:r>
              <a:rPr lang="en-US" i="1" dirty="0"/>
              <a:t>2.  Also, Christ, Father &amp; Man dwell in each other!</a:t>
            </a:r>
          </a:p>
          <a:p>
            <a:pPr marL="1257300" lvl="2" indent="-342900">
              <a:spcAft>
                <a:spcPts val="600"/>
              </a:spcAft>
            </a:pPr>
            <a:r>
              <a:rPr lang="en-US" i="1" dirty="0"/>
              <a:t>3.  </a:t>
            </a:r>
            <a:r>
              <a:rPr lang="en-US" i="1" dirty="0">
                <a:solidFill>
                  <a:schemeClr val="accent2"/>
                </a:solidFill>
              </a:rPr>
              <a:t>Based on reason, we understand this can’t be Literal!!</a:t>
            </a:r>
            <a:endParaRPr lang="en-US" sz="2200" i="1" dirty="0">
              <a:solidFill>
                <a:schemeClr val="accent2"/>
              </a:solidFill>
              <a:effectLst>
                <a:outerShdw blurRad="38100" dist="38100" dir="2700000" algn="tl">
                  <a:srgbClr val="C0C0C0"/>
                </a:outerShdw>
              </a:effectLst>
            </a:endParaRPr>
          </a:p>
          <a:p>
            <a:pPr marL="914400" lvl="1" indent="-457200">
              <a:spcAft>
                <a:spcPts val="600"/>
              </a:spcAft>
            </a:pPr>
            <a:endParaRPr lang="en-US" sz="1600" b="1" i="1" dirty="0">
              <a:solidFill>
                <a:srgbClr val="A50021"/>
              </a:solidFill>
              <a:effectLst>
                <a:outerShdw blurRad="38100" dist="38100" dir="2700000" algn="tl">
                  <a:srgbClr val="C0C0C0"/>
                </a:outerShdw>
              </a:effectLst>
            </a:endParaRPr>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271463" y="379413"/>
            <a:ext cx="8594725" cy="6140142"/>
          </a:xfrm>
          <a:prstGeom prst="rect">
            <a:avLst/>
          </a:prstGeom>
          <a:noFill/>
          <a:ln w="57150" cmpd="thickThin">
            <a:noFill/>
            <a:miter lim="800000"/>
            <a:headEnd/>
            <a:tailEnd/>
          </a:ln>
          <a:effectLst/>
        </p:spPr>
        <p:txBody>
          <a:bodyPr>
            <a:spAutoFit/>
          </a:bodyPr>
          <a:lstStyle/>
          <a:p>
            <a:pPr marL="457200" indent="-457200"/>
            <a:r>
              <a:rPr lang="en-US" sz="2800" b="1" dirty="0"/>
              <a:t>IV.  </a:t>
            </a:r>
            <a:r>
              <a:rPr lang="en-US" sz="2800" b="1" u="sng" dirty="0"/>
              <a:t>How the Holy Spirit Dwells in us…</a:t>
            </a:r>
            <a:endParaRPr lang="en-US" sz="2800" b="1" dirty="0"/>
          </a:p>
          <a:p>
            <a:pPr marL="457200" indent="-457200"/>
            <a:endParaRPr lang="en-US" sz="1200" b="1" u="sng" dirty="0"/>
          </a:p>
          <a:p>
            <a:pPr marL="914400" lvl="1" indent="-457200">
              <a:spcAft>
                <a:spcPts val="600"/>
              </a:spcAft>
            </a:pPr>
            <a:r>
              <a:rPr lang="en-US" sz="2600" b="1" i="1" dirty="0">
                <a:effectLst>
                  <a:outerShdw blurRad="38100" dist="38100" dir="2700000" algn="tl">
                    <a:srgbClr val="C0C0C0"/>
                  </a:outerShdw>
                </a:effectLst>
              </a:rPr>
              <a:t>A.  </a:t>
            </a:r>
            <a:r>
              <a:rPr lang="en-US" sz="2600" b="1" i="1" u="sng" dirty="0">
                <a:effectLst>
                  <a:outerShdw blurRad="38100" dist="38100" dir="2700000" algn="tl">
                    <a:srgbClr val="C0C0C0"/>
                  </a:outerShdw>
                </a:effectLst>
              </a:rPr>
              <a:t>Not</a:t>
            </a:r>
            <a:r>
              <a:rPr lang="en-US" sz="2600" b="1" i="1" dirty="0">
                <a:effectLst>
                  <a:outerShdw blurRad="38100" dist="38100" dir="2700000" algn="tl">
                    <a:srgbClr val="C0C0C0"/>
                  </a:outerShdw>
                </a:effectLst>
              </a:rPr>
              <a:t> Miraculously, mysteriously, literally or physically!</a:t>
            </a:r>
            <a:endParaRPr lang="en-US" sz="2600" i="1" dirty="0">
              <a:solidFill>
                <a:srgbClr val="A50021"/>
              </a:solidFill>
              <a:effectLst>
                <a:outerShdw blurRad="38100" dist="38100" dir="2700000" algn="tl">
                  <a:srgbClr val="C0C0C0"/>
                </a:outerShdw>
              </a:effectLst>
            </a:endParaRPr>
          </a:p>
          <a:p>
            <a:pPr marL="1257300" lvl="2" indent="-342900">
              <a:spcAft>
                <a:spcPts val="600"/>
              </a:spcAft>
            </a:pPr>
            <a:r>
              <a:rPr lang="en-US" i="1" dirty="0"/>
              <a:t>1.  Yes, the Holy Spirit Dwells in us; </a:t>
            </a:r>
            <a:endParaRPr lang="en-US" sz="2200" i="1" dirty="0">
              <a:effectLst>
                <a:outerShdw blurRad="38100" dist="38100" dir="2700000" algn="tl">
                  <a:srgbClr val="C0C0C0"/>
                </a:outerShdw>
              </a:effectLst>
            </a:endParaRPr>
          </a:p>
          <a:p>
            <a:pPr marL="1257300" lvl="2" indent="-342900">
              <a:spcAft>
                <a:spcPts val="600"/>
              </a:spcAft>
            </a:pPr>
            <a:r>
              <a:rPr lang="en-US" i="1" dirty="0"/>
              <a:t>2.  Also, Christ, Father &amp; Man dwell in each other!</a:t>
            </a:r>
          </a:p>
          <a:p>
            <a:pPr marL="1257300" lvl="2" indent="-342900">
              <a:spcAft>
                <a:spcPts val="600"/>
              </a:spcAft>
            </a:pPr>
            <a:r>
              <a:rPr lang="en-US" i="1" dirty="0"/>
              <a:t>3.  </a:t>
            </a:r>
            <a:r>
              <a:rPr lang="en-US" i="1" dirty="0">
                <a:solidFill>
                  <a:schemeClr val="accent2"/>
                </a:solidFill>
              </a:rPr>
              <a:t>Based on reason, we understand this can’t be Literal!!</a:t>
            </a:r>
            <a:endParaRPr lang="en-US" sz="2200" i="1" dirty="0">
              <a:solidFill>
                <a:schemeClr val="accent2"/>
              </a:solidFill>
              <a:effectLst>
                <a:outerShdw blurRad="38100" dist="38100" dir="2700000" algn="tl">
                  <a:srgbClr val="C0C0C0"/>
                </a:outerShdw>
              </a:effectLst>
            </a:endParaRPr>
          </a:p>
          <a:p>
            <a:pPr marL="914400" lvl="1" indent="-457200">
              <a:spcAft>
                <a:spcPts val="600"/>
              </a:spcAft>
            </a:pPr>
            <a:endParaRPr lang="en-US" sz="1600" b="1" i="1" dirty="0">
              <a:solidFill>
                <a:srgbClr val="A50021"/>
              </a:solidFill>
              <a:effectLst>
                <a:outerShdw blurRad="38100" dist="38100" dir="2700000" algn="tl">
                  <a:srgbClr val="C0C0C0"/>
                </a:outerShdw>
              </a:effectLst>
            </a:endParaRPr>
          </a:p>
          <a:p>
            <a:pPr marL="914400" lvl="1" indent="-457200">
              <a:spcAft>
                <a:spcPts val="600"/>
              </a:spcAft>
            </a:pPr>
            <a:r>
              <a:rPr lang="en-US" sz="2600" b="1" i="1" dirty="0">
                <a:effectLst>
                  <a:outerShdw blurRad="38100" dist="38100" dir="2700000" algn="tl">
                    <a:srgbClr val="C0C0C0"/>
                  </a:outerShdw>
                </a:effectLst>
              </a:rPr>
              <a:t>B.  Holy Spirit dwells in us Figuratively through Faith!</a:t>
            </a:r>
          </a:p>
          <a:p>
            <a:pPr marL="1257300" lvl="2" indent="-342900">
              <a:spcAft>
                <a:spcPts val="600"/>
              </a:spcAft>
            </a:pPr>
            <a:r>
              <a:rPr lang="en-US" i="1" dirty="0"/>
              <a:t>1. </a:t>
            </a:r>
            <a:r>
              <a:rPr lang="en-US" i="1" dirty="0">
                <a:solidFill>
                  <a:srgbClr val="A50021"/>
                </a:solidFill>
              </a:rPr>
              <a:t>Gal 3:14 - </a:t>
            </a:r>
            <a:r>
              <a:rPr lang="en-US" sz="2000" i="1" dirty="0">
                <a:effectLst>
                  <a:outerShdw blurRad="38100" dist="38100" dir="2700000" algn="tl">
                    <a:srgbClr val="C0C0C0"/>
                  </a:outerShdw>
                </a:effectLst>
                <a:cs typeface="Times New Roman" pitchFamily="18" charset="0"/>
              </a:rPr>
              <a:t>That the blessing of Abraham might come on the Gentiles through Jesus Christ; that we </a:t>
            </a:r>
            <a:r>
              <a:rPr lang="en-US" sz="2000" i="1" u="sng" dirty="0">
                <a:effectLst>
                  <a:outerShdw blurRad="38100" dist="38100" dir="2700000" algn="tl">
                    <a:srgbClr val="C0C0C0"/>
                  </a:outerShdw>
                </a:effectLst>
                <a:cs typeface="Times New Roman" pitchFamily="18" charset="0"/>
              </a:rPr>
              <a:t>might receive the promise of the Spirit through faith</a:t>
            </a:r>
            <a:r>
              <a:rPr lang="en-US" sz="2000" i="1" dirty="0"/>
              <a:t> </a:t>
            </a:r>
          </a:p>
          <a:p>
            <a:pPr marL="1257300" lvl="2" indent="-342900">
              <a:spcAft>
                <a:spcPts val="600"/>
              </a:spcAft>
            </a:pPr>
            <a:r>
              <a:rPr lang="en-US" i="1" dirty="0">
                <a:effectLst>
                  <a:outerShdw blurRad="38100" dist="38100" dir="2700000" algn="tl">
                    <a:srgbClr val="C0C0C0"/>
                  </a:outerShdw>
                </a:effectLst>
              </a:rPr>
              <a:t>2.  </a:t>
            </a:r>
            <a:r>
              <a:rPr lang="en-US" b="1" i="1" dirty="0">
                <a:solidFill>
                  <a:srgbClr val="A50021"/>
                </a:solidFill>
                <a:effectLst>
                  <a:outerShdw blurRad="38100" dist="38100" dir="2700000" algn="tl">
                    <a:srgbClr val="C0C0C0"/>
                  </a:outerShdw>
                </a:effectLst>
              </a:rPr>
              <a:t>By incorporating the will of the person (Word), we figuratively incorporate the person (Spirit)!</a:t>
            </a:r>
            <a:endParaRPr lang="en-US" i="1" dirty="0">
              <a:effectLst>
                <a:outerShdw blurRad="38100" dist="38100" dir="2700000" algn="tl">
                  <a:srgbClr val="C0C0C0"/>
                </a:outerShdw>
              </a:effectLst>
            </a:endParaRPr>
          </a:p>
          <a:p>
            <a:pPr marL="1257300" lvl="2" indent="-342900">
              <a:spcAft>
                <a:spcPts val="600"/>
              </a:spcAft>
            </a:pPr>
            <a:r>
              <a:rPr lang="en-US" i="1" dirty="0"/>
              <a:t>3.  We use this phraseology all the time secularly!</a:t>
            </a:r>
          </a:p>
          <a:p>
            <a:pPr marL="1714500" lvl="3" indent="-342900">
              <a:spcAft>
                <a:spcPts val="600"/>
              </a:spcAft>
              <a:buFont typeface="Arial" pitchFamily="34" charset="0"/>
              <a:buChar char="•"/>
            </a:pPr>
            <a:r>
              <a:rPr lang="en-US" i="1" dirty="0"/>
              <a:t>Children have their parents dwelling in them!!</a:t>
            </a:r>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271463" y="379413"/>
            <a:ext cx="8594725" cy="1554272"/>
          </a:xfrm>
          <a:prstGeom prst="rect">
            <a:avLst/>
          </a:prstGeom>
          <a:noFill/>
          <a:ln w="57150" cmpd="thickThin">
            <a:noFill/>
            <a:miter lim="800000"/>
            <a:headEnd/>
            <a:tailEnd/>
          </a:ln>
          <a:effectLst/>
        </p:spPr>
        <p:txBody>
          <a:bodyPr>
            <a:spAutoFit/>
          </a:bodyPr>
          <a:lstStyle/>
          <a:p>
            <a:pPr marL="457200" indent="-457200"/>
            <a:r>
              <a:rPr lang="en-US" sz="2800" b="1" dirty="0"/>
              <a:t>IV.  </a:t>
            </a:r>
            <a:r>
              <a:rPr lang="en-US" sz="2800" b="1" u="sng" dirty="0"/>
              <a:t>How the Holy Spirit Dwells in us…</a:t>
            </a:r>
            <a:endParaRPr lang="en-US" sz="2800" b="1" dirty="0"/>
          </a:p>
          <a:p>
            <a:pPr marL="457200" indent="-457200"/>
            <a:endParaRPr lang="en-US" sz="1200" b="1" u="sng" dirty="0"/>
          </a:p>
          <a:p>
            <a:pPr marL="914400" lvl="1" indent="-457200">
              <a:spcAft>
                <a:spcPts val="600"/>
              </a:spcAft>
            </a:pPr>
            <a:r>
              <a:rPr lang="en-US" sz="2600" b="1" i="1" dirty="0">
                <a:effectLst>
                  <a:outerShdw blurRad="38100" dist="38100" dir="2700000" algn="tl">
                    <a:srgbClr val="C0C0C0"/>
                  </a:outerShdw>
                </a:effectLst>
              </a:rPr>
              <a:t>C.  </a:t>
            </a:r>
            <a:r>
              <a:rPr lang="en-US" sz="2600" b="1" i="1" u="sng" dirty="0">
                <a:effectLst>
                  <a:outerShdw blurRad="38100" dist="38100" dir="2700000" algn="tl">
                    <a:srgbClr val="C0C0C0"/>
                  </a:outerShdw>
                </a:effectLst>
              </a:rPr>
              <a:t>Biblical Evidence</a:t>
            </a:r>
            <a:endParaRPr lang="en-US" sz="2600" i="1" dirty="0">
              <a:solidFill>
                <a:srgbClr val="A50021"/>
              </a:solidFill>
              <a:effectLst>
                <a:outerShdw blurRad="38100" dist="38100" dir="2700000" algn="tl">
                  <a:srgbClr val="C0C0C0"/>
                </a:outerShdw>
              </a:effectLst>
            </a:endParaRPr>
          </a:p>
          <a:p>
            <a:pPr marL="1257300" lvl="2" indent="-342900">
              <a:spcAft>
                <a:spcPts val="600"/>
              </a:spcAft>
            </a:pPr>
            <a:r>
              <a:rPr lang="en-US" i="1" dirty="0"/>
              <a:t>1.  </a:t>
            </a:r>
            <a:r>
              <a:rPr lang="en-US" i="1" dirty="0">
                <a:solidFill>
                  <a:srgbClr val="A50021"/>
                </a:solidFill>
              </a:rPr>
              <a:t>Eph 5:18-19 &amp; Col 3:16</a:t>
            </a:r>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271463" y="379413"/>
            <a:ext cx="8594725" cy="6246812"/>
          </a:xfrm>
          <a:prstGeom prst="rect">
            <a:avLst/>
          </a:prstGeom>
          <a:noFill/>
          <a:ln w="57150" cmpd="thickThin">
            <a:noFill/>
            <a:miter lim="800000"/>
            <a:headEnd/>
            <a:tailEnd/>
          </a:ln>
          <a:effectLst/>
        </p:spPr>
        <p:txBody>
          <a:bodyPr>
            <a:spAutoFit/>
          </a:bodyPr>
          <a:lstStyle/>
          <a:p>
            <a:pPr marL="457200" indent="-457200"/>
            <a:endParaRPr lang="en-US" sz="2600" b="1" i="1" u="sng" dirty="0">
              <a:solidFill>
                <a:srgbClr val="A50021"/>
              </a:solidFill>
            </a:endParaRPr>
          </a:p>
          <a:p>
            <a:pPr marL="457200" indent="-457200"/>
            <a:r>
              <a:rPr lang="en-US" sz="2600" b="1" i="1" u="sng" dirty="0">
                <a:solidFill>
                  <a:srgbClr val="A50021"/>
                </a:solidFill>
              </a:rPr>
              <a:t>Eph 5:18-19  and  Col 3:16</a:t>
            </a:r>
            <a:endParaRPr lang="en-US" sz="2600" b="1" i="1" u="sng" dirty="0">
              <a:solidFill>
                <a:srgbClr val="A50021"/>
              </a:solidFill>
              <a:effectLst>
                <a:outerShdw blurRad="38100" dist="38100" dir="2700000" algn="tl">
                  <a:srgbClr val="C0C0C0"/>
                </a:outerShdw>
              </a:effectLst>
            </a:endParaRPr>
          </a:p>
          <a:p>
            <a:pPr marL="914400" lvl="1" indent="-457200"/>
            <a:endParaRPr lang="en-US" sz="1200" b="1" i="1" u="sng" dirty="0"/>
          </a:p>
          <a:p>
            <a:pPr marL="914400" lvl="1" indent="-457200"/>
            <a:r>
              <a:rPr lang="en-US" sz="2200" dirty="0"/>
              <a:t>1. </a:t>
            </a:r>
            <a:r>
              <a:rPr lang="en-US" sz="2600" b="1" i="1" u="sng" dirty="0">
                <a:solidFill>
                  <a:srgbClr val="A50021"/>
                </a:solidFill>
              </a:rPr>
              <a:t>Eph 5:18-19 </a:t>
            </a:r>
            <a:r>
              <a:rPr lang="en-US" sz="2200" i="1" dirty="0">
                <a:solidFill>
                  <a:srgbClr val="A50021"/>
                </a:solidFill>
              </a:rPr>
              <a:t> </a:t>
            </a:r>
          </a:p>
          <a:p>
            <a:pPr marL="914400" lvl="1" indent="-457200"/>
            <a:endParaRPr lang="en-US" sz="800" i="1" dirty="0">
              <a:solidFill>
                <a:srgbClr val="A50021"/>
              </a:solidFill>
            </a:endParaRPr>
          </a:p>
          <a:p>
            <a:pPr marL="1257300" lvl="2" indent="-342900">
              <a:buFontTx/>
              <a:buChar char="•"/>
            </a:pPr>
            <a:r>
              <a:rPr lang="en-US" sz="2200" i="1" dirty="0">
                <a:solidFill>
                  <a:srgbClr val="000000"/>
                </a:solidFill>
                <a:effectLst>
                  <a:outerShdw blurRad="38100" dist="38100" dir="2700000" algn="tl">
                    <a:srgbClr val="C0C0C0"/>
                  </a:outerShdw>
                </a:effectLst>
                <a:cs typeface="Times New Roman" pitchFamily="18" charset="0"/>
              </a:rPr>
              <a:t>And be not drunk with wine, wherein is excess; </a:t>
            </a:r>
            <a:r>
              <a:rPr lang="en-US" sz="2200" i="1" u="sng" dirty="0">
                <a:solidFill>
                  <a:srgbClr val="006699"/>
                </a:solidFill>
                <a:effectLst>
                  <a:outerShdw blurRad="38100" dist="38100" dir="2700000" algn="tl">
                    <a:srgbClr val="C0C0C0"/>
                  </a:outerShdw>
                </a:effectLst>
                <a:cs typeface="Times New Roman" pitchFamily="18" charset="0"/>
              </a:rPr>
              <a:t>but be filled with the Spirit</a:t>
            </a:r>
            <a:r>
              <a:rPr lang="en-US" sz="2200" i="1" dirty="0">
                <a:solidFill>
                  <a:srgbClr val="000000"/>
                </a:solidFill>
                <a:effectLst>
                  <a:outerShdw blurRad="38100" dist="38100" dir="2700000" algn="tl">
                    <a:srgbClr val="C0C0C0"/>
                  </a:outerShdw>
                </a:effectLst>
                <a:cs typeface="Times New Roman" pitchFamily="18" charset="0"/>
              </a:rPr>
              <a:t>; </a:t>
            </a:r>
            <a:r>
              <a:rPr lang="en-US" sz="2200" i="1" baseline="30000" dirty="0">
                <a:solidFill>
                  <a:srgbClr val="000000"/>
                </a:solidFill>
                <a:effectLst>
                  <a:outerShdw blurRad="38100" dist="38100" dir="2700000" algn="tl">
                    <a:srgbClr val="C0C0C0"/>
                  </a:outerShdw>
                </a:effectLst>
                <a:cs typeface="Times New Roman" pitchFamily="18" charset="0"/>
              </a:rPr>
              <a:t>19 </a:t>
            </a:r>
            <a:r>
              <a:rPr lang="en-US" sz="2200" i="1" dirty="0">
                <a:solidFill>
                  <a:srgbClr val="000000"/>
                </a:solidFill>
                <a:effectLst>
                  <a:outerShdw blurRad="38100" dist="38100" dir="2700000" algn="tl">
                    <a:srgbClr val="C0C0C0"/>
                  </a:outerShdw>
                </a:effectLst>
                <a:cs typeface="Times New Roman" pitchFamily="18" charset="0"/>
              </a:rPr>
              <a:t> Speaking to yourselves in psalms and hymns and spiritual songs, singing and making melody in your heart to the Lord.</a:t>
            </a:r>
            <a:r>
              <a:rPr lang="en-US" sz="2200" dirty="0">
                <a:effectLst>
                  <a:outerShdw blurRad="38100" dist="38100" dir="2700000" algn="tl">
                    <a:srgbClr val="C0C0C0"/>
                  </a:outerShdw>
                </a:effectLst>
                <a:cs typeface="Times New Roman" pitchFamily="18" charset="0"/>
              </a:rPr>
              <a:t> </a:t>
            </a:r>
          </a:p>
          <a:p>
            <a:pPr marL="914400" lvl="1" indent="-457200"/>
            <a:endParaRPr lang="en-US" sz="2200" dirty="0">
              <a:effectLst>
                <a:outerShdw blurRad="38100" dist="38100" dir="2700000" algn="tl">
                  <a:srgbClr val="C0C0C0"/>
                </a:outerShdw>
              </a:effectLst>
              <a:cs typeface="Times New Roman" pitchFamily="18" charset="0"/>
            </a:endParaRPr>
          </a:p>
          <a:p>
            <a:pPr marL="914400" lvl="1" indent="-457200"/>
            <a:r>
              <a:rPr lang="en-US" sz="2200" dirty="0">
                <a:effectLst>
                  <a:outerShdw blurRad="38100" dist="38100" dir="2700000" algn="tl">
                    <a:srgbClr val="C0C0C0"/>
                  </a:outerShdw>
                </a:effectLst>
              </a:rPr>
              <a:t>2. </a:t>
            </a:r>
            <a:r>
              <a:rPr lang="en-US" sz="2600" b="1" i="1" u="sng" dirty="0">
                <a:solidFill>
                  <a:srgbClr val="A50021"/>
                </a:solidFill>
              </a:rPr>
              <a:t>Col 3:16</a:t>
            </a:r>
            <a:r>
              <a:rPr lang="en-US" sz="2200" dirty="0">
                <a:effectLst>
                  <a:outerShdw blurRad="38100" dist="38100" dir="2700000" algn="tl">
                    <a:srgbClr val="C0C0C0"/>
                  </a:outerShdw>
                </a:effectLst>
              </a:rPr>
              <a:t> </a:t>
            </a:r>
          </a:p>
          <a:p>
            <a:pPr marL="914400" lvl="1" indent="-457200"/>
            <a:endParaRPr lang="en-US" sz="800" dirty="0">
              <a:effectLst>
                <a:outerShdw blurRad="38100" dist="38100" dir="2700000" algn="tl">
                  <a:srgbClr val="C0C0C0"/>
                </a:outerShdw>
              </a:effectLst>
            </a:endParaRPr>
          </a:p>
          <a:p>
            <a:pPr marL="1257300" lvl="2" indent="-342900">
              <a:buFontTx/>
              <a:buChar char="•"/>
            </a:pPr>
            <a:r>
              <a:rPr lang="en-US" sz="2200" i="1" u="sng" dirty="0">
                <a:solidFill>
                  <a:srgbClr val="006699"/>
                </a:solidFill>
                <a:effectLst>
                  <a:outerShdw blurRad="38100" dist="38100" dir="2700000" algn="tl">
                    <a:srgbClr val="C0C0C0"/>
                  </a:outerShdw>
                </a:effectLst>
                <a:cs typeface="Times New Roman" pitchFamily="18" charset="0"/>
              </a:rPr>
              <a:t>Let the word of Christ dwell in you</a:t>
            </a:r>
            <a:r>
              <a:rPr lang="en-US" sz="2200" i="1" u="sng" dirty="0">
                <a:solidFill>
                  <a:srgbClr val="000000"/>
                </a:solidFill>
                <a:effectLst>
                  <a:outerShdw blurRad="38100" dist="38100" dir="2700000" algn="tl">
                    <a:srgbClr val="C0C0C0"/>
                  </a:outerShdw>
                </a:effectLst>
                <a:cs typeface="Times New Roman" pitchFamily="18" charset="0"/>
              </a:rPr>
              <a:t> </a:t>
            </a:r>
            <a:r>
              <a:rPr lang="en-US" sz="2200" i="1" dirty="0">
                <a:solidFill>
                  <a:srgbClr val="000000"/>
                </a:solidFill>
                <a:effectLst>
                  <a:outerShdw blurRad="38100" dist="38100" dir="2700000" algn="tl">
                    <a:srgbClr val="C0C0C0"/>
                  </a:outerShdw>
                </a:effectLst>
                <a:cs typeface="Times New Roman" pitchFamily="18" charset="0"/>
              </a:rPr>
              <a:t>richly in all wisdom; </a:t>
            </a:r>
            <a:r>
              <a:rPr lang="en-US" sz="2200" i="1" dirty="0">
                <a:effectLst>
                  <a:outerShdw blurRad="38100" dist="38100" dir="2700000" algn="tl">
                    <a:srgbClr val="C0C0C0"/>
                  </a:outerShdw>
                </a:effectLst>
                <a:cs typeface="Times New Roman" pitchFamily="18" charset="0"/>
              </a:rPr>
              <a:t>teaching and admonishing one another in psalms and hymns and spiritual songs, singing with grace in your hearts to the Lord.</a:t>
            </a:r>
            <a:r>
              <a:rPr lang="en-US" sz="2200" dirty="0">
                <a:effectLst>
                  <a:outerShdw blurRad="38100" dist="38100" dir="2700000" algn="tl">
                    <a:srgbClr val="C0C0C0"/>
                  </a:outerShdw>
                </a:effectLst>
              </a:rPr>
              <a:t> </a:t>
            </a:r>
          </a:p>
          <a:p>
            <a:pPr marL="914400" lvl="1" indent="-457200"/>
            <a:endParaRPr lang="en-US" sz="1800" b="1" i="1" dirty="0">
              <a:solidFill>
                <a:srgbClr val="A50021"/>
              </a:solidFill>
            </a:endParaRPr>
          </a:p>
          <a:p>
            <a:pPr marL="914400" lvl="1" indent="-457200" algn="ctr"/>
            <a:r>
              <a:rPr lang="en-US" sz="2600" b="1" i="1" dirty="0">
                <a:solidFill>
                  <a:srgbClr val="A50021"/>
                </a:solidFill>
                <a:effectLst>
                  <a:outerShdw blurRad="38100" dist="38100" dir="2700000" algn="tl">
                    <a:srgbClr val="C0C0C0"/>
                  </a:outerShdw>
                </a:effectLst>
              </a:rPr>
              <a:t>Filled with the Spirit = Word of Christ dwelling in us</a:t>
            </a:r>
          </a:p>
          <a:p>
            <a:pPr marL="914400" lvl="1" indent="-457200" algn="ctr"/>
            <a:endParaRPr lang="en-US" sz="2600" b="1" i="1" dirty="0">
              <a:solidFill>
                <a:srgbClr val="A50021"/>
              </a:solidFill>
              <a:effectLst>
                <a:outerShdw blurRad="38100" dist="38100" dir="2700000" algn="tl">
                  <a:srgbClr val="C0C0C0"/>
                </a:outerShdw>
              </a:effectLst>
            </a:endParaRPr>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271463" y="379413"/>
            <a:ext cx="8594725" cy="2000548"/>
          </a:xfrm>
          <a:prstGeom prst="rect">
            <a:avLst/>
          </a:prstGeom>
          <a:noFill/>
          <a:ln w="57150" cmpd="thickThin">
            <a:noFill/>
            <a:miter lim="800000"/>
            <a:headEnd/>
            <a:tailEnd/>
          </a:ln>
          <a:effectLst/>
        </p:spPr>
        <p:txBody>
          <a:bodyPr>
            <a:spAutoFit/>
          </a:bodyPr>
          <a:lstStyle/>
          <a:p>
            <a:pPr marL="457200" indent="-457200"/>
            <a:r>
              <a:rPr lang="en-US" sz="2800" b="1" dirty="0"/>
              <a:t>IV.  </a:t>
            </a:r>
            <a:r>
              <a:rPr lang="en-US" sz="2800" b="1" u="sng" dirty="0"/>
              <a:t>How the Holy Spirit Dwells in us…</a:t>
            </a:r>
            <a:endParaRPr lang="en-US" sz="2800" b="1" dirty="0"/>
          </a:p>
          <a:p>
            <a:pPr marL="457200" indent="-457200"/>
            <a:endParaRPr lang="en-US" sz="1200" b="1" u="sng" dirty="0"/>
          </a:p>
          <a:p>
            <a:pPr marL="914400" lvl="1" indent="-457200">
              <a:spcAft>
                <a:spcPts val="600"/>
              </a:spcAft>
            </a:pPr>
            <a:r>
              <a:rPr lang="en-US" sz="2600" b="1" i="1" dirty="0">
                <a:effectLst>
                  <a:outerShdw blurRad="38100" dist="38100" dir="2700000" algn="tl">
                    <a:srgbClr val="C0C0C0"/>
                  </a:outerShdw>
                </a:effectLst>
              </a:rPr>
              <a:t>C.  </a:t>
            </a:r>
            <a:r>
              <a:rPr lang="en-US" sz="2600" b="1" i="1" u="sng" dirty="0">
                <a:effectLst>
                  <a:outerShdw blurRad="38100" dist="38100" dir="2700000" algn="tl">
                    <a:srgbClr val="C0C0C0"/>
                  </a:outerShdw>
                </a:effectLst>
              </a:rPr>
              <a:t>Biblical Evidence</a:t>
            </a:r>
            <a:endParaRPr lang="en-US" sz="2600" i="1" dirty="0">
              <a:solidFill>
                <a:srgbClr val="A50021"/>
              </a:solidFill>
              <a:effectLst>
                <a:outerShdw blurRad="38100" dist="38100" dir="2700000" algn="tl">
                  <a:srgbClr val="C0C0C0"/>
                </a:outerShdw>
              </a:effectLst>
            </a:endParaRPr>
          </a:p>
          <a:p>
            <a:pPr marL="1257300" lvl="2" indent="-342900">
              <a:spcAft>
                <a:spcPts val="600"/>
              </a:spcAft>
            </a:pPr>
            <a:r>
              <a:rPr lang="en-US" i="1" dirty="0"/>
              <a:t>1.  </a:t>
            </a:r>
            <a:r>
              <a:rPr lang="en-US" i="1" dirty="0">
                <a:solidFill>
                  <a:srgbClr val="A50021"/>
                </a:solidFill>
              </a:rPr>
              <a:t>Eph 5:18-19 &amp; Col 3:16</a:t>
            </a:r>
          </a:p>
          <a:p>
            <a:pPr marL="1257300" lvl="2" indent="-342900">
              <a:spcAft>
                <a:spcPts val="600"/>
              </a:spcAft>
            </a:pPr>
            <a:r>
              <a:rPr lang="en-US" i="1" dirty="0"/>
              <a:t>2.  Everything the Spirit Does…the Word Does!</a:t>
            </a:r>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p:cNvGraphicFramePr>
            <a:graphicFrameLocks noGrp="1"/>
          </p:cNvGraphicFramePr>
          <p:nvPr/>
        </p:nvGraphicFramePr>
        <p:xfrm>
          <a:off x="698500" y="2540000"/>
          <a:ext cx="7924800" cy="3840480"/>
        </p:xfrm>
        <a:graphic>
          <a:graphicData uri="http://schemas.openxmlformats.org/drawingml/2006/table">
            <a:tbl>
              <a:tblPr/>
              <a:tblGrid>
                <a:gridCol w="2660256">
                  <a:extLst>
                    <a:ext uri="{9D8B030D-6E8A-4147-A177-3AD203B41FA5}">
                      <a16:colId xmlns:a16="http://schemas.microsoft.com/office/drawing/2014/main" val="20000"/>
                    </a:ext>
                  </a:extLst>
                </a:gridCol>
                <a:gridCol w="2631339">
                  <a:extLst>
                    <a:ext uri="{9D8B030D-6E8A-4147-A177-3AD203B41FA5}">
                      <a16:colId xmlns:a16="http://schemas.microsoft.com/office/drawing/2014/main" val="20001"/>
                    </a:ext>
                  </a:extLst>
                </a:gridCol>
                <a:gridCol w="2633205">
                  <a:extLst>
                    <a:ext uri="{9D8B030D-6E8A-4147-A177-3AD203B41FA5}">
                      <a16:colId xmlns:a16="http://schemas.microsoft.com/office/drawing/2014/main" val="20002"/>
                    </a:ext>
                  </a:extLst>
                </a:gridCol>
              </a:tblGrid>
              <a:tr h="213783">
                <a:tc>
                  <a:txBody>
                    <a:bodyPr/>
                    <a:lstStyle/>
                    <a:p>
                      <a:pPr marL="0" marR="0" algn="ctr">
                        <a:spcBef>
                          <a:spcPts val="0"/>
                        </a:spcBef>
                        <a:spcAft>
                          <a:spcPts val="0"/>
                        </a:spcAft>
                        <a:tabLst>
                          <a:tab pos="228600" algn="l"/>
                          <a:tab pos="457200" algn="l"/>
                          <a:tab pos="685800" algn="l"/>
                          <a:tab pos="914400" algn="l"/>
                        </a:tabLst>
                      </a:pPr>
                      <a:r>
                        <a:rPr lang="en-US" sz="1800" b="1" dirty="0">
                          <a:latin typeface="Times New Roman"/>
                          <a:ea typeface="Times New Roman"/>
                        </a:rPr>
                        <a:t>Action</a:t>
                      </a:r>
                      <a:endParaRPr lang="en-US" sz="1800" dirty="0">
                        <a:latin typeface="Times New Roman"/>
                        <a:ea typeface="Times New Roman"/>
                      </a:endParaRP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spcBef>
                          <a:spcPts val="0"/>
                        </a:spcBef>
                        <a:spcAft>
                          <a:spcPts val="0"/>
                        </a:spcAft>
                        <a:tabLst>
                          <a:tab pos="228600" algn="l"/>
                          <a:tab pos="457200" algn="l"/>
                          <a:tab pos="685800" algn="l"/>
                          <a:tab pos="914400" algn="l"/>
                        </a:tabLst>
                      </a:pPr>
                      <a:r>
                        <a:rPr lang="en-US" sz="1800" b="1" dirty="0">
                          <a:latin typeface="Times New Roman"/>
                          <a:ea typeface="Times New Roman"/>
                        </a:rPr>
                        <a:t>Holy Spirit</a:t>
                      </a:r>
                      <a:endParaRPr lang="en-US" sz="1800" dirty="0">
                        <a:latin typeface="Times New Roman"/>
                        <a:ea typeface="Times New Roman"/>
                      </a:endParaRP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spcBef>
                          <a:spcPts val="0"/>
                        </a:spcBef>
                        <a:spcAft>
                          <a:spcPts val="0"/>
                        </a:spcAft>
                        <a:tabLst>
                          <a:tab pos="228600" algn="l"/>
                          <a:tab pos="457200" algn="l"/>
                          <a:tab pos="685800" algn="l"/>
                          <a:tab pos="914400" algn="l"/>
                        </a:tabLst>
                      </a:pPr>
                      <a:r>
                        <a:rPr lang="en-US" sz="1800" b="1" dirty="0">
                          <a:latin typeface="Times New Roman"/>
                          <a:ea typeface="Times New Roman"/>
                        </a:rPr>
                        <a:t>Word of God</a:t>
                      </a:r>
                      <a:endParaRPr lang="en-US" sz="1800" dirty="0">
                        <a:latin typeface="Times New Roman"/>
                        <a:ea typeface="Times New Roman"/>
                      </a:endParaRP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Bears witness &amp; testifies</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Rom 8:16, 1Jn 5:6</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Jn 5:39</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Testifies &amp; Instructs</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1 Pet 1:10-12, Neh 9:20</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2 Tim 3:16-17</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Convicts Sinners</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err="1">
                          <a:latin typeface="Times New Roman"/>
                          <a:ea typeface="Times New Roman"/>
                        </a:rPr>
                        <a:t>Jn</a:t>
                      </a:r>
                      <a:r>
                        <a:rPr lang="en-US" sz="1800" dirty="0">
                          <a:latin typeface="Times New Roman"/>
                          <a:ea typeface="Times New Roman"/>
                        </a:rPr>
                        <a:t> 16:7-8, 2 Tim 4:2</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Titus 1:9</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Begets sinners to life</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err="1">
                          <a:latin typeface="Times New Roman"/>
                          <a:ea typeface="Times New Roman"/>
                        </a:rPr>
                        <a:t>Jn</a:t>
                      </a:r>
                      <a:r>
                        <a:rPr lang="en-US" sz="1800" dirty="0">
                          <a:latin typeface="Times New Roman"/>
                          <a:ea typeface="Times New Roman"/>
                        </a:rPr>
                        <a:t> 6:63, 2 </a:t>
                      </a:r>
                      <a:r>
                        <a:rPr lang="en-US" sz="1800" dirty="0" err="1">
                          <a:latin typeface="Times New Roman"/>
                          <a:ea typeface="Times New Roman"/>
                        </a:rPr>
                        <a:t>Cor</a:t>
                      </a:r>
                      <a:r>
                        <a:rPr lang="en-US" sz="1800" dirty="0">
                          <a:latin typeface="Times New Roman"/>
                          <a:ea typeface="Times New Roman"/>
                        </a:rPr>
                        <a:t> 3:6</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James 1:18, 1Cor 4:15</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Born again</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err="1">
                          <a:latin typeface="Times New Roman"/>
                          <a:ea typeface="Times New Roman"/>
                        </a:rPr>
                        <a:t>Jn</a:t>
                      </a:r>
                      <a:r>
                        <a:rPr lang="en-US" sz="1800" dirty="0">
                          <a:latin typeface="Times New Roman"/>
                          <a:ea typeface="Times New Roman"/>
                        </a:rPr>
                        <a:t> 3:5-8</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2 Pet 1:22-25, 1 Pet 1:23</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Saves man from sin</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1Cor 6:11, Titus 3:5</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Jam 1:21, Act 11:14</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Sanctifies man</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Rom 15:16, 1 Cor 6:11</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err="1">
                          <a:latin typeface="Times New Roman"/>
                          <a:ea typeface="Times New Roman"/>
                        </a:rPr>
                        <a:t>Jn</a:t>
                      </a:r>
                      <a:r>
                        <a:rPr lang="en-US" sz="1800" dirty="0">
                          <a:latin typeface="Times New Roman"/>
                          <a:ea typeface="Times New Roman"/>
                        </a:rPr>
                        <a:t> 17:17</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Cleanses man</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1 Cor 6:11</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err="1">
                          <a:latin typeface="Times New Roman"/>
                          <a:ea typeface="Times New Roman"/>
                        </a:rPr>
                        <a:t>Jn</a:t>
                      </a:r>
                      <a:r>
                        <a:rPr lang="en-US" sz="1800" dirty="0">
                          <a:latin typeface="Times New Roman"/>
                          <a:ea typeface="Times New Roman"/>
                        </a:rPr>
                        <a:t> 15:3 Eph 5:26</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Dwells in man</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Rom 8:6</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Col 3:16</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Sustains and upholds</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Rom 15:13</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Heb 1:3</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Fills &amp; dwells in richly</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Eph 5:18</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Col 3:16</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Comforts</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Acts 9:31, </a:t>
                      </a:r>
                      <a:r>
                        <a:rPr lang="en-US" sz="1800" dirty="0" err="1">
                          <a:latin typeface="Times New Roman"/>
                          <a:ea typeface="Times New Roman"/>
                        </a:rPr>
                        <a:t>Jn</a:t>
                      </a:r>
                      <a:r>
                        <a:rPr lang="en-US" sz="1800" dirty="0">
                          <a:latin typeface="Times New Roman"/>
                          <a:ea typeface="Times New Roman"/>
                        </a:rPr>
                        <a:t> 14:15-17</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Rom 15:4, 1 </a:t>
                      </a:r>
                      <a:r>
                        <a:rPr lang="en-US" sz="1800" dirty="0" err="1">
                          <a:latin typeface="Times New Roman"/>
                          <a:ea typeface="Times New Roman"/>
                        </a:rPr>
                        <a:t>Thes</a:t>
                      </a:r>
                      <a:r>
                        <a:rPr lang="en-US" sz="1800" dirty="0">
                          <a:latin typeface="Times New Roman"/>
                          <a:ea typeface="Times New Roman"/>
                        </a:rPr>
                        <a:t> 4:18</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Leads &amp; guides</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Rom 8:14, Jn 16:13</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2 Tim 3:16-17</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271463" y="379413"/>
            <a:ext cx="8594725" cy="2000548"/>
          </a:xfrm>
          <a:prstGeom prst="rect">
            <a:avLst/>
          </a:prstGeom>
          <a:noFill/>
          <a:ln w="57150" cmpd="thickThin">
            <a:noFill/>
            <a:miter lim="800000"/>
            <a:headEnd/>
            <a:tailEnd/>
          </a:ln>
          <a:effectLst/>
        </p:spPr>
        <p:txBody>
          <a:bodyPr>
            <a:spAutoFit/>
          </a:bodyPr>
          <a:lstStyle/>
          <a:p>
            <a:pPr marL="457200" indent="-457200"/>
            <a:r>
              <a:rPr lang="en-US" sz="2800" b="1" dirty="0"/>
              <a:t>IV.  </a:t>
            </a:r>
            <a:r>
              <a:rPr lang="en-US" sz="2800" b="1" u="sng" dirty="0"/>
              <a:t>How the Holy Spirit Dwells in us…</a:t>
            </a:r>
            <a:endParaRPr lang="en-US" sz="2800" b="1" dirty="0"/>
          </a:p>
          <a:p>
            <a:pPr marL="457200" indent="-457200"/>
            <a:endParaRPr lang="en-US" sz="1200" b="1" u="sng" dirty="0"/>
          </a:p>
          <a:p>
            <a:pPr marL="914400" lvl="1" indent="-457200">
              <a:spcAft>
                <a:spcPts val="600"/>
              </a:spcAft>
            </a:pPr>
            <a:r>
              <a:rPr lang="en-US" sz="2600" b="1" i="1" dirty="0">
                <a:effectLst>
                  <a:outerShdw blurRad="38100" dist="38100" dir="2700000" algn="tl">
                    <a:srgbClr val="C0C0C0"/>
                  </a:outerShdw>
                </a:effectLst>
              </a:rPr>
              <a:t>C.  </a:t>
            </a:r>
            <a:r>
              <a:rPr lang="en-US" sz="2600" b="1" i="1" u="sng" dirty="0">
                <a:effectLst>
                  <a:outerShdw blurRad="38100" dist="38100" dir="2700000" algn="tl">
                    <a:srgbClr val="C0C0C0"/>
                  </a:outerShdw>
                </a:effectLst>
              </a:rPr>
              <a:t>Biblical Evidence</a:t>
            </a:r>
            <a:endParaRPr lang="en-US" sz="2600" i="1" dirty="0">
              <a:solidFill>
                <a:srgbClr val="A50021"/>
              </a:solidFill>
              <a:effectLst>
                <a:outerShdw blurRad="38100" dist="38100" dir="2700000" algn="tl">
                  <a:srgbClr val="C0C0C0"/>
                </a:outerShdw>
              </a:effectLst>
            </a:endParaRPr>
          </a:p>
          <a:p>
            <a:pPr marL="1257300" lvl="2" indent="-342900">
              <a:spcAft>
                <a:spcPts val="600"/>
              </a:spcAft>
            </a:pPr>
            <a:r>
              <a:rPr lang="en-US" i="1" dirty="0"/>
              <a:t>1.  </a:t>
            </a:r>
            <a:r>
              <a:rPr lang="en-US" i="1" dirty="0">
                <a:solidFill>
                  <a:srgbClr val="A50021"/>
                </a:solidFill>
              </a:rPr>
              <a:t>Eph 5:18-19 &amp; Col 3:16</a:t>
            </a:r>
          </a:p>
          <a:p>
            <a:pPr marL="1257300" lvl="2" indent="-342900">
              <a:spcAft>
                <a:spcPts val="600"/>
              </a:spcAft>
            </a:pPr>
            <a:r>
              <a:rPr lang="en-US" i="1" dirty="0"/>
              <a:t>2.  Everything the Spirit Does…the Word Does!</a:t>
            </a:r>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p:cNvGraphicFramePr>
            <a:graphicFrameLocks noGrp="1"/>
          </p:cNvGraphicFramePr>
          <p:nvPr/>
        </p:nvGraphicFramePr>
        <p:xfrm>
          <a:off x="698500" y="2540000"/>
          <a:ext cx="7924800" cy="3840480"/>
        </p:xfrm>
        <a:graphic>
          <a:graphicData uri="http://schemas.openxmlformats.org/drawingml/2006/table">
            <a:tbl>
              <a:tblPr/>
              <a:tblGrid>
                <a:gridCol w="2660256">
                  <a:extLst>
                    <a:ext uri="{9D8B030D-6E8A-4147-A177-3AD203B41FA5}">
                      <a16:colId xmlns:a16="http://schemas.microsoft.com/office/drawing/2014/main" val="20000"/>
                    </a:ext>
                  </a:extLst>
                </a:gridCol>
                <a:gridCol w="2631339">
                  <a:extLst>
                    <a:ext uri="{9D8B030D-6E8A-4147-A177-3AD203B41FA5}">
                      <a16:colId xmlns:a16="http://schemas.microsoft.com/office/drawing/2014/main" val="20001"/>
                    </a:ext>
                  </a:extLst>
                </a:gridCol>
                <a:gridCol w="2633205">
                  <a:extLst>
                    <a:ext uri="{9D8B030D-6E8A-4147-A177-3AD203B41FA5}">
                      <a16:colId xmlns:a16="http://schemas.microsoft.com/office/drawing/2014/main" val="20002"/>
                    </a:ext>
                  </a:extLst>
                </a:gridCol>
              </a:tblGrid>
              <a:tr h="213783">
                <a:tc>
                  <a:txBody>
                    <a:bodyPr/>
                    <a:lstStyle/>
                    <a:p>
                      <a:pPr marL="0" marR="0" algn="ctr">
                        <a:spcBef>
                          <a:spcPts val="0"/>
                        </a:spcBef>
                        <a:spcAft>
                          <a:spcPts val="0"/>
                        </a:spcAft>
                        <a:tabLst>
                          <a:tab pos="228600" algn="l"/>
                          <a:tab pos="457200" algn="l"/>
                          <a:tab pos="685800" algn="l"/>
                          <a:tab pos="914400" algn="l"/>
                        </a:tabLst>
                      </a:pPr>
                      <a:r>
                        <a:rPr lang="en-US" sz="1800" b="1" dirty="0">
                          <a:latin typeface="Times New Roman"/>
                          <a:ea typeface="Times New Roman"/>
                        </a:rPr>
                        <a:t>Action</a:t>
                      </a:r>
                      <a:endParaRPr lang="en-US" sz="1800" dirty="0">
                        <a:latin typeface="Times New Roman"/>
                        <a:ea typeface="Times New Roman"/>
                      </a:endParaRP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spcBef>
                          <a:spcPts val="0"/>
                        </a:spcBef>
                        <a:spcAft>
                          <a:spcPts val="0"/>
                        </a:spcAft>
                        <a:tabLst>
                          <a:tab pos="228600" algn="l"/>
                          <a:tab pos="457200" algn="l"/>
                          <a:tab pos="685800" algn="l"/>
                          <a:tab pos="914400" algn="l"/>
                        </a:tabLst>
                      </a:pPr>
                      <a:r>
                        <a:rPr lang="en-US" sz="1800" b="1" dirty="0">
                          <a:latin typeface="Times New Roman"/>
                          <a:ea typeface="Times New Roman"/>
                        </a:rPr>
                        <a:t>Holy Spirit</a:t>
                      </a:r>
                      <a:endParaRPr lang="en-US" sz="1800" dirty="0">
                        <a:latin typeface="Times New Roman"/>
                        <a:ea typeface="Times New Roman"/>
                      </a:endParaRP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spcBef>
                          <a:spcPts val="0"/>
                        </a:spcBef>
                        <a:spcAft>
                          <a:spcPts val="0"/>
                        </a:spcAft>
                        <a:tabLst>
                          <a:tab pos="228600" algn="l"/>
                          <a:tab pos="457200" algn="l"/>
                          <a:tab pos="685800" algn="l"/>
                          <a:tab pos="914400" algn="l"/>
                        </a:tabLst>
                      </a:pPr>
                      <a:r>
                        <a:rPr lang="en-US" sz="1800" b="1" dirty="0">
                          <a:latin typeface="Times New Roman"/>
                          <a:ea typeface="Times New Roman"/>
                        </a:rPr>
                        <a:t>Word of God</a:t>
                      </a:r>
                      <a:endParaRPr lang="en-US" sz="1800" dirty="0">
                        <a:latin typeface="Times New Roman"/>
                        <a:ea typeface="Times New Roman"/>
                      </a:endParaRP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Bears fruit</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Gal 5:22-23</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Col 1:5-6</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Gives power</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Rom 15:13</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Rom 1:16</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Truth</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1 </a:t>
                      </a:r>
                      <a:r>
                        <a:rPr lang="en-US" sz="1800" dirty="0" err="1">
                          <a:latin typeface="Times New Roman"/>
                          <a:ea typeface="Times New Roman"/>
                        </a:rPr>
                        <a:t>Jn</a:t>
                      </a:r>
                      <a:r>
                        <a:rPr lang="en-US" sz="1800" dirty="0">
                          <a:latin typeface="Times New Roman"/>
                          <a:ea typeface="Times New Roman"/>
                        </a:rPr>
                        <a:t> 5:6, </a:t>
                      </a:r>
                      <a:r>
                        <a:rPr lang="en-US" sz="1800" dirty="0" err="1">
                          <a:latin typeface="Times New Roman"/>
                          <a:ea typeface="Times New Roman"/>
                        </a:rPr>
                        <a:t>Jn</a:t>
                      </a:r>
                      <a:r>
                        <a:rPr lang="en-US" sz="1800" dirty="0">
                          <a:latin typeface="Times New Roman"/>
                          <a:ea typeface="Times New Roman"/>
                        </a:rPr>
                        <a:t> 14:17</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Jn 17:17</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Life</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Rev. 11:11, 2 </a:t>
                      </a:r>
                      <a:r>
                        <a:rPr lang="en-US" sz="1800" dirty="0" err="1">
                          <a:latin typeface="Times New Roman"/>
                          <a:ea typeface="Times New Roman"/>
                        </a:rPr>
                        <a:t>Cor</a:t>
                      </a:r>
                      <a:r>
                        <a:rPr lang="en-US" sz="1800" dirty="0">
                          <a:latin typeface="Times New Roman"/>
                          <a:ea typeface="Times New Roman"/>
                        </a:rPr>
                        <a:t> 3:6</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Jn 1:18, 6:68, Phil 2:16</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Reveals God’s will</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Eph 3:5</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Eph 3:6</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Liberty in </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2 </a:t>
                      </a:r>
                      <a:r>
                        <a:rPr lang="en-US" sz="1800" dirty="0" err="1">
                          <a:latin typeface="Times New Roman"/>
                          <a:ea typeface="Times New Roman"/>
                        </a:rPr>
                        <a:t>Cor</a:t>
                      </a:r>
                      <a:r>
                        <a:rPr lang="en-US" sz="1800" dirty="0">
                          <a:latin typeface="Times New Roman"/>
                          <a:ea typeface="Times New Roman"/>
                        </a:rPr>
                        <a:t> 3:17</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James 1:22-25</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Strengthens</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Eph 3:16</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Acts 20:32, 1 Jn 2:14</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Receives</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1 </a:t>
                      </a:r>
                      <a:r>
                        <a:rPr lang="en-US" sz="1800" dirty="0" err="1">
                          <a:latin typeface="Times New Roman"/>
                          <a:ea typeface="Times New Roman"/>
                        </a:rPr>
                        <a:t>Cor</a:t>
                      </a:r>
                      <a:r>
                        <a:rPr lang="en-US" sz="1800" dirty="0">
                          <a:latin typeface="Times New Roman"/>
                          <a:ea typeface="Times New Roman"/>
                        </a:rPr>
                        <a:t> 2:12</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1Thes 2:13</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Gives faith</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Gal 5:22</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Rom 10:17</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Teaches</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1 </a:t>
                      </a:r>
                      <a:r>
                        <a:rPr lang="en-US" sz="1800" dirty="0" err="1">
                          <a:latin typeface="Times New Roman"/>
                          <a:ea typeface="Times New Roman"/>
                        </a:rPr>
                        <a:t>Cor</a:t>
                      </a:r>
                      <a:r>
                        <a:rPr lang="en-US" sz="1800" dirty="0">
                          <a:latin typeface="Times New Roman"/>
                          <a:ea typeface="Times New Roman"/>
                        </a:rPr>
                        <a:t> 2:12</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2 Tim 3:16-17</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Justifies</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1 Cor 6:11</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Gal 2:16</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Quickens</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err="1">
                          <a:latin typeface="Times New Roman"/>
                          <a:ea typeface="Times New Roman"/>
                        </a:rPr>
                        <a:t>Jn</a:t>
                      </a:r>
                      <a:r>
                        <a:rPr lang="en-US" sz="1800" dirty="0">
                          <a:latin typeface="Times New Roman"/>
                          <a:ea typeface="Times New Roman"/>
                        </a:rPr>
                        <a:t> 6:63</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Ps 119:50</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Knowledge</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Eph 3:19</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Col 1:9,10</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271463" y="379413"/>
            <a:ext cx="8594725" cy="3339376"/>
          </a:xfrm>
          <a:prstGeom prst="rect">
            <a:avLst/>
          </a:prstGeom>
          <a:noFill/>
          <a:ln w="57150" cmpd="thickThin">
            <a:noFill/>
            <a:miter lim="800000"/>
            <a:headEnd/>
            <a:tailEnd/>
          </a:ln>
          <a:effectLst/>
        </p:spPr>
        <p:txBody>
          <a:bodyPr>
            <a:spAutoFit/>
          </a:bodyPr>
          <a:lstStyle/>
          <a:p>
            <a:pPr marL="457200" indent="-457200"/>
            <a:r>
              <a:rPr lang="en-US" sz="2800" b="1" dirty="0"/>
              <a:t>IV.  </a:t>
            </a:r>
            <a:r>
              <a:rPr lang="en-US" sz="2800" b="1" u="sng" dirty="0"/>
              <a:t>How the Holy Spirit Dwells in us…</a:t>
            </a:r>
            <a:endParaRPr lang="en-US" sz="2800" b="1" dirty="0"/>
          </a:p>
          <a:p>
            <a:pPr marL="457200" indent="-457200"/>
            <a:endParaRPr lang="en-US" sz="1200" b="1" u="sng" dirty="0"/>
          </a:p>
          <a:p>
            <a:pPr marL="914400" lvl="1" indent="-457200">
              <a:spcAft>
                <a:spcPts val="600"/>
              </a:spcAft>
            </a:pPr>
            <a:r>
              <a:rPr lang="en-US" sz="2600" b="1" i="1" dirty="0">
                <a:effectLst>
                  <a:outerShdw blurRad="38100" dist="38100" dir="2700000" algn="tl">
                    <a:srgbClr val="C0C0C0"/>
                  </a:outerShdw>
                </a:effectLst>
              </a:rPr>
              <a:t>C.  </a:t>
            </a:r>
            <a:r>
              <a:rPr lang="en-US" sz="2600" b="1" i="1" u="sng" dirty="0">
                <a:effectLst>
                  <a:outerShdw blurRad="38100" dist="38100" dir="2700000" algn="tl">
                    <a:srgbClr val="C0C0C0"/>
                  </a:outerShdw>
                </a:effectLst>
              </a:rPr>
              <a:t>Biblical Evidence</a:t>
            </a:r>
            <a:endParaRPr lang="en-US" sz="2600" i="1" dirty="0">
              <a:solidFill>
                <a:srgbClr val="A50021"/>
              </a:solidFill>
              <a:effectLst>
                <a:outerShdw blurRad="38100" dist="38100" dir="2700000" algn="tl">
                  <a:srgbClr val="C0C0C0"/>
                </a:outerShdw>
              </a:effectLst>
            </a:endParaRPr>
          </a:p>
          <a:p>
            <a:pPr marL="1257300" lvl="2" indent="-342900">
              <a:spcAft>
                <a:spcPts val="600"/>
              </a:spcAft>
            </a:pPr>
            <a:r>
              <a:rPr lang="en-US" i="1" dirty="0"/>
              <a:t>1.  </a:t>
            </a:r>
            <a:r>
              <a:rPr lang="en-US" i="1" dirty="0">
                <a:solidFill>
                  <a:srgbClr val="A50021"/>
                </a:solidFill>
              </a:rPr>
              <a:t>Eph 5:18-19 &amp; Col 3:16</a:t>
            </a:r>
          </a:p>
          <a:p>
            <a:pPr marL="1257300" lvl="2" indent="-342900">
              <a:spcAft>
                <a:spcPts val="600"/>
              </a:spcAft>
            </a:pPr>
            <a:r>
              <a:rPr lang="en-US" i="1" dirty="0"/>
              <a:t>2.  Everything the Spirit Does…the Word Does!</a:t>
            </a:r>
          </a:p>
          <a:p>
            <a:pPr marL="1257300" lvl="2" indent="-342900">
              <a:spcAft>
                <a:spcPts val="600"/>
              </a:spcAft>
            </a:pPr>
            <a:endParaRPr lang="en-US" i="1" dirty="0"/>
          </a:p>
          <a:p>
            <a:pPr marL="1257300" lvl="2" indent="-342900">
              <a:spcAft>
                <a:spcPts val="600"/>
              </a:spcAft>
            </a:pPr>
            <a:endParaRPr lang="en-US" i="1" dirty="0"/>
          </a:p>
          <a:p>
            <a:pPr marL="1257300" lvl="2" indent="-342900">
              <a:spcAft>
                <a:spcPts val="600"/>
              </a:spcAft>
            </a:pPr>
            <a:endParaRPr lang="en-US" i="1" dirty="0"/>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p:cNvGraphicFramePr>
            <a:graphicFrameLocks noGrp="1"/>
          </p:cNvGraphicFramePr>
          <p:nvPr/>
        </p:nvGraphicFramePr>
        <p:xfrm>
          <a:off x="698500" y="2540000"/>
          <a:ext cx="7924800" cy="1097280"/>
        </p:xfrm>
        <a:graphic>
          <a:graphicData uri="http://schemas.openxmlformats.org/drawingml/2006/table">
            <a:tbl>
              <a:tblPr/>
              <a:tblGrid>
                <a:gridCol w="2660256">
                  <a:extLst>
                    <a:ext uri="{9D8B030D-6E8A-4147-A177-3AD203B41FA5}">
                      <a16:colId xmlns:a16="http://schemas.microsoft.com/office/drawing/2014/main" val="20000"/>
                    </a:ext>
                  </a:extLst>
                </a:gridCol>
                <a:gridCol w="2631339">
                  <a:extLst>
                    <a:ext uri="{9D8B030D-6E8A-4147-A177-3AD203B41FA5}">
                      <a16:colId xmlns:a16="http://schemas.microsoft.com/office/drawing/2014/main" val="20001"/>
                    </a:ext>
                  </a:extLst>
                </a:gridCol>
                <a:gridCol w="2633205">
                  <a:extLst>
                    <a:ext uri="{9D8B030D-6E8A-4147-A177-3AD203B41FA5}">
                      <a16:colId xmlns:a16="http://schemas.microsoft.com/office/drawing/2014/main" val="20002"/>
                    </a:ext>
                  </a:extLst>
                </a:gridCol>
              </a:tblGrid>
              <a:tr h="213783">
                <a:tc>
                  <a:txBody>
                    <a:bodyPr/>
                    <a:lstStyle/>
                    <a:p>
                      <a:pPr marL="0" marR="0" algn="ctr">
                        <a:spcBef>
                          <a:spcPts val="0"/>
                        </a:spcBef>
                        <a:spcAft>
                          <a:spcPts val="0"/>
                        </a:spcAft>
                        <a:tabLst>
                          <a:tab pos="228600" algn="l"/>
                          <a:tab pos="457200" algn="l"/>
                          <a:tab pos="685800" algn="l"/>
                          <a:tab pos="914400" algn="l"/>
                        </a:tabLst>
                      </a:pPr>
                      <a:r>
                        <a:rPr lang="en-US" sz="1800" b="1" dirty="0">
                          <a:latin typeface="Times New Roman"/>
                          <a:ea typeface="Times New Roman"/>
                        </a:rPr>
                        <a:t>Action</a:t>
                      </a:r>
                      <a:endParaRPr lang="en-US" sz="1800" dirty="0">
                        <a:latin typeface="Times New Roman"/>
                        <a:ea typeface="Times New Roman"/>
                      </a:endParaRP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spcBef>
                          <a:spcPts val="0"/>
                        </a:spcBef>
                        <a:spcAft>
                          <a:spcPts val="0"/>
                        </a:spcAft>
                        <a:tabLst>
                          <a:tab pos="228600" algn="l"/>
                          <a:tab pos="457200" algn="l"/>
                          <a:tab pos="685800" algn="l"/>
                          <a:tab pos="914400" algn="l"/>
                        </a:tabLst>
                      </a:pPr>
                      <a:r>
                        <a:rPr lang="en-US" sz="1800" b="1" dirty="0">
                          <a:latin typeface="Times New Roman"/>
                          <a:ea typeface="Times New Roman"/>
                        </a:rPr>
                        <a:t>Holy Spirit</a:t>
                      </a:r>
                      <a:endParaRPr lang="en-US" sz="1800" dirty="0">
                        <a:latin typeface="Times New Roman"/>
                        <a:ea typeface="Times New Roman"/>
                      </a:endParaRP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spcBef>
                          <a:spcPts val="0"/>
                        </a:spcBef>
                        <a:spcAft>
                          <a:spcPts val="0"/>
                        </a:spcAft>
                        <a:tabLst>
                          <a:tab pos="228600" algn="l"/>
                          <a:tab pos="457200" algn="l"/>
                          <a:tab pos="685800" algn="l"/>
                          <a:tab pos="914400" algn="l"/>
                        </a:tabLst>
                      </a:pPr>
                      <a:r>
                        <a:rPr lang="en-US" sz="1800" b="1" dirty="0">
                          <a:latin typeface="Times New Roman"/>
                          <a:ea typeface="Times New Roman"/>
                        </a:rPr>
                        <a:t>Word of God</a:t>
                      </a:r>
                      <a:endParaRPr lang="en-US" sz="1800" dirty="0">
                        <a:latin typeface="Times New Roman"/>
                        <a:ea typeface="Times New Roman"/>
                      </a:endParaRP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Opens Heart</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Acts 16:14</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Acts 26:16-18</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Opens Mind</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Luke 24:45</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Luke 24:27</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Resist</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Acts 7:51</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err="1">
                          <a:latin typeface="Times New Roman"/>
                          <a:ea typeface="Times New Roman"/>
                        </a:rPr>
                        <a:t>Neh</a:t>
                      </a:r>
                      <a:r>
                        <a:rPr lang="en-US" sz="1800" dirty="0">
                          <a:latin typeface="Times New Roman"/>
                          <a:ea typeface="Times New Roman"/>
                        </a:rPr>
                        <a:t> 9:30</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271463" y="379413"/>
            <a:ext cx="8594725" cy="5709255"/>
          </a:xfrm>
          <a:prstGeom prst="rect">
            <a:avLst/>
          </a:prstGeom>
          <a:noFill/>
          <a:ln w="57150" cmpd="thickThin">
            <a:noFill/>
            <a:miter lim="800000"/>
            <a:headEnd/>
            <a:tailEnd/>
          </a:ln>
          <a:effectLst/>
        </p:spPr>
        <p:txBody>
          <a:bodyPr>
            <a:spAutoFit/>
          </a:bodyPr>
          <a:lstStyle/>
          <a:p>
            <a:pPr marL="457200" indent="-457200"/>
            <a:r>
              <a:rPr lang="en-US" sz="2800" b="1" dirty="0"/>
              <a:t>IV.  </a:t>
            </a:r>
            <a:r>
              <a:rPr lang="en-US" sz="2800" b="1" u="sng" dirty="0"/>
              <a:t>How the Holy Spirit Dwells in us…</a:t>
            </a:r>
            <a:endParaRPr lang="en-US" sz="2800" b="1" dirty="0"/>
          </a:p>
          <a:p>
            <a:pPr marL="457200" indent="-457200"/>
            <a:endParaRPr lang="en-US" sz="1200" b="1" u="sng" dirty="0"/>
          </a:p>
          <a:p>
            <a:pPr marL="914400" lvl="1" indent="-457200">
              <a:spcAft>
                <a:spcPts val="600"/>
              </a:spcAft>
            </a:pPr>
            <a:r>
              <a:rPr lang="en-US" sz="2600" b="1" i="1" dirty="0">
                <a:effectLst>
                  <a:outerShdw blurRad="38100" dist="38100" dir="2700000" algn="tl">
                    <a:srgbClr val="C0C0C0"/>
                  </a:outerShdw>
                </a:effectLst>
              </a:rPr>
              <a:t>C.  </a:t>
            </a:r>
            <a:r>
              <a:rPr lang="en-US" sz="2600" b="1" i="1" u="sng" dirty="0">
                <a:effectLst>
                  <a:outerShdw blurRad="38100" dist="38100" dir="2700000" algn="tl">
                    <a:srgbClr val="C0C0C0"/>
                  </a:outerShdw>
                </a:effectLst>
              </a:rPr>
              <a:t>Biblical Evidence</a:t>
            </a:r>
            <a:endParaRPr lang="en-US" sz="2600" i="1" dirty="0">
              <a:solidFill>
                <a:srgbClr val="A50021"/>
              </a:solidFill>
              <a:effectLst>
                <a:outerShdw blurRad="38100" dist="38100" dir="2700000" algn="tl">
                  <a:srgbClr val="C0C0C0"/>
                </a:outerShdw>
              </a:effectLst>
            </a:endParaRPr>
          </a:p>
          <a:p>
            <a:pPr marL="1257300" lvl="2" indent="-342900">
              <a:spcAft>
                <a:spcPts val="600"/>
              </a:spcAft>
            </a:pPr>
            <a:r>
              <a:rPr lang="en-US" i="1" dirty="0"/>
              <a:t>1.  </a:t>
            </a:r>
            <a:r>
              <a:rPr lang="en-US" i="1" dirty="0">
                <a:solidFill>
                  <a:srgbClr val="A50021"/>
                </a:solidFill>
              </a:rPr>
              <a:t>Eph 5:18-19 &amp; Col 3:16</a:t>
            </a:r>
          </a:p>
          <a:p>
            <a:pPr marL="1257300" lvl="2" indent="-342900">
              <a:spcAft>
                <a:spcPts val="600"/>
              </a:spcAft>
            </a:pPr>
            <a:r>
              <a:rPr lang="en-US" i="1" dirty="0"/>
              <a:t>2.  Everything the Spirit Does…the Word Does!</a:t>
            </a:r>
          </a:p>
          <a:p>
            <a:pPr marL="1257300" lvl="2" indent="-342900">
              <a:spcAft>
                <a:spcPts val="600"/>
              </a:spcAft>
            </a:pPr>
            <a:endParaRPr lang="en-US" i="1" dirty="0"/>
          </a:p>
          <a:p>
            <a:pPr marL="1257300" lvl="2" indent="-342900">
              <a:spcAft>
                <a:spcPts val="600"/>
              </a:spcAft>
            </a:pPr>
            <a:endParaRPr lang="en-US" i="1" dirty="0"/>
          </a:p>
          <a:p>
            <a:pPr marL="1257300" lvl="2" indent="-342900">
              <a:spcAft>
                <a:spcPts val="600"/>
              </a:spcAft>
            </a:pPr>
            <a:endParaRPr lang="en-US" i="1" dirty="0"/>
          </a:p>
          <a:p>
            <a:pPr marL="1257300" lvl="2" indent="-342900">
              <a:spcAft>
                <a:spcPts val="600"/>
              </a:spcAft>
            </a:pPr>
            <a:r>
              <a:rPr lang="en-US" b="1" i="1" dirty="0"/>
              <a:t>3. Whatever work that has been attributed to the Spirit dwelling in the Christian, as been also attributed to the Word dwelling in the Christian</a:t>
            </a:r>
          </a:p>
          <a:p>
            <a:pPr marL="1257300" lvl="2" indent="-342900">
              <a:spcAft>
                <a:spcPts val="600"/>
              </a:spcAft>
            </a:pPr>
            <a:r>
              <a:rPr lang="en-US" b="1" i="1" dirty="0"/>
              <a:t>4. THEREFORE - The Spirit’s operation within the Christian’s heart is done by means of the Bible, the written word! – </a:t>
            </a:r>
            <a:r>
              <a:rPr lang="en-US" b="1" i="1" dirty="0">
                <a:solidFill>
                  <a:srgbClr val="C00000"/>
                </a:solidFill>
              </a:rPr>
              <a:t>Heb 4:12</a:t>
            </a:r>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p:cNvGraphicFramePr>
            <a:graphicFrameLocks noGrp="1"/>
          </p:cNvGraphicFramePr>
          <p:nvPr/>
        </p:nvGraphicFramePr>
        <p:xfrm>
          <a:off x="698500" y="2540000"/>
          <a:ext cx="7924800" cy="1097280"/>
        </p:xfrm>
        <a:graphic>
          <a:graphicData uri="http://schemas.openxmlformats.org/drawingml/2006/table">
            <a:tbl>
              <a:tblPr/>
              <a:tblGrid>
                <a:gridCol w="2660256">
                  <a:extLst>
                    <a:ext uri="{9D8B030D-6E8A-4147-A177-3AD203B41FA5}">
                      <a16:colId xmlns:a16="http://schemas.microsoft.com/office/drawing/2014/main" val="20000"/>
                    </a:ext>
                  </a:extLst>
                </a:gridCol>
                <a:gridCol w="2631339">
                  <a:extLst>
                    <a:ext uri="{9D8B030D-6E8A-4147-A177-3AD203B41FA5}">
                      <a16:colId xmlns:a16="http://schemas.microsoft.com/office/drawing/2014/main" val="20001"/>
                    </a:ext>
                  </a:extLst>
                </a:gridCol>
                <a:gridCol w="2633205">
                  <a:extLst>
                    <a:ext uri="{9D8B030D-6E8A-4147-A177-3AD203B41FA5}">
                      <a16:colId xmlns:a16="http://schemas.microsoft.com/office/drawing/2014/main" val="20002"/>
                    </a:ext>
                  </a:extLst>
                </a:gridCol>
              </a:tblGrid>
              <a:tr h="213783">
                <a:tc>
                  <a:txBody>
                    <a:bodyPr/>
                    <a:lstStyle/>
                    <a:p>
                      <a:pPr marL="0" marR="0" algn="ctr">
                        <a:spcBef>
                          <a:spcPts val="0"/>
                        </a:spcBef>
                        <a:spcAft>
                          <a:spcPts val="0"/>
                        </a:spcAft>
                        <a:tabLst>
                          <a:tab pos="228600" algn="l"/>
                          <a:tab pos="457200" algn="l"/>
                          <a:tab pos="685800" algn="l"/>
                          <a:tab pos="914400" algn="l"/>
                        </a:tabLst>
                      </a:pPr>
                      <a:r>
                        <a:rPr lang="en-US" sz="1800" b="1" dirty="0">
                          <a:latin typeface="Times New Roman"/>
                          <a:ea typeface="Times New Roman"/>
                        </a:rPr>
                        <a:t>Action</a:t>
                      </a:r>
                      <a:endParaRPr lang="en-US" sz="1800" dirty="0">
                        <a:latin typeface="Times New Roman"/>
                        <a:ea typeface="Times New Roman"/>
                      </a:endParaRP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spcBef>
                          <a:spcPts val="0"/>
                        </a:spcBef>
                        <a:spcAft>
                          <a:spcPts val="0"/>
                        </a:spcAft>
                        <a:tabLst>
                          <a:tab pos="228600" algn="l"/>
                          <a:tab pos="457200" algn="l"/>
                          <a:tab pos="685800" algn="l"/>
                          <a:tab pos="914400" algn="l"/>
                        </a:tabLst>
                      </a:pPr>
                      <a:r>
                        <a:rPr lang="en-US" sz="1800" b="1" dirty="0">
                          <a:latin typeface="Times New Roman"/>
                          <a:ea typeface="Times New Roman"/>
                        </a:rPr>
                        <a:t>Holy Spirit</a:t>
                      </a:r>
                      <a:endParaRPr lang="en-US" sz="1800" dirty="0">
                        <a:latin typeface="Times New Roman"/>
                        <a:ea typeface="Times New Roman"/>
                      </a:endParaRP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spcBef>
                          <a:spcPts val="0"/>
                        </a:spcBef>
                        <a:spcAft>
                          <a:spcPts val="0"/>
                        </a:spcAft>
                        <a:tabLst>
                          <a:tab pos="228600" algn="l"/>
                          <a:tab pos="457200" algn="l"/>
                          <a:tab pos="685800" algn="l"/>
                          <a:tab pos="914400" algn="l"/>
                        </a:tabLst>
                      </a:pPr>
                      <a:r>
                        <a:rPr lang="en-US" sz="1800" b="1" dirty="0">
                          <a:latin typeface="Times New Roman"/>
                          <a:ea typeface="Times New Roman"/>
                        </a:rPr>
                        <a:t>Word of God</a:t>
                      </a:r>
                      <a:endParaRPr lang="en-US" sz="1800" dirty="0">
                        <a:latin typeface="Times New Roman"/>
                        <a:ea typeface="Times New Roman"/>
                      </a:endParaRP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Opens Heart</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Acts 16:14</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Acts 26:16-18</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Opens Mind</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Luke 24:45</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a:latin typeface="Times New Roman"/>
                          <a:ea typeface="Times New Roman"/>
                        </a:rPr>
                        <a:t>Luke 24:27</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13783">
                <a:tc>
                  <a:txBody>
                    <a:bodyPr/>
                    <a:lstStyle/>
                    <a:p>
                      <a:pPr marL="0" marR="0" algn="l">
                        <a:spcBef>
                          <a:spcPts val="0"/>
                        </a:spcBef>
                        <a:spcAft>
                          <a:spcPts val="0"/>
                        </a:spcAft>
                        <a:tabLst>
                          <a:tab pos="228600" algn="l"/>
                          <a:tab pos="457200" algn="l"/>
                          <a:tab pos="685800" algn="l"/>
                          <a:tab pos="914400" algn="l"/>
                        </a:tabLst>
                      </a:pPr>
                      <a:r>
                        <a:rPr lang="en-US" sz="1800" b="1" dirty="0">
                          <a:latin typeface="Times New Roman"/>
                          <a:ea typeface="Times New Roman"/>
                        </a:rPr>
                        <a:t>Resist</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a:latin typeface="Times New Roman"/>
                          <a:ea typeface="Times New Roman"/>
                        </a:rPr>
                        <a:t>Acts 7:51</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228600" algn="l"/>
                          <a:tab pos="457200" algn="l"/>
                          <a:tab pos="685800" algn="l"/>
                          <a:tab pos="914400" algn="l"/>
                        </a:tabLst>
                      </a:pPr>
                      <a:r>
                        <a:rPr lang="en-US" sz="1800" dirty="0" err="1">
                          <a:latin typeface="Times New Roman"/>
                          <a:ea typeface="Times New Roman"/>
                        </a:rPr>
                        <a:t>Neh</a:t>
                      </a:r>
                      <a:r>
                        <a:rPr lang="en-US" sz="1800" dirty="0">
                          <a:latin typeface="Times New Roman"/>
                          <a:ea typeface="Times New Roman"/>
                        </a:rPr>
                        <a:t> 9:30</a:t>
                      </a:r>
                    </a:p>
                  </a:txBody>
                  <a:tcPr marL="60960" marR="60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71463" y="379413"/>
            <a:ext cx="8594725" cy="5753100"/>
          </a:xfrm>
          <a:prstGeom prst="rect">
            <a:avLst/>
          </a:prstGeom>
          <a:noFill/>
          <a:ln w="57150" cmpd="thickThin">
            <a:solidFill>
              <a:srgbClr val="800000"/>
            </a:solidFill>
            <a:miter lim="800000"/>
            <a:headEnd/>
            <a:tailEnd/>
          </a:ln>
          <a:effectLst/>
        </p:spPr>
        <p:txBody>
          <a:bodyPr>
            <a:spAutoFit/>
          </a:bodyPr>
          <a:lstStyle/>
          <a:p>
            <a:pPr marL="292100"/>
            <a:endParaRPr lang="en-US" sz="2000" b="1"/>
          </a:p>
          <a:p>
            <a:pPr marL="977900" lvl="1" indent="-457200"/>
            <a:endParaRPr lang="en-US" sz="800" b="1" i="1">
              <a:effectLst>
                <a:outerShdw blurRad="38100" dist="38100" dir="2700000" algn="tl">
                  <a:srgbClr val="C0C0C0"/>
                </a:outerShdw>
              </a:effectLst>
            </a:endParaRPr>
          </a:p>
          <a:p>
            <a:pPr marL="977900" lvl="1" indent="-457200"/>
            <a:r>
              <a:rPr lang="en-US" sz="2200" i="1" u="sng">
                <a:solidFill>
                  <a:srgbClr val="A50021"/>
                </a:solidFill>
                <a:effectLst>
                  <a:outerShdw blurRad="38100" dist="38100" dir="2700000" algn="tl">
                    <a:srgbClr val="C0C0C0"/>
                  </a:outerShdw>
                </a:effectLst>
                <a:cs typeface="Times New Roman" pitchFamily="18" charset="0"/>
              </a:rPr>
              <a:t>N.B. Hardeman said during the Hardeman-Bogard Debate</a:t>
            </a:r>
            <a:r>
              <a:rPr lang="en-US" sz="2200" i="1">
                <a:solidFill>
                  <a:srgbClr val="A50021"/>
                </a:solidFill>
                <a:effectLst>
                  <a:outerShdw blurRad="38100" dist="38100" dir="2700000" algn="tl">
                    <a:srgbClr val="C0C0C0"/>
                  </a:outerShdw>
                </a:effectLst>
              </a:rPr>
              <a:t> </a:t>
            </a:r>
          </a:p>
          <a:p>
            <a:pPr marL="977900" lvl="1" indent="-457200"/>
            <a:endParaRPr lang="en-US" sz="1000" i="1">
              <a:solidFill>
                <a:srgbClr val="A50021"/>
              </a:solidFill>
              <a:effectLst>
                <a:outerShdw blurRad="38100" dist="38100" dir="2700000" algn="tl">
                  <a:srgbClr val="C0C0C0"/>
                </a:outerShdw>
              </a:effectLst>
            </a:endParaRPr>
          </a:p>
          <a:p>
            <a:pPr marL="292100"/>
            <a:r>
              <a:rPr lang="en-US" sz="2200" i="1">
                <a:effectLst>
                  <a:outerShdw blurRad="38100" dist="38100" dir="2700000" algn="tl">
                    <a:srgbClr val="C0C0C0"/>
                  </a:outerShdw>
                </a:effectLst>
                <a:cs typeface="Times New Roman" pitchFamily="18" charset="0"/>
              </a:rPr>
              <a:t>"There is not one thing ever said to be done by God's spirit but the same thing is said to be done by the word of God.  That being true, what is the answer?  Just this: God used the word as the means by which the spirit operates.  And what one does, the other is said to do, for they operate together….Now let him find just one passage, or even an necessary inference in one, where the spirit operates independently of means, an I am ready to yield to the position  advocated by him… I want to say that you can examine every verse in the Bible, under the reign of the Holy Spirit, and there is not a single, solitary, case where the spirit operated distinct or away from the word.  I know the man doesn't live who can find a single passage where the spirit operates distant, away, for the blessed word, or where there is the slightest (hint) of an isolated span or distance intervening between the Holy Spirit's work and that of the word”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285750" y="342900"/>
            <a:ext cx="8689975" cy="3693319"/>
          </a:xfrm>
          <a:prstGeom prst="rect">
            <a:avLst/>
          </a:prstGeom>
          <a:noFill/>
          <a:ln w="57150" cmpd="thickThin">
            <a:noFill/>
            <a:miter lim="800000"/>
            <a:headEnd/>
            <a:tailEnd/>
          </a:ln>
          <a:effectLst/>
        </p:spPr>
        <p:txBody>
          <a:bodyPr wrap="square">
            <a:spAutoFit/>
          </a:bodyPr>
          <a:lstStyle/>
          <a:p>
            <a:pPr marL="457200" indent="-457200"/>
            <a:r>
              <a:rPr lang="en-US" sz="2800" b="1" u="sng" dirty="0"/>
              <a:t>INTRODUCTION:</a:t>
            </a:r>
          </a:p>
          <a:p>
            <a:pPr marL="457200" indent="-457200"/>
            <a:endParaRPr lang="en-US" sz="1200" b="1" u="sng" dirty="0">
              <a:solidFill>
                <a:srgbClr val="A50021"/>
              </a:solidFill>
            </a:endParaRPr>
          </a:p>
          <a:p>
            <a:pPr>
              <a:spcAft>
                <a:spcPts val="0"/>
              </a:spcAft>
            </a:pPr>
            <a:r>
              <a:rPr lang="en-US" sz="2600" i="1" dirty="0"/>
              <a:t>1.  Of all Bible subjects:</a:t>
            </a:r>
          </a:p>
          <a:p>
            <a:pPr marL="457200" lvl="2">
              <a:spcAft>
                <a:spcPts val="0"/>
              </a:spcAft>
            </a:pPr>
            <a:r>
              <a:rPr lang="en-US" i="1" dirty="0">
                <a:solidFill>
                  <a:srgbClr val="006699"/>
                </a:solidFill>
              </a:rPr>
              <a:t>a.  This is one of the most distorted!</a:t>
            </a:r>
          </a:p>
          <a:p>
            <a:pPr marL="457200" lvl="2">
              <a:spcAft>
                <a:spcPts val="1200"/>
              </a:spcAft>
            </a:pPr>
            <a:r>
              <a:rPr lang="en-US" i="1" dirty="0">
                <a:solidFill>
                  <a:srgbClr val="006699"/>
                </a:solidFill>
              </a:rPr>
              <a:t>b.  It is one of the most damaging…even in the church!</a:t>
            </a:r>
          </a:p>
          <a:p>
            <a:pPr marL="0" lvl="1">
              <a:spcAft>
                <a:spcPts val="1200"/>
              </a:spcAft>
            </a:pPr>
            <a:r>
              <a:rPr lang="en-US" sz="2600" i="1" dirty="0"/>
              <a:t>2.  No question: the Bible teaches the Spirit dwells in us!</a:t>
            </a:r>
          </a:p>
          <a:p>
            <a:pPr marL="0" lvl="1">
              <a:spcAft>
                <a:spcPts val="0"/>
              </a:spcAft>
            </a:pPr>
            <a:r>
              <a:rPr lang="en-US" sz="2600" i="1" dirty="0"/>
              <a:t>3.  The question is over “HOW” does the Spirit dwells in us!</a:t>
            </a:r>
          </a:p>
          <a:p>
            <a:pPr marL="457200" lvl="2">
              <a:spcAft>
                <a:spcPts val="0"/>
              </a:spcAft>
            </a:pPr>
            <a:r>
              <a:rPr lang="en-US" i="1" dirty="0">
                <a:solidFill>
                  <a:srgbClr val="006699"/>
                </a:solidFill>
              </a:rPr>
              <a:t>a.  A Physical &amp; Miraculous Possession</a:t>
            </a:r>
          </a:p>
          <a:p>
            <a:pPr marL="457200" lvl="2">
              <a:spcAft>
                <a:spcPts val="1200"/>
              </a:spcAft>
            </a:pPr>
            <a:r>
              <a:rPr lang="en-US" i="1" dirty="0">
                <a:solidFill>
                  <a:srgbClr val="006699"/>
                </a:solidFill>
              </a:rPr>
              <a:t>b.  Or, via the studious incorporation of the Word of God</a:t>
            </a:r>
          </a:p>
        </p:txBody>
      </p:sp>
      <p:sp>
        <p:nvSpPr>
          <p:cNvPr id="7" name="Rectangle 6"/>
          <p:cNvSpPr/>
          <p:nvPr/>
        </p:nvSpPr>
        <p:spPr>
          <a:xfrm>
            <a:off x="215900" y="279400"/>
            <a:ext cx="8775700" cy="6362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026"/>
          <p:cNvSpPr txBox="1">
            <a:spLocks noChangeArrowheads="1"/>
          </p:cNvSpPr>
          <p:nvPr/>
        </p:nvSpPr>
        <p:spPr bwMode="auto">
          <a:xfrm>
            <a:off x="271463" y="379413"/>
            <a:ext cx="8594725" cy="5370701"/>
          </a:xfrm>
          <a:prstGeom prst="rect">
            <a:avLst/>
          </a:prstGeom>
          <a:noFill/>
          <a:ln w="57150" cmpd="thickThin">
            <a:noFill/>
            <a:miter lim="800000"/>
            <a:headEnd/>
            <a:tailEnd/>
          </a:ln>
          <a:effectLst/>
        </p:spPr>
        <p:txBody>
          <a:bodyPr>
            <a:spAutoFit/>
          </a:bodyPr>
          <a:lstStyle/>
          <a:p>
            <a:pPr marL="457200" indent="-457200"/>
            <a:r>
              <a:rPr lang="en-US" sz="2800" b="1" dirty="0"/>
              <a:t>V.  </a:t>
            </a:r>
            <a:r>
              <a:rPr lang="en-US" sz="2800" b="1" u="sng" dirty="0"/>
              <a:t>How do we Know this is right?</a:t>
            </a:r>
            <a:endParaRPr lang="en-US" sz="2800" b="1" dirty="0"/>
          </a:p>
          <a:p>
            <a:pPr marL="457200" indent="-457200"/>
            <a:endParaRPr lang="en-US" sz="1200" b="1" u="sng" dirty="0"/>
          </a:p>
          <a:p>
            <a:pPr marL="914400" lvl="1" indent="-457200">
              <a:spcAft>
                <a:spcPts val="600"/>
              </a:spcAft>
            </a:pPr>
            <a:r>
              <a:rPr lang="en-US" sz="2600" b="1" i="1" dirty="0">
                <a:effectLst>
                  <a:outerShdw blurRad="38100" dist="38100" dir="2700000" algn="tl">
                    <a:srgbClr val="C0C0C0"/>
                  </a:outerShdw>
                </a:effectLst>
              </a:rPr>
              <a:t>A.  We have the BIBLE!</a:t>
            </a:r>
          </a:p>
          <a:p>
            <a:pPr marL="1257300" lvl="2" indent="-342900">
              <a:spcAft>
                <a:spcPts val="600"/>
              </a:spcAft>
            </a:pPr>
            <a:r>
              <a:rPr lang="en-US" i="1" dirty="0"/>
              <a:t>1. The all sufficiency  and completeness of the Bible is clearly taught – </a:t>
            </a:r>
            <a:r>
              <a:rPr lang="en-US" i="1" u="sng" dirty="0"/>
              <a:t>We need nothing else</a:t>
            </a:r>
            <a:r>
              <a:rPr lang="en-US" i="1" dirty="0"/>
              <a:t>! </a:t>
            </a:r>
          </a:p>
          <a:p>
            <a:pPr marL="1257300" lvl="2" indent="-342900">
              <a:spcAft>
                <a:spcPts val="600"/>
              </a:spcAft>
            </a:pPr>
            <a:r>
              <a:rPr lang="en-US" i="1" dirty="0">
                <a:effectLst>
                  <a:outerShdw blurRad="38100" dist="38100" dir="2700000" algn="tl">
                    <a:srgbClr val="C0C0C0"/>
                  </a:outerShdw>
                </a:effectLst>
              </a:rPr>
              <a:t>2. </a:t>
            </a:r>
            <a:r>
              <a:rPr lang="en-US" i="1" dirty="0">
                <a:solidFill>
                  <a:srgbClr val="C00000"/>
                </a:solidFill>
              </a:rPr>
              <a:t>2 Tim 3:16-17, 2 Peter 1:3, Jude 1:3</a:t>
            </a:r>
          </a:p>
          <a:p>
            <a:pPr marL="1257300" lvl="2" indent="-342900">
              <a:spcAft>
                <a:spcPts val="600"/>
              </a:spcAft>
            </a:pPr>
            <a:r>
              <a:rPr lang="en-US" i="1" dirty="0">
                <a:effectLst>
                  <a:outerShdw blurRad="38100" dist="38100" dir="2700000" algn="tl">
                    <a:srgbClr val="C0C0C0"/>
                  </a:outerShdw>
                </a:effectLst>
              </a:rPr>
              <a:t>3.  Direct Operation of the HS would contradict this teaching</a:t>
            </a:r>
          </a:p>
          <a:p>
            <a:pPr marL="914400" lvl="1" indent="-457200">
              <a:spcAft>
                <a:spcPts val="600"/>
              </a:spcAft>
            </a:pPr>
            <a:endParaRPr lang="en-US" sz="1800" b="1" i="1" dirty="0">
              <a:effectLst>
                <a:outerShdw blurRad="38100" dist="38100" dir="2700000" algn="tl">
                  <a:srgbClr val="C0C0C0"/>
                </a:outerShdw>
              </a:effectLst>
            </a:endParaRPr>
          </a:p>
          <a:p>
            <a:pPr marL="914400" lvl="1" indent="-457200">
              <a:spcAft>
                <a:spcPts val="600"/>
              </a:spcAft>
            </a:pPr>
            <a:r>
              <a:rPr lang="en-US" sz="2600" b="1" i="1" dirty="0">
                <a:effectLst>
                  <a:outerShdw blurRad="38100" dist="38100" dir="2700000" algn="tl">
                    <a:srgbClr val="C0C0C0"/>
                  </a:outerShdw>
                </a:effectLst>
              </a:rPr>
              <a:t>B.  All Additional Revelations are to be Rejected!!</a:t>
            </a:r>
          </a:p>
          <a:p>
            <a:pPr marL="1257300" lvl="2" indent="-342900">
              <a:spcAft>
                <a:spcPts val="600"/>
              </a:spcAft>
            </a:pPr>
            <a:r>
              <a:rPr lang="en-US" i="1" dirty="0"/>
              <a:t>1. Any other gospel – </a:t>
            </a:r>
            <a:r>
              <a:rPr lang="en-US" i="1" dirty="0">
                <a:solidFill>
                  <a:srgbClr val="C00000"/>
                </a:solidFill>
              </a:rPr>
              <a:t>Gal 1:6-10</a:t>
            </a:r>
            <a:endParaRPr lang="en-US" sz="2200" i="1" dirty="0">
              <a:solidFill>
                <a:srgbClr val="C00000"/>
              </a:solidFill>
              <a:effectLst>
                <a:outerShdw blurRad="38100" dist="38100" dir="2700000" algn="tl">
                  <a:srgbClr val="C0C0C0"/>
                </a:outerShdw>
              </a:effectLst>
            </a:endParaRPr>
          </a:p>
          <a:p>
            <a:pPr marL="1257300" lvl="2" indent="-342900">
              <a:spcAft>
                <a:spcPts val="600"/>
              </a:spcAft>
            </a:pPr>
            <a:r>
              <a:rPr lang="en-US" i="1" dirty="0"/>
              <a:t>2. Any other doctrine – </a:t>
            </a:r>
            <a:r>
              <a:rPr lang="en-US" i="1" dirty="0">
                <a:solidFill>
                  <a:srgbClr val="C00000"/>
                </a:solidFill>
              </a:rPr>
              <a:t>2 John 1:9-10</a:t>
            </a:r>
          </a:p>
          <a:p>
            <a:pPr marL="1257300" lvl="2" indent="-342900">
              <a:spcAft>
                <a:spcPts val="600"/>
              </a:spcAft>
            </a:pPr>
            <a:r>
              <a:rPr lang="en-US" sz="2600" i="1" dirty="0">
                <a:effectLst>
                  <a:outerShdw blurRad="38100" dist="38100" dir="2700000" algn="tl">
                    <a:srgbClr val="C0C0C0"/>
                  </a:outerShdw>
                </a:effectLst>
              </a:rPr>
              <a:t>3. This is a poison pill to ANY additional revelation!</a:t>
            </a:r>
          </a:p>
          <a:p>
            <a:pPr marL="1257300" lvl="2" indent="-342900">
              <a:spcAft>
                <a:spcPts val="600"/>
              </a:spcAft>
            </a:pPr>
            <a:endParaRPr lang="en-US" sz="1800" i="1" dirty="0">
              <a:effectLst>
                <a:outerShdw blurRad="38100" dist="38100" dir="2700000" algn="tl">
                  <a:srgbClr val="C0C0C0"/>
                </a:outerShdw>
              </a:effectLst>
            </a:endParaRPr>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026"/>
          <p:cNvSpPr txBox="1">
            <a:spLocks noChangeArrowheads="1"/>
          </p:cNvSpPr>
          <p:nvPr/>
        </p:nvSpPr>
        <p:spPr bwMode="auto">
          <a:xfrm>
            <a:off x="271463" y="379413"/>
            <a:ext cx="8594725" cy="5909310"/>
          </a:xfrm>
          <a:prstGeom prst="rect">
            <a:avLst/>
          </a:prstGeom>
          <a:noFill/>
          <a:ln w="57150" cmpd="thickThin">
            <a:noFill/>
            <a:miter lim="800000"/>
            <a:headEnd/>
            <a:tailEnd/>
          </a:ln>
          <a:effectLst/>
        </p:spPr>
        <p:txBody>
          <a:bodyPr>
            <a:spAutoFit/>
          </a:bodyPr>
          <a:lstStyle/>
          <a:p>
            <a:pPr marL="457200" indent="-457200"/>
            <a:r>
              <a:rPr lang="en-US" sz="2800" b="1" dirty="0"/>
              <a:t>V.  </a:t>
            </a:r>
            <a:r>
              <a:rPr lang="en-US" sz="2800" b="1" u="sng" dirty="0"/>
              <a:t>How do we Know this is right?</a:t>
            </a:r>
            <a:endParaRPr lang="en-US" sz="2800" b="1" dirty="0"/>
          </a:p>
          <a:p>
            <a:pPr marL="457200" indent="-457200"/>
            <a:endParaRPr lang="en-US" sz="1200" b="1" u="sng" dirty="0"/>
          </a:p>
          <a:p>
            <a:pPr marL="914400" lvl="1" indent="-457200">
              <a:spcAft>
                <a:spcPts val="600"/>
              </a:spcAft>
            </a:pPr>
            <a:r>
              <a:rPr lang="en-US" sz="2600" b="1" i="1" dirty="0">
                <a:effectLst>
                  <a:outerShdw blurRad="38100" dist="38100" dir="2700000" algn="tl">
                    <a:srgbClr val="C0C0C0"/>
                  </a:outerShdw>
                </a:effectLst>
              </a:rPr>
              <a:t>C.  New Testament Christians were not moved in this way</a:t>
            </a:r>
          </a:p>
          <a:p>
            <a:pPr marL="1257300" lvl="2" indent="-342900">
              <a:spcAft>
                <a:spcPts val="600"/>
              </a:spcAft>
            </a:pPr>
            <a:r>
              <a:rPr lang="en-US" i="1" dirty="0"/>
              <a:t>1.  The current popular vernacular regarding the Spirit is foreign to the uninspired NT Christians!</a:t>
            </a:r>
          </a:p>
          <a:p>
            <a:pPr marL="1257300" lvl="2" indent="-342900">
              <a:spcAft>
                <a:spcPts val="600"/>
              </a:spcAft>
            </a:pPr>
            <a:r>
              <a:rPr lang="en-US" i="1" dirty="0"/>
              <a:t>2.  There is NO Examples of this behavior.</a:t>
            </a:r>
          </a:p>
          <a:p>
            <a:pPr marL="1257300" lvl="2" indent="-342900">
              <a:spcAft>
                <a:spcPts val="600"/>
              </a:spcAft>
            </a:pPr>
            <a:endParaRPr lang="en-US" sz="1000" i="1" dirty="0"/>
          </a:p>
          <a:p>
            <a:pPr marL="914400" lvl="1" indent="-457200">
              <a:spcAft>
                <a:spcPts val="600"/>
              </a:spcAft>
            </a:pPr>
            <a:r>
              <a:rPr lang="en-US" sz="2600" b="1" i="1" dirty="0">
                <a:effectLst>
                  <a:outerShdw blurRad="38100" dist="38100" dir="2700000" algn="tl">
                    <a:srgbClr val="C0C0C0"/>
                  </a:outerShdw>
                </a:effectLst>
              </a:rPr>
              <a:t>D.  Observation – Disunity in those Claiming Guidance!</a:t>
            </a:r>
          </a:p>
          <a:p>
            <a:pPr marL="1257300" lvl="2" indent="-342900">
              <a:spcAft>
                <a:spcPts val="600"/>
              </a:spcAft>
            </a:pPr>
            <a:r>
              <a:rPr lang="en-US" i="1" dirty="0"/>
              <a:t>1. Denomination are all over the place on practice, doctrine and beliefs</a:t>
            </a:r>
          </a:p>
          <a:p>
            <a:pPr marL="1257300" lvl="2" indent="-342900">
              <a:spcAft>
                <a:spcPts val="600"/>
              </a:spcAft>
            </a:pPr>
            <a:r>
              <a:rPr lang="en-US" i="1" dirty="0"/>
              <a:t>2.  This is not of God – </a:t>
            </a:r>
            <a:r>
              <a:rPr lang="en-US" i="1" dirty="0">
                <a:solidFill>
                  <a:srgbClr val="C00000"/>
                </a:solidFill>
              </a:rPr>
              <a:t>1 </a:t>
            </a:r>
            <a:r>
              <a:rPr lang="en-US" i="1" dirty="0" err="1">
                <a:solidFill>
                  <a:srgbClr val="C00000"/>
                </a:solidFill>
              </a:rPr>
              <a:t>Cor</a:t>
            </a:r>
            <a:r>
              <a:rPr lang="en-US" i="1" dirty="0">
                <a:solidFill>
                  <a:srgbClr val="C00000"/>
                </a:solidFill>
              </a:rPr>
              <a:t> 14:33</a:t>
            </a:r>
          </a:p>
          <a:p>
            <a:pPr marL="914400" lvl="1" indent="-457200">
              <a:spcAft>
                <a:spcPts val="600"/>
              </a:spcAft>
            </a:pPr>
            <a:endParaRPr lang="en-US" sz="1000" b="1" i="1" dirty="0">
              <a:effectLst>
                <a:outerShdw blurRad="38100" dist="38100" dir="2700000" algn="tl">
                  <a:srgbClr val="C0C0C0"/>
                </a:outerShdw>
              </a:effectLst>
            </a:endParaRPr>
          </a:p>
          <a:p>
            <a:pPr marL="914400" lvl="1" indent="-457200">
              <a:spcAft>
                <a:spcPts val="600"/>
              </a:spcAft>
            </a:pPr>
            <a:r>
              <a:rPr lang="en-US" sz="2600" b="1" i="1" dirty="0">
                <a:effectLst>
                  <a:outerShdw blurRad="38100" dist="38100" dir="2700000" algn="tl">
                    <a:srgbClr val="C0C0C0"/>
                  </a:outerShdw>
                </a:effectLst>
              </a:rPr>
              <a:t>E.  Observation - The Miraculous does not Exist today!</a:t>
            </a:r>
          </a:p>
          <a:p>
            <a:pPr marL="1257300" lvl="2" indent="-342900">
              <a:spcAft>
                <a:spcPts val="600"/>
              </a:spcAft>
            </a:pPr>
            <a:r>
              <a:rPr lang="en-US" i="1" dirty="0"/>
              <a:t>1.  Observation Proves this!</a:t>
            </a:r>
          </a:p>
          <a:p>
            <a:pPr marL="1257300" lvl="2" indent="-342900">
              <a:spcAft>
                <a:spcPts val="600"/>
              </a:spcAft>
            </a:pPr>
            <a:r>
              <a:rPr lang="en-US" i="1" dirty="0">
                <a:effectLst>
                  <a:outerShdw blurRad="38100" dist="38100" dir="2700000" algn="tl">
                    <a:srgbClr val="C0C0C0"/>
                  </a:outerShdw>
                </a:effectLst>
              </a:rPr>
              <a:t>2.  Unless we allow the redefinition of Miracles…</a:t>
            </a:r>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026"/>
          <p:cNvSpPr txBox="1">
            <a:spLocks noChangeArrowheads="1"/>
          </p:cNvSpPr>
          <p:nvPr/>
        </p:nvSpPr>
        <p:spPr bwMode="auto">
          <a:xfrm>
            <a:off x="271463" y="379413"/>
            <a:ext cx="8594725" cy="2893100"/>
          </a:xfrm>
          <a:prstGeom prst="rect">
            <a:avLst/>
          </a:prstGeom>
          <a:noFill/>
          <a:ln w="57150" cmpd="thickThin">
            <a:noFill/>
            <a:miter lim="800000"/>
            <a:headEnd/>
            <a:tailEnd/>
          </a:ln>
          <a:effectLst/>
        </p:spPr>
        <p:txBody>
          <a:bodyPr>
            <a:spAutoFit/>
          </a:bodyPr>
          <a:lstStyle/>
          <a:p>
            <a:pPr marL="457200" indent="-457200"/>
            <a:r>
              <a:rPr lang="en-US" sz="2800" b="1" dirty="0"/>
              <a:t>V.  </a:t>
            </a:r>
            <a:r>
              <a:rPr lang="en-US" sz="2800" b="1" u="sng" dirty="0"/>
              <a:t>How do we Know this is right?</a:t>
            </a:r>
            <a:endParaRPr lang="en-US" sz="2800" b="1" dirty="0"/>
          </a:p>
          <a:p>
            <a:pPr marL="457200" indent="-457200"/>
            <a:endParaRPr lang="en-US" sz="1200" b="1" u="sng" dirty="0"/>
          </a:p>
          <a:p>
            <a:pPr marL="914400" lvl="1" indent="-457200"/>
            <a:r>
              <a:rPr lang="en-US" sz="2600" b="1" i="1" dirty="0">
                <a:effectLst>
                  <a:outerShdw blurRad="38100" dist="38100" dir="2700000" algn="tl">
                    <a:srgbClr val="C0C0C0"/>
                  </a:outerShdw>
                </a:effectLst>
              </a:rPr>
              <a:t>F.  2 or More Spirits are not to reside in One Body!</a:t>
            </a:r>
          </a:p>
          <a:p>
            <a:pPr marL="1257300" lvl="2" indent="-342900"/>
            <a:r>
              <a:rPr lang="en-US" i="1" dirty="0"/>
              <a:t>1.  </a:t>
            </a:r>
            <a:r>
              <a:rPr lang="en-US" i="1" dirty="0">
                <a:solidFill>
                  <a:srgbClr val="A50021"/>
                </a:solidFill>
              </a:rPr>
              <a:t>James 2:26, 1 </a:t>
            </a:r>
            <a:r>
              <a:rPr lang="en-US" i="1" dirty="0" err="1">
                <a:solidFill>
                  <a:srgbClr val="A50021"/>
                </a:solidFill>
              </a:rPr>
              <a:t>Cor</a:t>
            </a:r>
            <a:r>
              <a:rPr lang="en-US" i="1" dirty="0">
                <a:solidFill>
                  <a:srgbClr val="A50021"/>
                </a:solidFill>
              </a:rPr>
              <a:t> 6:20</a:t>
            </a:r>
            <a:endParaRPr lang="en-US" sz="2200" i="1" dirty="0">
              <a:solidFill>
                <a:srgbClr val="A50021"/>
              </a:solidFill>
              <a:effectLst>
                <a:outerShdw blurRad="38100" dist="38100" dir="2700000" algn="tl">
                  <a:srgbClr val="C0C0C0"/>
                </a:outerShdw>
              </a:effectLst>
            </a:endParaRPr>
          </a:p>
          <a:p>
            <a:pPr marL="1257300" lvl="2" indent="-342900"/>
            <a:r>
              <a:rPr lang="en-US" i="1" dirty="0"/>
              <a:t>2.  Always a bad condition! - </a:t>
            </a:r>
            <a:r>
              <a:rPr lang="en-US" i="1" dirty="0">
                <a:solidFill>
                  <a:srgbClr val="A50021"/>
                </a:solidFill>
              </a:rPr>
              <a:t>Mark 5,  Acts 16:16</a:t>
            </a:r>
          </a:p>
          <a:p>
            <a:pPr marL="1257300" lvl="2" indent="-342900"/>
            <a:r>
              <a:rPr lang="en-US" i="1" dirty="0"/>
              <a:t>3.  We will have at least two…Us, HS, then the Son &amp; Father</a:t>
            </a:r>
          </a:p>
          <a:p>
            <a:pPr marL="1257300" lvl="2" indent="-342900"/>
            <a:r>
              <a:rPr lang="en-US" i="1" dirty="0"/>
              <a:t>4.  Who takes precedence???</a:t>
            </a:r>
          </a:p>
          <a:p>
            <a:pPr marL="914400" lvl="1" indent="-457200"/>
            <a:endParaRPr lang="en-US" sz="2000" b="1" i="1" dirty="0">
              <a:effectLst>
                <a:outerShdw blurRad="38100" dist="38100" dir="2700000" algn="tl">
                  <a:srgbClr val="C0C0C0"/>
                </a:outerShdw>
              </a:effectLst>
            </a:endParaRPr>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271463" y="379413"/>
            <a:ext cx="8594725" cy="6017032"/>
          </a:xfrm>
          <a:prstGeom prst="rect">
            <a:avLst/>
          </a:prstGeom>
          <a:noFill/>
          <a:ln w="57150" cmpd="thickThin">
            <a:noFill/>
            <a:miter lim="800000"/>
            <a:headEnd/>
            <a:tailEnd/>
          </a:ln>
          <a:effectLst/>
        </p:spPr>
        <p:txBody>
          <a:bodyPr>
            <a:spAutoFit/>
          </a:bodyPr>
          <a:lstStyle/>
          <a:p>
            <a:pPr marL="457200" indent="-457200"/>
            <a:r>
              <a:rPr lang="en-US" sz="2800" b="1" dirty="0"/>
              <a:t>VI.  </a:t>
            </a:r>
            <a:r>
              <a:rPr lang="en-US" sz="2800" b="1" u="sng" dirty="0"/>
              <a:t>Consequences of the Literal Indwelling…</a:t>
            </a:r>
            <a:endParaRPr lang="en-US" sz="2800" b="1" dirty="0"/>
          </a:p>
          <a:p>
            <a:pPr marL="457200" indent="-457200"/>
            <a:endParaRPr lang="en-US" sz="1200" b="1" u="sng" dirty="0"/>
          </a:p>
          <a:p>
            <a:pPr marL="914400" lvl="1" indent="-457200">
              <a:spcAft>
                <a:spcPts val="600"/>
              </a:spcAft>
            </a:pPr>
            <a:r>
              <a:rPr lang="en-US" sz="2600" b="1" i="1" dirty="0">
                <a:effectLst>
                  <a:outerShdw blurRad="38100" dist="38100" dir="2700000" algn="tl">
                    <a:srgbClr val="C0C0C0"/>
                  </a:outerShdw>
                </a:effectLst>
              </a:rPr>
              <a:t>A.  Twisting the Scriptures!</a:t>
            </a:r>
          </a:p>
          <a:p>
            <a:pPr marL="1257300" lvl="2" indent="-342900">
              <a:spcAft>
                <a:spcPts val="600"/>
              </a:spcAft>
            </a:pPr>
            <a:r>
              <a:rPr lang="en-US" i="1" dirty="0"/>
              <a:t>1.  Indwelling is Key to Calvinism!! - must have this or their doctrine falls apart!</a:t>
            </a:r>
          </a:p>
          <a:p>
            <a:pPr marL="1257300" lvl="2" indent="-342900">
              <a:spcAft>
                <a:spcPts val="600"/>
              </a:spcAft>
            </a:pPr>
            <a:r>
              <a:rPr lang="en-US" i="1" dirty="0"/>
              <a:t>2.  This twisting leads to other distortions!</a:t>
            </a:r>
          </a:p>
          <a:p>
            <a:pPr marL="914400" lvl="1" indent="-457200">
              <a:spcAft>
                <a:spcPts val="600"/>
              </a:spcAft>
            </a:pPr>
            <a:endParaRPr lang="en-US" sz="1000" b="1" i="1" dirty="0">
              <a:effectLst>
                <a:outerShdw blurRad="38100" dist="38100" dir="2700000" algn="tl">
                  <a:srgbClr val="C0C0C0"/>
                </a:outerShdw>
              </a:effectLst>
            </a:endParaRPr>
          </a:p>
          <a:p>
            <a:pPr marL="914400" lvl="1" indent="-457200">
              <a:spcAft>
                <a:spcPts val="600"/>
              </a:spcAft>
            </a:pPr>
            <a:r>
              <a:rPr lang="en-US" sz="2600" b="1" i="1" dirty="0">
                <a:effectLst>
                  <a:outerShdw blurRad="38100" dist="38100" dir="2700000" algn="tl">
                    <a:srgbClr val="C0C0C0"/>
                  </a:outerShdw>
                </a:effectLst>
              </a:rPr>
              <a:t>B.  Miraculous still Exists!</a:t>
            </a:r>
          </a:p>
          <a:p>
            <a:pPr marL="1257300" lvl="2" indent="-342900">
              <a:spcAft>
                <a:spcPts val="600"/>
              </a:spcAft>
            </a:pPr>
            <a:r>
              <a:rPr lang="en-US" i="1" dirty="0"/>
              <a:t>1. Only way for the spirit to enter you is miraculous! </a:t>
            </a:r>
            <a:endParaRPr lang="en-US" sz="2200" i="1" dirty="0">
              <a:effectLst>
                <a:outerShdw blurRad="38100" dist="38100" dir="2700000" algn="tl">
                  <a:srgbClr val="C0C0C0"/>
                </a:outerShdw>
              </a:effectLst>
            </a:endParaRPr>
          </a:p>
          <a:p>
            <a:pPr marL="1257300" lvl="2" indent="-342900">
              <a:spcAft>
                <a:spcPts val="600"/>
              </a:spcAft>
            </a:pPr>
            <a:r>
              <a:rPr lang="en-US" i="1" dirty="0"/>
              <a:t>2. </a:t>
            </a:r>
            <a:r>
              <a:rPr lang="en-US" i="1" dirty="0">
                <a:solidFill>
                  <a:srgbClr val="C00000"/>
                </a:solidFill>
              </a:rPr>
              <a:t>1 </a:t>
            </a:r>
            <a:r>
              <a:rPr lang="en-US" i="1" dirty="0" err="1">
                <a:solidFill>
                  <a:srgbClr val="C00000"/>
                </a:solidFill>
              </a:rPr>
              <a:t>Cor</a:t>
            </a:r>
            <a:r>
              <a:rPr lang="en-US" i="1" dirty="0">
                <a:solidFill>
                  <a:srgbClr val="C00000"/>
                </a:solidFill>
              </a:rPr>
              <a:t> 13:8-13 </a:t>
            </a:r>
            <a:r>
              <a:rPr lang="en-US" i="1" dirty="0"/>
              <a:t>tells us miracles are over!</a:t>
            </a:r>
            <a:endParaRPr lang="en-US" sz="2600" b="1" i="1" dirty="0">
              <a:effectLst>
                <a:outerShdw blurRad="38100" dist="38100" dir="2700000" algn="tl">
                  <a:srgbClr val="C0C0C0"/>
                </a:outerShdw>
              </a:effectLst>
            </a:endParaRPr>
          </a:p>
          <a:p>
            <a:pPr marL="914400" lvl="1" indent="-457200">
              <a:spcAft>
                <a:spcPts val="600"/>
              </a:spcAft>
            </a:pPr>
            <a:endParaRPr lang="en-US" sz="1000" b="1" i="1" dirty="0">
              <a:effectLst>
                <a:outerShdw blurRad="38100" dist="38100" dir="2700000" algn="tl">
                  <a:srgbClr val="C0C0C0"/>
                </a:outerShdw>
              </a:effectLst>
            </a:endParaRPr>
          </a:p>
          <a:p>
            <a:pPr marL="914400" lvl="1" indent="-457200">
              <a:spcAft>
                <a:spcPts val="600"/>
              </a:spcAft>
            </a:pPr>
            <a:r>
              <a:rPr lang="en-US" sz="2600" b="1" i="1" dirty="0">
                <a:effectLst>
                  <a:outerShdw blurRad="38100" dist="38100" dir="2700000" algn="tl">
                    <a:srgbClr val="C0C0C0"/>
                  </a:outerShdw>
                </a:effectLst>
              </a:rPr>
              <a:t>C.  Denies the SUFFICIENCY of the Bible!!</a:t>
            </a:r>
          </a:p>
          <a:p>
            <a:pPr marL="1257300" lvl="2" indent="-342900">
              <a:spcAft>
                <a:spcPts val="600"/>
              </a:spcAft>
            </a:pPr>
            <a:r>
              <a:rPr lang="en-US" i="1" dirty="0"/>
              <a:t>1. The Word is ALL WE NEED - </a:t>
            </a:r>
            <a:r>
              <a:rPr lang="en-US" i="1" dirty="0">
                <a:solidFill>
                  <a:srgbClr val="A50021"/>
                </a:solidFill>
              </a:rPr>
              <a:t>2 Tim 3:16-17, 2 Pet 1:3</a:t>
            </a:r>
            <a:r>
              <a:rPr lang="en-US" i="1" dirty="0">
                <a:solidFill>
                  <a:srgbClr val="006699"/>
                </a:solidFill>
              </a:rPr>
              <a:t> </a:t>
            </a:r>
            <a:endParaRPr lang="en-US" sz="2200" i="1" dirty="0">
              <a:solidFill>
                <a:srgbClr val="A50021"/>
              </a:solidFill>
              <a:effectLst>
                <a:outerShdw blurRad="38100" dist="38100" dir="2700000" algn="tl">
                  <a:srgbClr val="C0C0C0"/>
                </a:outerShdw>
              </a:effectLst>
            </a:endParaRPr>
          </a:p>
          <a:p>
            <a:pPr marL="1257300" lvl="2" indent="-342900">
              <a:spcAft>
                <a:spcPts val="600"/>
              </a:spcAft>
            </a:pPr>
            <a:r>
              <a:rPr lang="en-US" i="1" dirty="0"/>
              <a:t>2. If we need additional guidance, Bible is not complete!</a:t>
            </a:r>
          </a:p>
          <a:p>
            <a:pPr marL="1257300" lvl="2" indent="-342900">
              <a:spcAft>
                <a:spcPts val="600"/>
              </a:spcAft>
            </a:pPr>
            <a:r>
              <a:rPr lang="en-US" i="1" dirty="0">
                <a:solidFill>
                  <a:schemeClr val="accent2"/>
                </a:solidFill>
              </a:rPr>
              <a:t>3.  </a:t>
            </a:r>
            <a:r>
              <a:rPr lang="en-US" b="1" i="1" dirty="0">
                <a:solidFill>
                  <a:schemeClr val="accent2"/>
                </a:solidFill>
              </a:rPr>
              <a:t>The Bible is ultimately useless!</a:t>
            </a:r>
            <a:endParaRPr lang="en-US" sz="2000" b="1" i="1" dirty="0">
              <a:solidFill>
                <a:schemeClr val="accent2"/>
              </a:solidFill>
              <a:effectLst>
                <a:outerShdw blurRad="38100" dist="38100" dir="2700000" algn="tl">
                  <a:srgbClr val="C0C0C0"/>
                </a:outerShdw>
              </a:effectLst>
            </a:endParaRPr>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271463" y="379413"/>
            <a:ext cx="8594725" cy="6017032"/>
          </a:xfrm>
          <a:prstGeom prst="rect">
            <a:avLst/>
          </a:prstGeom>
          <a:noFill/>
          <a:ln w="57150" cmpd="thickThin">
            <a:noFill/>
            <a:miter lim="800000"/>
            <a:headEnd/>
            <a:tailEnd/>
          </a:ln>
          <a:effectLst/>
        </p:spPr>
        <p:txBody>
          <a:bodyPr>
            <a:spAutoFit/>
          </a:bodyPr>
          <a:lstStyle/>
          <a:p>
            <a:pPr marL="457200" indent="-457200"/>
            <a:r>
              <a:rPr lang="en-US" sz="2800" b="1" dirty="0"/>
              <a:t>VI.  </a:t>
            </a:r>
            <a:r>
              <a:rPr lang="en-US" sz="2800" b="1" u="sng" dirty="0"/>
              <a:t>Consequences of the Literal Indwelling…</a:t>
            </a:r>
            <a:endParaRPr lang="en-US" sz="2800" b="1" dirty="0"/>
          </a:p>
          <a:p>
            <a:pPr marL="457200" indent="-457200"/>
            <a:endParaRPr lang="en-US" sz="1200" b="1" u="sng" dirty="0"/>
          </a:p>
          <a:p>
            <a:pPr marL="914400" lvl="1" indent="-457200">
              <a:spcAft>
                <a:spcPts val="600"/>
              </a:spcAft>
            </a:pPr>
            <a:r>
              <a:rPr lang="en-US" sz="2600" b="1" i="1" dirty="0">
                <a:effectLst>
                  <a:outerShdw blurRad="38100" dist="38100" dir="2700000" algn="tl">
                    <a:srgbClr val="C0C0C0"/>
                  </a:outerShdw>
                </a:effectLst>
              </a:rPr>
              <a:t>D.  People become a law unto themselves!</a:t>
            </a:r>
          </a:p>
          <a:p>
            <a:pPr marL="1257300" lvl="2" indent="-342900">
              <a:spcAft>
                <a:spcPts val="600"/>
              </a:spcAft>
            </a:pPr>
            <a:r>
              <a:rPr lang="en-US" i="1" dirty="0"/>
              <a:t>1.  Anything a person wants…they can justify by a feeling!</a:t>
            </a:r>
            <a:endParaRPr lang="en-US" sz="2200" i="1" dirty="0">
              <a:effectLst>
                <a:outerShdw blurRad="38100" dist="38100" dir="2700000" algn="tl">
                  <a:srgbClr val="C0C0C0"/>
                </a:outerShdw>
              </a:effectLst>
            </a:endParaRPr>
          </a:p>
          <a:p>
            <a:pPr marL="1257300" lvl="2" indent="-342900">
              <a:spcAft>
                <a:spcPts val="600"/>
              </a:spcAft>
            </a:pPr>
            <a:r>
              <a:rPr lang="en-US" i="1" dirty="0"/>
              <a:t>2.  Explosion of variants and teaching</a:t>
            </a:r>
          </a:p>
          <a:p>
            <a:pPr marL="1257300" lvl="2" indent="-342900">
              <a:spcAft>
                <a:spcPts val="600"/>
              </a:spcAft>
            </a:pPr>
            <a:r>
              <a:rPr lang="en-US" i="1" dirty="0"/>
              <a:t>3.  Exponentially more difficult to evangelize!</a:t>
            </a:r>
          </a:p>
          <a:p>
            <a:pPr marL="914400" lvl="1" indent="-457200">
              <a:spcAft>
                <a:spcPts val="600"/>
              </a:spcAft>
            </a:pPr>
            <a:endParaRPr lang="en-US" sz="2000" b="1" i="1" dirty="0">
              <a:solidFill>
                <a:srgbClr val="A50021"/>
              </a:solidFill>
              <a:effectLst>
                <a:outerShdw blurRad="38100" dist="38100" dir="2700000" algn="tl">
                  <a:srgbClr val="C0C0C0"/>
                </a:outerShdw>
              </a:effectLst>
            </a:endParaRPr>
          </a:p>
          <a:p>
            <a:pPr marL="914400" lvl="1" indent="-457200">
              <a:spcAft>
                <a:spcPts val="600"/>
              </a:spcAft>
            </a:pPr>
            <a:r>
              <a:rPr lang="en-US" sz="2600" b="1" i="1" dirty="0">
                <a:effectLst>
                  <a:outerShdw blurRad="38100" dist="38100" dir="2700000" algn="tl">
                    <a:srgbClr val="C0C0C0"/>
                  </a:outerShdw>
                </a:effectLst>
              </a:rPr>
              <a:t>E.  Gospel is Ridiculed and Maligned by Unbelievers</a:t>
            </a:r>
          </a:p>
          <a:p>
            <a:pPr marL="1257300" lvl="2" indent="-342900">
              <a:spcAft>
                <a:spcPts val="600"/>
              </a:spcAft>
            </a:pPr>
            <a:r>
              <a:rPr lang="en-US" i="1" dirty="0"/>
              <a:t>1. “Christians” are hearing voices…their own!</a:t>
            </a:r>
            <a:endParaRPr lang="en-US" sz="2200" i="1" dirty="0">
              <a:effectLst>
                <a:outerShdw blurRad="38100" dist="38100" dir="2700000" algn="tl">
                  <a:srgbClr val="C0C0C0"/>
                </a:outerShdw>
              </a:effectLst>
            </a:endParaRPr>
          </a:p>
          <a:p>
            <a:pPr marL="1257300" lvl="2" indent="-342900">
              <a:spcAft>
                <a:spcPts val="600"/>
              </a:spcAft>
            </a:pPr>
            <a:r>
              <a:rPr lang="en-US" i="1" dirty="0"/>
              <a:t>2. The world looks at them like they are crazy – </a:t>
            </a:r>
            <a:r>
              <a:rPr lang="en-US" i="1" dirty="0">
                <a:solidFill>
                  <a:srgbClr val="C00000"/>
                </a:solidFill>
              </a:rPr>
              <a:t>Acts 5:13</a:t>
            </a:r>
          </a:p>
          <a:p>
            <a:pPr marL="1257300" lvl="2" indent="-342900">
              <a:spcAft>
                <a:spcPts val="600"/>
              </a:spcAft>
            </a:pPr>
            <a:endParaRPr lang="en-US" sz="2600" b="1" i="1" dirty="0">
              <a:solidFill>
                <a:srgbClr val="C00000"/>
              </a:solidFill>
              <a:effectLst>
                <a:outerShdw blurRad="38100" dist="38100" dir="2700000" algn="tl">
                  <a:srgbClr val="C0C0C0"/>
                </a:outerShdw>
              </a:effectLst>
            </a:endParaRPr>
          </a:p>
          <a:p>
            <a:pPr marL="914400" lvl="1" indent="-457200"/>
            <a:r>
              <a:rPr lang="en-US" sz="2600" b="1" i="1" dirty="0">
                <a:effectLst>
                  <a:outerShdw blurRad="38100" dist="38100" dir="2700000" algn="tl">
                    <a:srgbClr val="C0C0C0"/>
                  </a:outerShdw>
                </a:effectLst>
              </a:rPr>
              <a:t>F.  Literal Indwelling - Man NOT Accountable!</a:t>
            </a:r>
          </a:p>
          <a:p>
            <a:pPr marL="914400" lvl="1" indent="-457200"/>
            <a:endParaRPr lang="en-US" sz="800" b="1" i="1" dirty="0">
              <a:effectLst>
                <a:outerShdw blurRad="38100" dist="38100" dir="2700000" algn="tl">
                  <a:srgbClr val="C0C0C0"/>
                </a:outerShdw>
              </a:effectLst>
            </a:endParaRPr>
          </a:p>
          <a:p>
            <a:pPr marL="1257300" lvl="2" indent="-342900"/>
            <a:r>
              <a:rPr lang="en-US" i="1" dirty="0"/>
              <a:t>1. We are going to be judged for our actions - </a:t>
            </a:r>
            <a:r>
              <a:rPr lang="en-US" i="1" dirty="0">
                <a:solidFill>
                  <a:srgbClr val="A50021"/>
                </a:solidFill>
              </a:rPr>
              <a:t>2 </a:t>
            </a:r>
            <a:r>
              <a:rPr lang="en-US" i="1" dirty="0" err="1">
                <a:solidFill>
                  <a:srgbClr val="A50021"/>
                </a:solidFill>
              </a:rPr>
              <a:t>Cor</a:t>
            </a:r>
            <a:r>
              <a:rPr lang="en-US" i="1" dirty="0">
                <a:solidFill>
                  <a:srgbClr val="A50021"/>
                </a:solidFill>
              </a:rPr>
              <a:t> 5:10</a:t>
            </a:r>
            <a:r>
              <a:rPr lang="en-US" i="1" dirty="0">
                <a:solidFill>
                  <a:srgbClr val="006699"/>
                </a:solidFill>
              </a:rPr>
              <a:t> </a:t>
            </a:r>
            <a:endParaRPr lang="en-US" sz="2200" i="1" dirty="0">
              <a:solidFill>
                <a:srgbClr val="A50021"/>
              </a:solidFill>
              <a:effectLst>
                <a:outerShdw blurRad="38100" dist="38100" dir="2700000" algn="tl">
                  <a:srgbClr val="C0C0C0"/>
                </a:outerShdw>
              </a:effectLst>
            </a:endParaRPr>
          </a:p>
          <a:p>
            <a:pPr marL="1257300" lvl="2" indent="-342900"/>
            <a:r>
              <a:rPr lang="en-US" i="1" dirty="0"/>
              <a:t>2. Who is acting, us or the Holy Spirit??!!</a:t>
            </a:r>
            <a:endParaRPr lang="en-US" sz="2000" b="1" i="1" dirty="0">
              <a:effectLst>
                <a:outerShdw blurRad="38100" dist="38100" dir="2700000" algn="tl">
                  <a:srgbClr val="C0C0C0"/>
                </a:outerShdw>
              </a:effectLst>
            </a:endParaRPr>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271463" y="379413"/>
            <a:ext cx="8594725" cy="5201424"/>
          </a:xfrm>
          <a:prstGeom prst="rect">
            <a:avLst/>
          </a:prstGeom>
          <a:noFill/>
          <a:ln w="57150" cmpd="thickThin">
            <a:noFill/>
            <a:miter lim="800000"/>
            <a:headEnd/>
            <a:tailEnd/>
          </a:ln>
          <a:effectLst/>
        </p:spPr>
        <p:txBody>
          <a:bodyPr>
            <a:spAutoFit/>
          </a:bodyPr>
          <a:lstStyle/>
          <a:p>
            <a:pPr marL="457200" indent="-457200"/>
            <a:r>
              <a:rPr lang="en-US" sz="2800" b="1" u="sng" dirty="0">
                <a:solidFill>
                  <a:srgbClr val="A50021"/>
                </a:solidFill>
              </a:rPr>
              <a:t>CONCLUSION:</a:t>
            </a:r>
          </a:p>
          <a:p>
            <a:pPr marL="457200" indent="-457200"/>
            <a:endParaRPr lang="en-US" sz="2000" b="1" dirty="0">
              <a:solidFill>
                <a:srgbClr val="A50021"/>
              </a:solidFill>
            </a:endParaRPr>
          </a:p>
          <a:p>
            <a:pPr>
              <a:spcAft>
                <a:spcPts val="0"/>
              </a:spcAft>
            </a:pPr>
            <a:r>
              <a:rPr lang="en-US" sz="2600" i="1" dirty="0"/>
              <a:t>1.  Of all Bible subjects:</a:t>
            </a:r>
          </a:p>
          <a:p>
            <a:pPr marL="457200" lvl="2">
              <a:spcAft>
                <a:spcPts val="0"/>
              </a:spcAft>
            </a:pPr>
            <a:r>
              <a:rPr lang="en-US" i="1" dirty="0">
                <a:solidFill>
                  <a:srgbClr val="006699"/>
                </a:solidFill>
              </a:rPr>
              <a:t>a.  This is one of the most distorted!</a:t>
            </a:r>
          </a:p>
          <a:p>
            <a:pPr marL="457200" lvl="2">
              <a:spcAft>
                <a:spcPts val="1200"/>
              </a:spcAft>
            </a:pPr>
            <a:r>
              <a:rPr lang="en-US" i="1" dirty="0">
                <a:solidFill>
                  <a:srgbClr val="006699"/>
                </a:solidFill>
              </a:rPr>
              <a:t>b.  It is one of the most damaging!</a:t>
            </a:r>
          </a:p>
          <a:p>
            <a:pPr marL="0" lvl="1">
              <a:spcAft>
                <a:spcPts val="1200"/>
              </a:spcAft>
            </a:pPr>
            <a:r>
              <a:rPr lang="en-US" sz="2600" i="1" dirty="0"/>
              <a:t>2.  No question: the Bible teaches the Spirit dwells in us!</a:t>
            </a:r>
          </a:p>
          <a:p>
            <a:pPr marL="0" lvl="1">
              <a:spcAft>
                <a:spcPts val="0"/>
              </a:spcAft>
            </a:pPr>
            <a:r>
              <a:rPr lang="en-US" sz="2600" i="1" dirty="0"/>
              <a:t>3.  The question is over “HOW” does the Spirit dwells in us!</a:t>
            </a:r>
          </a:p>
          <a:p>
            <a:pPr marL="457200" lvl="2">
              <a:spcAft>
                <a:spcPts val="0"/>
              </a:spcAft>
            </a:pPr>
            <a:r>
              <a:rPr lang="en-US" i="1" dirty="0">
                <a:solidFill>
                  <a:srgbClr val="006699"/>
                </a:solidFill>
              </a:rPr>
              <a:t>a.  A Physical &amp; Miraculous Possession</a:t>
            </a:r>
          </a:p>
          <a:p>
            <a:pPr marL="457200" lvl="2">
              <a:spcAft>
                <a:spcPts val="1200"/>
              </a:spcAft>
            </a:pPr>
            <a:r>
              <a:rPr lang="en-US" i="1" dirty="0">
                <a:solidFill>
                  <a:srgbClr val="006699"/>
                </a:solidFill>
              </a:rPr>
              <a:t>b.  Or, via the studious incorporation of the Word of God</a:t>
            </a:r>
          </a:p>
          <a:p>
            <a:pPr lvl="1" indent="-457200">
              <a:spcAft>
                <a:spcPts val="1200"/>
              </a:spcAft>
            </a:pPr>
            <a:r>
              <a:rPr lang="en-US" b="1" i="1" dirty="0"/>
              <a:t>4.  The Bible clearly does not support the Calvinistic/Evangelical  concept of a direct operation or Indwelling of the Holy Spirit.</a:t>
            </a:r>
          </a:p>
          <a:p>
            <a:pPr marL="914400" lvl="1" indent="-457200"/>
            <a:endParaRPr lang="en-US" sz="2200" b="1" u="sng" dirty="0">
              <a:solidFill>
                <a:srgbClr val="006699"/>
              </a:solidFill>
              <a:effectLst>
                <a:outerShdw blurRad="38100" dist="38100" dir="2700000" algn="tl">
                  <a:srgbClr val="C0C0C0"/>
                </a:outerShdw>
              </a:effectLst>
            </a:endParaRPr>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285750" y="342900"/>
            <a:ext cx="8689975" cy="6093976"/>
          </a:xfrm>
          <a:prstGeom prst="rect">
            <a:avLst/>
          </a:prstGeom>
          <a:noFill/>
          <a:ln w="57150" cmpd="thickThin">
            <a:noFill/>
            <a:miter lim="800000"/>
            <a:headEnd/>
            <a:tailEnd/>
          </a:ln>
          <a:effectLst/>
        </p:spPr>
        <p:txBody>
          <a:bodyPr wrap="square">
            <a:spAutoFit/>
          </a:bodyPr>
          <a:lstStyle/>
          <a:p>
            <a:pPr marL="457200" indent="-457200"/>
            <a:r>
              <a:rPr lang="en-US" sz="2800" b="1" u="sng" dirty="0"/>
              <a:t>INTRODUCTION:</a:t>
            </a:r>
          </a:p>
          <a:p>
            <a:pPr marL="457200" indent="-457200"/>
            <a:endParaRPr lang="en-US" sz="1200" b="1" u="sng" dirty="0">
              <a:solidFill>
                <a:srgbClr val="A50021"/>
              </a:solidFill>
            </a:endParaRPr>
          </a:p>
          <a:p>
            <a:pPr>
              <a:spcAft>
                <a:spcPts val="0"/>
              </a:spcAft>
            </a:pPr>
            <a:r>
              <a:rPr lang="en-US" sz="2600" i="1" dirty="0"/>
              <a:t>1.  Of all Bible subjects:</a:t>
            </a:r>
          </a:p>
          <a:p>
            <a:pPr marL="457200" lvl="2">
              <a:spcAft>
                <a:spcPts val="0"/>
              </a:spcAft>
            </a:pPr>
            <a:r>
              <a:rPr lang="en-US" i="1" dirty="0">
                <a:solidFill>
                  <a:srgbClr val="006699"/>
                </a:solidFill>
              </a:rPr>
              <a:t>a.  This is one of the most distorted!</a:t>
            </a:r>
          </a:p>
          <a:p>
            <a:pPr marL="457200" lvl="2">
              <a:spcAft>
                <a:spcPts val="1200"/>
              </a:spcAft>
            </a:pPr>
            <a:r>
              <a:rPr lang="en-US" i="1" dirty="0">
                <a:solidFill>
                  <a:srgbClr val="006699"/>
                </a:solidFill>
              </a:rPr>
              <a:t>b.  It is one of the most damaging…even in the church!</a:t>
            </a:r>
          </a:p>
          <a:p>
            <a:pPr marL="0" lvl="1">
              <a:spcAft>
                <a:spcPts val="1200"/>
              </a:spcAft>
            </a:pPr>
            <a:r>
              <a:rPr lang="en-US" sz="2600" i="1" dirty="0"/>
              <a:t>2.  No question: the Bible teaches the Spirit dwells in us!</a:t>
            </a:r>
          </a:p>
          <a:p>
            <a:pPr marL="0" lvl="1">
              <a:spcAft>
                <a:spcPts val="0"/>
              </a:spcAft>
            </a:pPr>
            <a:r>
              <a:rPr lang="en-US" sz="2600" i="1" dirty="0"/>
              <a:t>3.  The question is over “HOW” does the Spirit dwells in us!</a:t>
            </a:r>
          </a:p>
          <a:p>
            <a:pPr marL="457200" lvl="2">
              <a:spcAft>
                <a:spcPts val="0"/>
              </a:spcAft>
            </a:pPr>
            <a:r>
              <a:rPr lang="en-US" i="1" dirty="0">
                <a:solidFill>
                  <a:srgbClr val="006699"/>
                </a:solidFill>
              </a:rPr>
              <a:t>a.  A Physical &amp; Miraculous Possession</a:t>
            </a:r>
          </a:p>
          <a:p>
            <a:pPr marL="457200" lvl="2">
              <a:spcAft>
                <a:spcPts val="1200"/>
              </a:spcAft>
            </a:pPr>
            <a:r>
              <a:rPr lang="en-US" i="1" dirty="0">
                <a:solidFill>
                  <a:srgbClr val="006699"/>
                </a:solidFill>
              </a:rPr>
              <a:t>b.  Or, via the studious incorporation of the Word of God</a:t>
            </a:r>
          </a:p>
          <a:p>
            <a:pPr>
              <a:spcAft>
                <a:spcPts val="0"/>
              </a:spcAft>
            </a:pPr>
            <a:r>
              <a:rPr lang="en-US" sz="2600" i="1" dirty="0"/>
              <a:t>4.  In this discussion, we will examine…</a:t>
            </a:r>
            <a:endParaRPr lang="en-US" sz="2600" i="1" u="sng" dirty="0">
              <a:solidFill>
                <a:srgbClr val="A50021"/>
              </a:solidFill>
              <a:effectLst>
                <a:outerShdw blurRad="38100" dist="38100" dir="2700000" algn="tl">
                  <a:srgbClr val="C0C0C0"/>
                </a:outerShdw>
              </a:effectLst>
            </a:endParaRPr>
          </a:p>
          <a:p>
            <a:pPr marL="457200" lvl="2">
              <a:spcAft>
                <a:spcPts val="0"/>
              </a:spcAft>
            </a:pPr>
            <a:r>
              <a:rPr lang="en-US" i="1" dirty="0">
                <a:solidFill>
                  <a:srgbClr val="006699"/>
                </a:solidFill>
              </a:rPr>
              <a:t>a.  Foundations…</a:t>
            </a:r>
          </a:p>
          <a:p>
            <a:pPr marL="457200" lvl="2">
              <a:spcAft>
                <a:spcPts val="0"/>
              </a:spcAft>
            </a:pPr>
            <a:r>
              <a:rPr lang="en-US" i="1" dirty="0">
                <a:solidFill>
                  <a:srgbClr val="006699"/>
                </a:solidFill>
              </a:rPr>
              <a:t>b.  What does Man teach…</a:t>
            </a:r>
          </a:p>
          <a:p>
            <a:pPr marL="457200" lvl="2">
              <a:spcAft>
                <a:spcPts val="0"/>
              </a:spcAft>
            </a:pPr>
            <a:r>
              <a:rPr lang="en-US" i="1" dirty="0">
                <a:solidFill>
                  <a:srgbClr val="006699"/>
                </a:solidFill>
              </a:rPr>
              <a:t>c.  What does the Bible Teach…</a:t>
            </a:r>
          </a:p>
          <a:p>
            <a:pPr marL="457200" lvl="2">
              <a:spcAft>
                <a:spcPts val="0"/>
              </a:spcAft>
            </a:pPr>
            <a:r>
              <a:rPr lang="en-US" i="1" dirty="0">
                <a:solidFill>
                  <a:srgbClr val="006699"/>
                </a:solidFill>
              </a:rPr>
              <a:t>d.  How the Spirit Dwells in us</a:t>
            </a:r>
          </a:p>
          <a:p>
            <a:pPr marL="457200" lvl="2">
              <a:spcAft>
                <a:spcPts val="0"/>
              </a:spcAft>
            </a:pPr>
            <a:r>
              <a:rPr lang="en-US" i="1" dirty="0">
                <a:solidFill>
                  <a:srgbClr val="006699"/>
                </a:solidFill>
              </a:rPr>
              <a:t>e.  Proofs &amp; Consequences</a:t>
            </a:r>
          </a:p>
        </p:txBody>
      </p:sp>
      <p:sp>
        <p:nvSpPr>
          <p:cNvPr id="7" name="Rectangle 6"/>
          <p:cNvSpPr/>
          <p:nvPr/>
        </p:nvSpPr>
        <p:spPr>
          <a:xfrm>
            <a:off x="215900" y="279400"/>
            <a:ext cx="8775700" cy="6362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ext Box 5"/>
          <p:cNvSpPr txBox="1">
            <a:spLocks noChangeArrowheads="1"/>
          </p:cNvSpPr>
          <p:nvPr/>
        </p:nvSpPr>
        <p:spPr bwMode="auto">
          <a:xfrm>
            <a:off x="284163" y="366713"/>
            <a:ext cx="8594725" cy="2231380"/>
          </a:xfrm>
          <a:prstGeom prst="rect">
            <a:avLst/>
          </a:prstGeom>
          <a:noFill/>
          <a:ln w="57150" cmpd="thickThin">
            <a:noFill/>
            <a:miter lim="800000"/>
            <a:headEnd/>
            <a:tailEnd/>
          </a:ln>
          <a:effectLst/>
        </p:spPr>
        <p:txBody>
          <a:bodyPr>
            <a:spAutoFit/>
          </a:bodyPr>
          <a:lstStyle/>
          <a:p>
            <a:pPr marL="457200" indent="-457200"/>
            <a:r>
              <a:rPr lang="en-US" sz="2800" b="1" dirty="0"/>
              <a:t>I.  </a:t>
            </a:r>
            <a:r>
              <a:rPr lang="en-US" sz="2800" b="1" u="sng" dirty="0"/>
              <a:t>Foundations…</a:t>
            </a:r>
          </a:p>
          <a:p>
            <a:pPr marL="457200" indent="-457200"/>
            <a:endParaRPr lang="en-US" sz="1200" b="1" u="sng" dirty="0"/>
          </a:p>
          <a:p>
            <a:pPr marL="914400" lvl="1" indent="-457200">
              <a:spcAft>
                <a:spcPts val="600"/>
              </a:spcAft>
            </a:pPr>
            <a:r>
              <a:rPr lang="en-US" sz="2600" b="1" i="1" dirty="0">
                <a:effectLst>
                  <a:outerShdw blurRad="38100" dist="38100" dir="2700000" algn="tl">
                    <a:srgbClr val="C0C0C0"/>
                  </a:outerShdw>
                </a:effectLst>
              </a:rPr>
              <a:t>A.  The Holy Spirit is: </a:t>
            </a:r>
            <a:endParaRPr lang="en-US" sz="1200" i="1" dirty="0"/>
          </a:p>
          <a:p>
            <a:pPr marL="1768475" lvl="2" indent="-854075">
              <a:spcAft>
                <a:spcPts val="600"/>
              </a:spcAft>
            </a:pPr>
            <a:r>
              <a:rPr lang="en-US" i="1" dirty="0">
                <a:solidFill>
                  <a:srgbClr val="006699"/>
                </a:solidFill>
              </a:rPr>
              <a:t>1.  Spiritual Person </a:t>
            </a:r>
            <a:r>
              <a:rPr lang="en-US" sz="2200" i="1" dirty="0">
                <a:solidFill>
                  <a:srgbClr val="006699"/>
                </a:solidFill>
              </a:rPr>
              <a:t>-</a:t>
            </a:r>
            <a:r>
              <a:rPr lang="en-US" sz="2200" i="1" dirty="0"/>
              <a:t> </a:t>
            </a:r>
            <a:r>
              <a:rPr lang="en-US" sz="2200" i="1" dirty="0">
                <a:solidFill>
                  <a:srgbClr val="A50021"/>
                </a:solidFill>
                <a:effectLst>
                  <a:outerShdw blurRad="38100" dist="38100" dir="2700000" algn="tl">
                    <a:srgbClr val="C0C0C0"/>
                  </a:outerShdw>
                </a:effectLst>
              </a:rPr>
              <a:t>1 Tim 4:1, Rom 15:30, 1 </a:t>
            </a:r>
            <a:r>
              <a:rPr lang="en-US" sz="2200" i="1" dirty="0" err="1">
                <a:solidFill>
                  <a:srgbClr val="A50021"/>
                </a:solidFill>
                <a:effectLst>
                  <a:outerShdw blurRad="38100" dist="38100" dir="2700000" algn="tl">
                    <a:srgbClr val="C0C0C0"/>
                  </a:outerShdw>
                </a:effectLst>
              </a:rPr>
              <a:t>Cor</a:t>
            </a:r>
            <a:r>
              <a:rPr lang="en-US" sz="2200" i="1" dirty="0">
                <a:solidFill>
                  <a:srgbClr val="A50021"/>
                </a:solidFill>
                <a:effectLst>
                  <a:outerShdw blurRad="38100" dist="38100" dir="2700000" algn="tl">
                    <a:srgbClr val="C0C0C0"/>
                  </a:outerShdw>
                </a:effectLst>
              </a:rPr>
              <a:t> 12:11</a:t>
            </a:r>
          </a:p>
          <a:p>
            <a:pPr marL="1768475" lvl="2" indent="-854075">
              <a:spcAft>
                <a:spcPts val="600"/>
              </a:spcAft>
            </a:pPr>
            <a:r>
              <a:rPr lang="en-US" i="1" dirty="0">
                <a:solidFill>
                  <a:srgbClr val="006699"/>
                </a:solidFill>
              </a:rPr>
              <a:t>2.  </a:t>
            </a:r>
            <a:r>
              <a:rPr lang="en-US" b="1" i="1" dirty="0">
                <a:solidFill>
                  <a:srgbClr val="006699"/>
                </a:solidFill>
              </a:rPr>
              <a:t>Divine </a:t>
            </a:r>
            <a:r>
              <a:rPr lang="en-US" b="1" i="1" u="sng" dirty="0">
                <a:solidFill>
                  <a:srgbClr val="006699"/>
                </a:solidFill>
              </a:rPr>
              <a:t>Person</a:t>
            </a:r>
            <a:r>
              <a:rPr lang="en-US" b="1" i="1" dirty="0">
                <a:solidFill>
                  <a:srgbClr val="006699"/>
                </a:solidFill>
              </a:rPr>
              <a:t> </a:t>
            </a:r>
            <a:r>
              <a:rPr lang="en-US" sz="2200" i="1" dirty="0">
                <a:solidFill>
                  <a:srgbClr val="006699"/>
                </a:solidFill>
              </a:rPr>
              <a:t>-</a:t>
            </a:r>
            <a:r>
              <a:rPr lang="en-US" sz="2200" i="1" dirty="0"/>
              <a:t> </a:t>
            </a:r>
            <a:r>
              <a:rPr lang="en-US" sz="2200" i="1" dirty="0">
                <a:solidFill>
                  <a:srgbClr val="A50021"/>
                </a:solidFill>
                <a:effectLst>
                  <a:outerShdw blurRad="38100" dist="38100" dir="2700000" algn="tl">
                    <a:srgbClr val="C0C0C0"/>
                  </a:outerShdw>
                </a:effectLst>
              </a:rPr>
              <a:t>Matt 28:19, Acts 5:3-4</a:t>
            </a:r>
          </a:p>
          <a:p>
            <a:pPr marL="914400" lvl="1" indent="-457200">
              <a:spcAft>
                <a:spcPts val="600"/>
              </a:spcAft>
            </a:pPr>
            <a:endParaRPr lang="en-US" sz="1000" b="1" i="1" dirty="0">
              <a:solidFill>
                <a:srgbClr val="A50021"/>
              </a:solidFill>
              <a:effectLst>
                <a:outerShdw blurRad="38100" dist="38100" dir="2700000" algn="tl">
                  <a:srgbClr val="C0C0C0"/>
                </a:outerShdw>
              </a:effectLst>
            </a:endParaRPr>
          </a:p>
        </p:txBody>
      </p:sp>
      <p:sp>
        <p:nvSpPr>
          <p:cNvPr id="6" name="Rectangle 5"/>
          <p:cNvSpPr/>
          <p:nvPr/>
        </p:nvSpPr>
        <p:spPr>
          <a:xfrm>
            <a:off x="215900" y="279400"/>
            <a:ext cx="8775700" cy="6362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ext Box 5"/>
          <p:cNvSpPr txBox="1">
            <a:spLocks noChangeArrowheads="1"/>
          </p:cNvSpPr>
          <p:nvPr/>
        </p:nvSpPr>
        <p:spPr bwMode="auto">
          <a:xfrm>
            <a:off x="284163" y="366713"/>
            <a:ext cx="8594725" cy="4278094"/>
          </a:xfrm>
          <a:prstGeom prst="rect">
            <a:avLst/>
          </a:prstGeom>
          <a:noFill/>
          <a:ln w="57150" cmpd="thickThin">
            <a:noFill/>
            <a:miter lim="800000"/>
            <a:headEnd/>
            <a:tailEnd/>
          </a:ln>
          <a:effectLst/>
        </p:spPr>
        <p:txBody>
          <a:bodyPr>
            <a:spAutoFit/>
          </a:bodyPr>
          <a:lstStyle/>
          <a:p>
            <a:pPr marL="457200" indent="-457200"/>
            <a:r>
              <a:rPr lang="en-US" sz="2800" b="1" dirty="0"/>
              <a:t>I.  </a:t>
            </a:r>
            <a:r>
              <a:rPr lang="en-US" sz="2800" b="1" u="sng" dirty="0"/>
              <a:t>Foundations…</a:t>
            </a:r>
          </a:p>
          <a:p>
            <a:pPr marL="457200" indent="-457200"/>
            <a:endParaRPr lang="en-US" sz="1200" b="1" u="sng" dirty="0"/>
          </a:p>
          <a:p>
            <a:pPr marL="914400" lvl="1" indent="-457200">
              <a:spcAft>
                <a:spcPts val="600"/>
              </a:spcAft>
            </a:pPr>
            <a:r>
              <a:rPr lang="en-US" sz="2600" b="1" i="1" dirty="0">
                <a:effectLst>
                  <a:outerShdw blurRad="38100" dist="38100" dir="2700000" algn="tl">
                    <a:srgbClr val="C0C0C0"/>
                  </a:outerShdw>
                </a:effectLst>
              </a:rPr>
              <a:t>A.  The Holy Spirit is: </a:t>
            </a:r>
            <a:endParaRPr lang="en-US" sz="1200" i="1" dirty="0"/>
          </a:p>
          <a:p>
            <a:pPr marL="1768475" lvl="2" indent="-854075">
              <a:spcAft>
                <a:spcPts val="600"/>
              </a:spcAft>
            </a:pPr>
            <a:r>
              <a:rPr lang="en-US" i="1" dirty="0">
                <a:solidFill>
                  <a:srgbClr val="006699"/>
                </a:solidFill>
              </a:rPr>
              <a:t>1.  Spiritual Person </a:t>
            </a:r>
            <a:r>
              <a:rPr lang="en-US" sz="2200" i="1" dirty="0">
                <a:solidFill>
                  <a:srgbClr val="006699"/>
                </a:solidFill>
              </a:rPr>
              <a:t>-</a:t>
            </a:r>
            <a:r>
              <a:rPr lang="en-US" sz="2200" i="1" dirty="0"/>
              <a:t> </a:t>
            </a:r>
            <a:r>
              <a:rPr lang="en-US" sz="2200" i="1" dirty="0">
                <a:solidFill>
                  <a:srgbClr val="A50021"/>
                </a:solidFill>
                <a:effectLst>
                  <a:outerShdw blurRad="38100" dist="38100" dir="2700000" algn="tl">
                    <a:srgbClr val="C0C0C0"/>
                  </a:outerShdw>
                </a:effectLst>
              </a:rPr>
              <a:t>1 Tim 4:1, Rom 15:30, 1 </a:t>
            </a:r>
            <a:r>
              <a:rPr lang="en-US" sz="2200" i="1" dirty="0" err="1">
                <a:solidFill>
                  <a:srgbClr val="A50021"/>
                </a:solidFill>
                <a:effectLst>
                  <a:outerShdw blurRad="38100" dist="38100" dir="2700000" algn="tl">
                    <a:srgbClr val="C0C0C0"/>
                  </a:outerShdw>
                </a:effectLst>
              </a:rPr>
              <a:t>Cor</a:t>
            </a:r>
            <a:r>
              <a:rPr lang="en-US" sz="2200" i="1" dirty="0">
                <a:solidFill>
                  <a:srgbClr val="A50021"/>
                </a:solidFill>
                <a:effectLst>
                  <a:outerShdw blurRad="38100" dist="38100" dir="2700000" algn="tl">
                    <a:srgbClr val="C0C0C0"/>
                  </a:outerShdw>
                </a:effectLst>
              </a:rPr>
              <a:t> 12:11</a:t>
            </a:r>
          </a:p>
          <a:p>
            <a:pPr marL="1768475" lvl="2" indent="-854075">
              <a:spcAft>
                <a:spcPts val="600"/>
              </a:spcAft>
            </a:pPr>
            <a:r>
              <a:rPr lang="en-US" i="1" dirty="0">
                <a:solidFill>
                  <a:srgbClr val="006699"/>
                </a:solidFill>
              </a:rPr>
              <a:t>2.  </a:t>
            </a:r>
            <a:r>
              <a:rPr lang="en-US" b="1" i="1" dirty="0">
                <a:solidFill>
                  <a:srgbClr val="006699"/>
                </a:solidFill>
              </a:rPr>
              <a:t>Divine </a:t>
            </a:r>
            <a:r>
              <a:rPr lang="en-US" b="1" i="1" u="sng" dirty="0">
                <a:solidFill>
                  <a:srgbClr val="006699"/>
                </a:solidFill>
              </a:rPr>
              <a:t>Person</a:t>
            </a:r>
            <a:r>
              <a:rPr lang="en-US" b="1" i="1" dirty="0">
                <a:solidFill>
                  <a:srgbClr val="006699"/>
                </a:solidFill>
              </a:rPr>
              <a:t> </a:t>
            </a:r>
            <a:r>
              <a:rPr lang="en-US" sz="2200" i="1" dirty="0">
                <a:solidFill>
                  <a:srgbClr val="006699"/>
                </a:solidFill>
              </a:rPr>
              <a:t>-</a:t>
            </a:r>
            <a:r>
              <a:rPr lang="en-US" sz="2200" i="1" dirty="0"/>
              <a:t> </a:t>
            </a:r>
            <a:r>
              <a:rPr lang="en-US" sz="2200" i="1" dirty="0">
                <a:solidFill>
                  <a:srgbClr val="A50021"/>
                </a:solidFill>
                <a:effectLst>
                  <a:outerShdw blurRad="38100" dist="38100" dir="2700000" algn="tl">
                    <a:srgbClr val="C0C0C0"/>
                  </a:outerShdw>
                </a:effectLst>
              </a:rPr>
              <a:t>Matt 28:19, Acts 5:3-4</a:t>
            </a:r>
          </a:p>
          <a:p>
            <a:pPr marL="914400" lvl="1" indent="-457200">
              <a:spcAft>
                <a:spcPts val="600"/>
              </a:spcAft>
            </a:pPr>
            <a:endParaRPr lang="en-US" sz="1000" b="1" i="1" dirty="0">
              <a:solidFill>
                <a:srgbClr val="A50021"/>
              </a:solidFill>
              <a:effectLst>
                <a:outerShdw blurRad="38100" dist="38100" dir="2700000" algn="tl">
                  <a:srgbClr val="C0C0C0"/>
                </a:outerShdw>
              </a:effectLst>
            </a:endParaRPr>
          </a:p>
          <a:p>
            <a:pPr marL="914400" lvl="1" indent="-457200">
              <a:spcAft>
                <a:spcPts val="600"/>
              </a:spcAft>
            </a:pPr>
            <a:r>
              <a:rPr lang="en-US" sz="2600" b="1" i="1" dirty="0">
                <a:effectLst>
                  <a:outerShdw blurRad="38100" dist="38100" dir="2700000" algn="tl">
                    <a:srgbClr val="C0C0C0"/>
                  </a:outerShdw>
                </a:effectLst>
              </a:rPr>
              <a:t>B.  The Spirit’s Mission was &amp; is: </a:t>
            </a:r>
          </a:p>
          <a:p>
            <a:pPr marL="1768475" lvl="2" indent="-854075">
              <a:spcAft>
                <a:spcPts val="600"/>
              </a:spcAft>
            </a:pPr>
            <a:r>
              <a:rPr lang="en-US" i="1" dirty="0">
                <a:solidFill>
                  <a:srgbClr val="006699"/>
                </a:solidFill>
              </a:rPr>
              <a:t>1.  Reveal God’s word to Man – New Testament!</a:t>
            </a:r>
          </a:p>
          <a:p>
            <a:pPr marL="1768475" lvl="2" indent="-854075">
              <a:spcAft>
                <a:spcPts val="600"/>
              </a:spcAft>
            </a:pPr>
            <a:r>
              <a:rPr lang="en-US" i="1" dirty="0">
                <a:solidFill>
                  <a:srgbClr val="006699"/>
                </a:solidFill>
              </a:rPr>
              <a:t>2.  Guide Apostles unto all truth -</a:t>
            </a:r>
            <a:r>
              <a:rPr lang="en-US" i="1" dirty="0"/>
              <a:t> </a:t>
            </a:r>
            <a:r>
              <a:rPr lang="en-US" sz="2200" i="1" dirty="0">
                <a:solidFill>
                  <a:srgbClr val="A50021"/>
                </a:solidFill>
                <a:effectLst>
                  <a:outerShdw blurRad="38100" dist="38100" dir="2700000" algn="tl">
                    <a:srgbClr val="C0C0C0"/>
                  </a:outerShdw>
                </a:effectLst>
              </a:rPr>
              <a:t>John 16:13</a:t>
            </a:r>
            <a:endParaRPr lang="en-US" i="1" dirty="0">
              <a:solidFill>
                <a:srgbClr val="A50021"/>
              </a:solidFill>
              <a:effectLst>
                <a:outerShdw blurRad="38100" dist="38100" dir="2700000" algn="tl">
                  <a:srgbClr val="C0C0C0"/>
                </a:outerShdw>
              </a:effectLst>
            </a:endParaRPr>
          </a:p>
          <a:p>
            <a:pPr marL="1768475" lvl="2" indent="-854075">
              <a:spcAft>
                <a:spcPts val="600"/>
              </a:spcAft>
            </a:pPr>
            <a:r>
              <a:rPr lang="en-US" i="1" dirty="0">
                <a:solidFill>
                  <a:srgbClr val="006699"/>
                </a:solidFill>
              </a:rPr>
              <a:t>3.  </a:t>
            </a:r>
            <a:r>
              <a:rPr lang="en-US" b="1" i="1" u="sng" dirty="0">
                <a:solidFill>
                  <a:srgbClr val="006699"/>
                </a:solidFill>
              </a:rPr>
              <a:t>All Truth Provided </a:t>
            </a:r>
            <a:r>
              <a:rPr lang="en-US" b="1" i="1" dirty="0">
                <a:solidFill>
                  <a:srgbClr val="006699"/>
                </a:solidFill>
              </a:rPr>
              <a:t>- </a:t>
            </a:r>
            <a:r>
              <a:rPr lang="en-US" sz="2200" i="1" dirty="0">
                <a:solidFill>
                  <a:srgbClr val="A50021"/>
                </a:solidFill>
              </a:rPr>
              <a:t>2 Tim 3:16-17 2 Peter 1:3, Jude 1:3, </a:t>
            </a:r>
            <a:endParaRPr lang="en-US" sz="2200" i="1" dirty="0">
              <a:solidFill>
                <a:srgbClr val="A50021"/>
              </a:solidFill>
              <a:effectLst>
                <a:outerShdw blurRad="38100" dist="38100" dir="2700000" algn="tl">
                  <a:srgbClr val="C0C0C0"/>
                </a:outerShdw>
              </a:effectLst>
            </a:endParaRPr>
          </a:p>
          <a:p>
            <a:pPr marL="914400" lvl="1" indent="-457200">
              <a:spcAft>
                <a:spcPts val="600"/>
              </a:spcAft>
            </a:pPr>
            <a:endParaRPr lang="en-US" sz="1000" i="1" dirty="0"/>
          </a:p>
        </p:txBody>
      </p:sp>
      <p:sp>
        <p:nvSpPr>
          <p:cNvPr id="6" name="Rectangle 5"/>
          <p:cNvSpPr/>
          <p:nvPr/>
        </p:nvSpPr>
        <p:spPr>
          <a:xfrm>
            <a:off x="215900" y="279400"/>
            <a:ext cx="8775700" cy="6362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ext Box 5"/>
          <p:cNvSpPr txBox="1">
            <a:spLocks noChangeArrowheads="1"/>
          </p:cNvSpPr>
          <p:nvPr/>
        </p:nvSpPr>
        <p:spPr bwMode="auto">
          <a:xfrm>
            <a:off x="284163" y="366713"/>
            <a:ext cx="8594725" cy="6093976"/>
          </a:xfrm>
          <a:prstGeom prst="rect">
            <a:avLst/>
          </a:prstGeom>
          <a:noFill/>
          <a:ln w="57150" cmpd="thickThin">
            <a:noFill/>
            <a:miter lim="800000"/>
            <a:headEnd/>
            <a:tailEnd/>
          </a:ln>
          <a:effectLst/>
        </p:spPr>
        <p:txBody>
          <a:bodyPr>
            <a:spAutoFit/>
          </a:bodyPr>
          <a:lstStyle/>
          <a:p>
            <a:pPr marL="457200" indent="-457200"/>
            <a:r>
              <a:rPr lang="en-US" sz="2800" b="1" dirty="0"/>
              <a:t>I.  </a:t>
            </a:r>
            <a:r>
              <a:rPr lang="en-US" sz="2800" b="1" u="sng" dirty="0"/>
              <a:t>Foundations…</a:t>
            </a:r>
          </a:p>
          <a:p>
            <a:pPr marL="457200" indent="-457200"/>
            <a:endParaRPr lang="en-US" sz="1200" b="1" u="sng" dirty="0"/>
          </a:p>
          <a:p>
            <a:pPr marL="914400" lvl="1" indent="-457200">
              <a:spcAft>
                <a:spcPts val="600"/>
              </a:spcAft>
            </a:pPr>
            <a:r>
              <a:rPr lang="en-US" sz="2600" b="1" i="1" dirty="0">
                <a:effectLst>
                  <a:outerShdw blurRad="38100" dist="38100" dir="2700000" algn="tl">
                    <a:srgbClr val="C0C0C0"/>
                  </a:outerShdw>
                </a:effectLst>
              </a:rPr>
              <a:t>A.  The Holy Spirit is: </a:t>
            </a:r>
            <a:endParaRPr lang="en-US" sz="1200" i="1" dirty="0"/>
          </a:p>
          <a:p>
            <a:pPr marL="1768475" lvl="2" indent="-854075">
              <a:spcAft>
                <a:spcPts val="600"/>
              </a:spcAft>
            </a:pPr>
            <a:r>
              <a:rPr lang="en-US" i="1" dirty="0">
                <a:solidFill>
                  <a:srgbClr val="006699"/>
                </a:solidFill>
              </a:rPr>
              <a:t>1.  Spiritual Person </a:t>
            </a:r>
            <a:r>
              <a:rPr lang="en-US" sz="2200" i="1" dirty="0">
                <a:solidFill>
                  <a:srgbClr val="006699"/>
                </a:solidFill>
              </a:rPr>
              <a:t>-</a:t>
            </a:r>
            <a:r>
              <a:rPr lang="en-US" sz="2200" i="1" dirty="0"/>
              <a:t> </a:t>
            </a:r>
            <a:r>
              <a:rPr lang="en-US" sz="2200" i="1" dirty="0">
                <a:solidFill>
                  <a:srgbClr val="A50021"/>
                </a:solidFill>
                <a:effectLst>
                  <a:outerShdw blurRad="38100" dist="38100" dir="2700000" algn="tl">
                    <a:srgbClr val="C0C0C0"/>
                  </a:outerShdw>
                </a:effectLst>
              </a:rPr>
              <a:t>1 Tim 4:1, Rom 15:30, 1 </a:t>
            </a:r>
            <a:r>
              <a:rPr lang="en-US" sz="2200" i="1" dirty="0" err="1">
                <a:solidFill>
                  <a:srgbClr val="A50021"/>
                </a:solidFill>
                <a:effectLst>
                  <a:outerShdw blurRad="38100" dist="38100" dir="2700000" algn="tl">
                    <a:srgbClr val="C0C0C0"/>
                  </a:outerShdw>
                </a:effectLst>
              </a:rPr>
              <a:t>Cor</a:t>
            </a:r>
            <a:r>
              <a:rPr lang="en-US" sz="2200" i="1" dirty="0">
                <a:solidFill>
                  <a:srgbClr val="A50021"/>
                </a:solidFill>
                <a:effectLst>
                  <a:outerShdw blurRad="38100" dist="38100" dir="2700000" algn="tl">
                    <a:srgbClr val="C0C0C0"/>
                  </a:outerShdw>
                </a:effectLst>
              </a:rPr>
              <a:t> 12:11</a:t>
            </a:r>
          </a:p>
          <a:p>
            <a:pPr marL="1768475" lvl="2" indent="-854075">
              <a:spcAft>
                <a:spcPts val="600"/>
              </a:spcAft>
            </a:pPr>
            <a:r>
              <a:rPr lang="en-US" i="1" dirty="0">
                <a:solidFill>
                  <a:srgbClr val="006699"/>
                </a:solidFill>
              </a:rPr>
              <a:t>2.  </a:t>
            </a:r>
            <a:r>
              <a:rPr lang="en-US" b="1" i="1" dirty="0">
                <a:solidFill>
                  <a:srgbClr val="006699"/>
                </a:solidFill>
              </a:rPr>
              <a:t>Divine </a:t>
            </a:r>
            <a:r>
              <a:rPr lang="en-US" b="1" i="1" u="sng" dirty="0">
                <a:solidFill>
                  <a:srgbClr val="006699"/>
                </a:solidFill>
              </a:rPr>
              <a:t>Person</a:t>
            </a:r>
            <a:r>
              <a:rPr lang="en-US" b="1" i="1" dirty="0">
                <a:solidFill>
                  <a:srgbClr val="006699"/>
                </a:solidFill>
              </a:rPr>
              <a:t> </a:t>
            </a:r>
            <a:r>
              <a:rPr lang="en-US" sz="2200" i="1" dirty="0">
                <a:solidFill>
                  <a:srgbClr val="006699"/>
                </a:solidFill>
              </a:rPr>
              <a:t>-</a:t>
            </a:r>
            <a:r>
              <a:rPr lang="en-US" sz="2200" i="1" dirty="0"/>
              <a:t> </a:t>
            </a:r>
            <a:r>
              <a:rPr lang="en-US" sz="2200" i="1" dirty="0">
                <a:solidFill>
                  <a:srgbClr val="A50021"/>
                </a:solidFill>
                <a:effectLst>
                  <a:outerShdw blurRad="38100" dist="38100" dir="2700000" algn="tl">
                    <a:srgbClr val="C0C0C0"/>
                  </a:outerShdw>
                </a:effectLst>
              </a:rPr>
              <a:t>Matt 28:19, Acts 5:3-4</a:t>
            </a:r>
          </a:p>
          <a:p>
            <a:pPr marL="914400" lvl="1" indent="-457200">
              <a:spcAft>
                <a:spcPts val="600"/>
              </a:spcAft>
            </a:pPr>
            <a:endParaRPr lang="en-US" sz="1000" b="1" i="1" dirty="0">
              <a:solidFill>
                <a:srgbClr val="A50021"/>
              </a:solidFill>
              <a:effectLst>
                <a:outerShdw blurRad="38100" dist="38100" dir="2700000" algn="tl">
                  <a:srgbClr val="C0C0C0"/>
                </a:outerShdw>
              </a:effectLst>
            </a:endParaRPr>
          </a:p>
          <a:p>
            <a:pPr marL="914400" lvl="1" indent="-457200">
              <a:spcAft>
                <a:spcPts val="600"/>
              </a:spcAft>
            </a:pPr>
            <a:r>
              <a:rPr lang="en-US" sz="2600" b="1" i="1" dirty="0">
                <a:effectLst>
                  <a:outerShdw blurRad="38100" dist="38100" dir="2700000" algn="tl">
                    <a:srgbClr val="C0C0C0"/>
                  </a:outerShdw>
                </a:effectLst>
              </a:rPr>
              <a:t>B.  The Spirit’s Mission was &amp; is: </a:t>
            </a:r>
          </a:p>
          <a:p>
            <a:pPr marL="1768475" lvl="2" indent="-854075">
              <a:spcAft>
                <a:spcPts val="600"/>
              </a:spcAft>
            </a:pPr>
            <a:r>
              <a:rPr lang="en-US" i="1" dirty="0">
                <a:solidFill>
                  <a:srgbClr val="006699"/>
                </a:solidFill>
              </a:rPr>
              <a:t>1.  Reveal God’s word to Man – New Testament!</a:t>
            </a:r>
          </a:p>
          <a:p>
            <a:pPr marL="1768475" lvl="2" indent="-854075">
              <a:spcAft>
                <a:spcPts val="600"/>
              </a:spcAft>
            </a:pPr>
            <a:r>
              <a:rPr lang="en-US" i="1" dirty="0">
                <a:solidFill>
                  <a:srgbClr val="006699"/>
                </a:solidFill>
              </a:rPr>
              <a:t>2.  Guide Apostles unto all truth -</a:t>
            </a:r>
            <a:r>
              <a:rPr lang="en-US" i="1" dirty="0"/>
              <a:t> </a:t>
            </a:r>
            <a:r>
              <a:rPr lang="en-US" sz="2200" i="1" dirty="0">
                <a:solidFill>
                  <a:srgbClr val="A50021"/>
                </a:solidFill>
                <a:effectLst>
                  <a:outerShdw blurRad="38100" dist="38100" dir="2700000" algn="tl">
                    <a:srgbClr val="C0C0C0"/>
                  </a:outerShdw>
                </a:effectLst>
              </a:rPr>
              <a:t>John 16:13</a:t>
            </a:r>
            <a:endParaRPr lang="en-US" i="1" dirty="0">
              <a:solidFill>
                <a:srgbClr val="A50021"/>
              </a:solidFill>
              <a:effectLst>
                <a:outerShdw blurRad="38100" dist="38100" dir="2700000" algn="tl">
                  <a:srgbClr val="C0C0C0"/>
                </a:outerShdw>
              </a:effectLst>
            </a:endParaRPr>
          </a:p>
          <a:p>
            <a:pPr marL="1768475" lvl="2" indent="-854075">
              <a:spcAft>
                <a:spcPts val="600"/>
              </a:spcAft>
            </a:pPr>
            <a:r>
              <a:rPr lang="en-US" i="1" dirty="0">
                <a:solidFill>
                  <a:srgbClr val="006699"/>
                </a:solidFill>
              </a:rPr>
              <a:t>3.  </a:t>
            </a:r>
            <a:r>
              <a:rPr lang="en-US" b="1" i="1" u="sng" dirty="0">
                <a:solidFill>
                  <a:srgbClr val="006699"/>
                </a:solidFill>
              </a:rPr>
              <a:t>All Truth Provided </a:t>
            </a:r>
            <a:r>
              <a:rPr lang="en-US" b="1" i="1" dirty="0">
                <a:solidFill>
                  <a:srgbClr val="006699"/>
                </a:solidFill>
              </a:rPr>
              <a:t>- </a:t>
            </a:r>
            <a:r>
              <a:rPr lang="en-US" sz="2200" i="1" dirty="0">
                <a:solidFill>
                  <a:srgbClr val="A50021"/>
                </a:solidFill>
              </a:rPr>
              <a:t>2 Tim 3:16-17 2 Peter 1:3, Jude 1:3, </a:t>
            </a:r>
            <a:endParaRPr lang="en-US" sz="2200" i="1" dirty="0">
              <a:solidFill>
                <a:srgbClr val="A50021"/>
              </a:solidFill>
              <a:effectLst>
                <a:outerShdw blurRad="38100" dist="38100" dir="2700000" algn="tl">
                  <a:srgbClr val="C0C0C0"/>
                </a:outerShdw>
              </a:effectLst>
            </a:endParaRPr>
          </a:p>
          <a:p>
            <a:pPr marL="914400" lvl="1" indent="-457200">
              <a:spcAft>
                <a:spcPts val="600"/>
              </a:spcAft>
            </a:pPr>
            <a:endParaRPr lang="en-US" sz="1000" i="1" dirty="0"/>
          </a:p>
          <a:p>
            <a:pPr marL="914400" lvl="1" indent="-457200">
              <a:spcAft>
                <a:spcPts val="600"/>
              </a:spcAft>
            </a:pPr>
            <a:r>
              <a:rPr lang="en-US" sz="2600" b="1" i="1" dirty="0">
                <a:effectLst>
                  <a:outerShdw blurRad="38100" dist="38100" dir="2700000" algn="tl">
                    <a:srgbClr val="C0C0C0"/>
                  </a:outerShdw>
                </a:effectLst>
              </a:rPr>
              <a:t>C.  Miraculous Gifts:  </a:t>
            </a:r>
          </a:p>
          <a:p>
            <a:pPr marL="1768475" lvl="2" indent="-854075">
              <a:spcAft>
                <a:spcPts val="600"/>
              </a:spcAft>
            </a:pPr>
            <a:r>
              <a:rPr lang="en-US" i="1" dirty="0">
                <a:solidFill>
                  <a:srgbClr val="006699"/>
                </a:solidFill>
              </a:rPr>
              <a:t>1.  They existed! -</a:t>
            </a:r>
            <a:r>
              <a:rPr lang="en-US" i="1" dirty="0"/>
              <a:t> </a:t>
            </a:r>
            <a:r>
              <a:rPr lang="en-US" sz="2200" i="1" dirty="0">
                <a:solidFill>
                  <a:srgbClr val="A50021"/>
                </a:solidFill>
                <a:effectLst>
                  <a:outerShdw blurRad="38100" dist="38100" dir="2700000" algn="tl">
                    <a:srgbClr val="C0C0C0"/>
                  </a:outerShdw>
                </a:effectLst>
              </a:rPr>
              <a:t>1 </a:t>
            </a:r>
            <a:r>
              <a:rPr lang="en-US" sz="2200" i="1" dirty="0" err="1">
                <a:solidFill>
                  <a:srgbClr val="A50021"/>
                </a:solidFill>
                <a:effectLst>
                  <a:outerShdw blurRad="38100" dist="38100" dir="2700000" algn="tl">
                    <a:srgbClr val="C0C0C0"/>
                  </a:outerShdw>
                </a:effectLst>
              </a:rPr>
              <a:t>Cor</a:t>
            </a:r>
            <a:r>
              <a:rPr lang="en-US" sz="2200" i="1" dirty="0">
                <a:solidFill>
                  <a:srgbClr val="A50021"/>
                </a:solidFill>
                <a:effectLst>
                  <a:outerShdw blurRad="38100" dist="38100" dir="2700000" algn="tl">
                    <a:srgbClr val="C0C0C0"/>
                  </a:outerShdw>
                </a:effectLst>
              </a:rPr>
              <a:t> 12:1-11</a:t>
            </a:r>
          </a:p>
          <a:p>
            <a:pPr marL="1768475" lvl="2" indent="-854075">
              <a:spcAft>
                <a:spcPts val="600"/>
              </a:spcAft>
            </a:pPr>
            <a:r>
              <a:rPr lang="en-US" i="1" dirty="0">
                <a:solidFill>
                  <a:srgbClr val="006699"/>
                </a:solidFill>
              </a:rPr>
              <a:t>2.  Their purpose: </a:t>
            </a:r>
            <a:r>
              <a:rPr lang="en-US" i="1" u="sng" dirty="0">
                <a:solidFill>
                  <a:srgbClr val="006699"/>
                </a:solidFill>
                <a:effectLst>
                  <a:outerShdw blurRad="38100" dist="38100" dir="2700000" algn="tl">
                    <a:srgbClr val="C0C0C0"/>
                  </a:outerShdw>
                </a:effectLst>
              </a:rPr>
              <a:t>Reveal &amp; Prove the word</a:t>
            </a:r>
            <a:r>
              <a:rPr lang="en-US" i="1" dirty="0">
                <a:solidFill>
                  <a:srgbClr val="006699"/>
                </a:solidFill>
              </a:rPr>
              <a:t>! -</a:t>
            </a:r>
            <a:r>
              <a:rPr lang="en-US" i="1" dirty="0"/>
              <a:t> </a:t>
            </a:r>
            <a:r>
              <a:rPr lang="en-US" sz="2200" i="1" dirty="0">
                <a:solidFill>
                  <a:srgbClr val="A50021"/>
                </a:solidFill>
                <a:effectLst>
                  <a:outerShdw blurRad="38100" dist="38100" dir="2700000" algn="tl">
                    <a:srgbClr val="C0C0C0"/>
                  </a:outerShdw>
                </a:effectLst>
              </a:rPr>
              <a:t>Mk 16:20</a:t>
            </a:r>
          </a:p>
          <a:p>
            <a:pPr marL="1768475" lvl="2" indent="-854075">
              <a:spcAft>
                <a:spcPts val="600"/>
              </a:spcAft>
            </a:pPr>
            <a:r>
              <a:rPr lang="en-US" i="1" dirty="0">
                <a:solidFill>
                  <a:srgbClr val="006699"/>
                </a:solidFill>
              </a:rPr>
              <a:t>3.  </a:t>
            </a:r>
            <a:r>
              <a:rPr lang="en-US" b="1" i="1" u="sng" dirty="0">
                <a:solidFill>
                  <a:srgbClr val="006699"/>
                </a:solidFill>
              </a:rPr>
              <a:t>They no longer exist</a:t>
            </a:r>
            <a:r>
              <a:rPr lang="en-US" b="1" i="1" dirty="0">
                <a:solidFill>
                  <a:srgbClr val="006699"/>
                </a:solidFill>
              </a:rPr>
              <a:t>! </a:t>
            </a:r>
            <a:r>
              <a:rPr lang="en-US" i="1" dirty="0">
                <a:solidFill>
                  <a:srgbClr val="006699"/>
                </a:solidFill>
              </a:rPr>
              <a:t>-</a:t>
            </a:r>
            <a:r>
              <a:rPr lang="en-US" i="1" dirty="0"/>
              <a:t> </a:t>
            </a:r>
            <a:r>
              <a:rPr lang="en-US" sz="2200" i="1" dirty="0">
                <a:solidFill>
                  <a:srgbClr val="A50021"/>
                </a:solidFill>
                <a:effectLst>
                  <a:outerShdw blurRad="38100" dist="38100" dir="2700000" algn="tl">
                    <a:srgbClr val="C0C0C0"/>
                  </a:outerShdw>
                </a:effectLst>
              </a:rPr>
              <a:t>1 </a:t>
            </a:r>
            <a:r>
              <a:rPr lang="en-US" sz="2200" i="1" dirty="0" err="1">
                <a:solidFill>
                  <a:srgbClr val="A50021"/>
                </a:solidFill>
                <a:effectLst>
                  <a:outerShdw blurRad="38100" dist="38100" dir="2700000" algn="tl">
                    <a:srgbClr val="C0C0C0"/>
                  </a:outerShdw>
                </a:effectLst>
              </a:rPr>
              <a:t>Cor</a:t>
            </a:r>
            <a:r>
              <a:rPr lang="en-US" sz="2200" i="1" dirty="0">
                <a:solidFill>
                  <a:srgbClr val="A50021"/>
                </a:solidFill>
                <a:effectLst>
                  <a:outerShdw blurRad="38100" dist="38100" dir="2700000" algn="tl">
                    <a:srgbClr val="C0C0C0"/>
                  </a:outerShdw>
                </a:effectLst>
              </a:rPr>
              <a:t> 13:8-13, Acts 8; </a:t>
            </a:r>
            <a:r>
              <a:rPr lang="en-US" sz="2200" i="1" dirty="0">
                <a:effectLst>
                  <a:outerShdw blurRad="38100" dist="38100" dir="2700000" algn="tl">
                    <a:srgbClr val="C0C0C0"/>
                  </a:outerShdw>
                </a:effectLst>
              </a:rPr>
              <a:t>Observation!</a:t>
            </a:r>
            <a:endParaRPr lang="en-US" sz="800" b="1" i="1" dirty="0">
              <a:effectLst>
                <a:outerShdw blurRad="38100" dist="38100" dir="2700000" algn="tl">
                  <a:srgbClr val="C0C0C0"/>
                </a:outerShdw>
              </a:effectLst>
            </a:endParaRPr>
          </a:p>
        </p:txBody>
      </p:sp>
      <p:sp>
        <p:nvSpPr>
          <p:cNvPr id="6" name="Rectangle 5"/>
          <p:cNvSpPr/>
          <p:nvPr/>
        </p:nvSpPr>
        <p:spPr>
          <a:xfrm>
            <a:off x="215900" y="279400"/>
            <a:ext cx="8775700" cy="63627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71463" y="379413"/>
            <a:ext cx="8594725" cy="2477601"/>
          </a:xfrm>
          <a:prstGeom prst="rect">
            <a:avLst/>
          </a:prstGeom>
          <a:noFill/>
          <a:ln w="57150" cmpd="thickThin">
            <a:noFill/>
            <a:miter lim="800000"/>
            <a:headEnd/>
            <a:tailEnd/>
          </a:ln>
          <a:effectLst/>
        </p:spPr>
        <p:txBody>
          <a:bodyPr>
            <a:spAutoFit/>
          </a:bodyPr>
          <a:lstStyle/>
          <a:p>
            <a:pPr marL="457200" indent="-457200"/>
            <a:r>
              <a:rPr lang="en-US" sz="2800" b="1" dirty="0"/>
              <a:t>II.  </a:t>
            </a:r>
            <a:r>
              <a:rPr lang="en-US" sz="2800" b="1" u="sng" dirty="0"/>
              <a:t>Man’s Teaching: Indwelling of the Holy Spirit</a:t>
            </a:r>
          </a:p>
          <a:p>
            <a:pPr marL="457200" indent="-457200"/>
            <a:endParaRPr lang="en-US" sz="1200" b="1" dirty="0">
              <a:solidFill>
                <a:srgbClr val="A50021"/>
              </a:solidFill>
            </a:endParaRPr>
          </a:p>
          <a:p>
            <a:pPr marL="863600" lvl="1" indent="-406400">
              <a:spcAft>
                <a:spcPts val="600"/>
              </a:spcAft>
            </a:pPr>
            <a:r>
              <a:rPr lang="en-US" sz="2600" b="1" i="1" dirty="0">
                <a:effectLst>
                  <a:outerShdw blurRad="38100" dist="38100" dir="2700000" algn="tl">
                    <a:srgbClr val="C0C0C0"/>
                  </a:outerShdw>
                </a:effectLst>
              </a:rPr>
              <a:t>A.  The Holy Spirit is…</a:t>
            </a:r>
          </a:p>
          <a:p>
            <a:pPr lvl="2">
              <a:spcAft>
                <a:spcPts val="600"/>
              </a:spcAft>
            </a:pPr>
            <a:r>
              <a:rPr lang="en-US" i="1" dirty="0">
                <a:solidFill>
                  <a:srgbClr val="006699"/>
                </a:solidFill>
              </a:rPr>
              <a:t>1.  Mystical, Supernatural, Indescribable Being</a:t>
            </a:r>
          </a:p>
          <a:p>
            <a:pPr lvl="2">
              <a:spcAft>
                <a:spcPts val="600"/>
              </a:spcAft>
            </a:pPr>
            <a:r>
              <a:rPr lang="en-US" i="1" dirty="0">
                <a:solidFill>
                  <a:srgbClr val="006699"/>
                </a:solidFill>
              </a:rPr>
              <a:t>2.  Not a Person but a force or feeling!</a:t>
            </a:r>
            <a:endParaRPr lang="en-US" i="1" dirty="0">
              <a:solidFill>
                <a:srgbClr val="A50021"/>
              </a:solidFill>
              <a:effectLst>
                <a:outerShdw blurRad="38100" dist="38100" dir="2700000" algn="tl">
                  <a:srgbClr val="C0C0C0"/>
                </a:outerShdw>
              </a:effectLst>
            </a:endParaRPr>
          </a:p>
          <a:p>
            <a:pPr marL="863600" lvl="1" indent="-406400">
              <a:spcAft>
                <a:spcPts val="600"/>
              </a:spcAft>
            </a:pPr>
            <a:r>
              <a:rPr lang="en-US" sz="2600" b="1" i="1" dirty="0">
                <a:effectLst>
                  <a:outerShdw blurRad="38100" dist="38100" dir="2700000" algn="tl">
                    <a:srgbClr val="C0C0C0"/>
                  </a:outerShdw>
                </a:effectLst>
              </a:rPr>
              <a:t>B.  Man’s Quotes…</a:t>
            </a:r>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5" name="Text Box 7"/>
          <p:cNvSpPr txBox="1">
            <a:spLocks noChangeArrowheads="1"/>
          </p:cNvSpPr>
          <p:nvPr/>
        </p:nvSpPr>
        <p:spPr bwMode="auto">
          <a:xfrm>
            <a:off x="271463" y="379413"/>
            <a:ext cx="8594725" cy="6309420"/>
          </a:xfrm>
          <a:prstGeom prst="rect">
            <a:avLst/>
          </a:prstGeom>
          <a:noFill/>
          <a:ln w="57150" cmpd="thickThin">
            <a:noFill/>
            <a:miter lim="800000"/>
            <a:headEnd/>
            <a:tailEnd/>
          </a:ln>
          <a:effectLst/>
        </p:spPr>
        <p:txBody>
          <a:bodyPr>
            <a:spAutoFit/>
          </a:bodyPr>
          <a:lstStyle/>
          <a:p>
            <a:pPr marL="228600" lvl="2"/>
            <a:endParaRPr lang="en-US" sz="2000" dirty="0"/>
          </a:p>
          <a:p>
            <a:pPr marL="457200" indent="-457200">
              <a:tabLst>
                <a:tab pos="7031038" algn="l"/>
              </a:tabLst>
            </a:pPr>
            <a:r>
              <a:rPr lang="en-US" i="1" dirty="0">
                <a:cs typeface="Times New Roman" pitchFamily="18" charset="0"/>
              </a:rPr>
              <a:t>1.  “The indwelling of the Holy Spirit is </a:t>
            </a:r>
            <a:r>
              <a:rPr lang="en-US" b="1" i="1" u="sng" dirty="0">
                <a:cs typeface="Times New Roman" pitchFamily="18" charset="0"/>
              </a:rPr>
              <a:t>God's spirit coming to live within us</a:t>
            </a:r>
            <a:r>
              <a:rPr lang="en-US" i="1" dirty="0">
                <a:cs typeface="Times New Roman" pitchFamily="18" charset="0"/>
              </a:rPr>
              <a:t>”</a:t>
            </a:r>
            <a:r>
              <a:rPr lang="en-US" dirty="0"/>
              <a:t> </a:t>
            </a:r>
          </a:p>
          <a:p>
            <a:pPr marL="457200" indent="-457200">
              <a:tabLst>
                <a:tab pos="7031038" algn="l"/>
              </a:tabLst>
            </a:pPr>
            <a:endParaRPr lang="en-US" dirty="0"/>
          </a:p>
          <a:p>
            <a:pPr marL="457200" indent="-457200">
              <a:tabLst>
                <a:tab pos="7031038" algn="l"/>
              </a:tabLst>
            </a:pPr>
            <a:r>
              <a:rPr lang="en-US" i="1" dirty="0"/>
              <a:t>2.  “ </a:t>
            </a:r>
            <a:r>
              <a:rPr lang="en-US" b="1" i="1" u="sng" dirty="0"/>
              <a:t>(Let the Spirit) </a:t>
            </a:r>
            <a:r>
              <a:rPr lang="en-US" b="1" i="1" u="sng" dirty="0">
                <a:cs typeface="Times New Roman" pitchFamily="18" charset="0"/>
              </a:rPr>
              <a:t>run the whole gamut of our lives</a:t>
            </a:r>
            <a:r>
              <a:rPr lang="en-US" i="1" dirty="0">
                <a:cs typeface="Times New Roman" pitchFamily="18" charset="0"/>
              </a:rPr>
              <a:t>, from our general "life situation,” down to our decisions about how to go through the day, including what to do, where to go, to whom to speak and even what to say.</a:t>
            </a:r>
            <a:r>
              <a:rPr lang="en-US" dirty="0"/>
              <a:t> </a:t>
            </a:r>
          </a:p>
          <a:p>
            <a:pPr marL="457200" indent="-457200">
              <a:tabLst>
                <a:tab pos="7031038" algn="l"/>
              </a:tabLst>
            </a:pPr>
            <a:endParaRPr lang="en-US" i="1" dirty="0">
              <a:cs typeface="Times New Roman" pitchFamily="18" charset="0"/>
            </a:endParaRPr>
          </a:p>
          <a:p>
            <a:pPr marL="457200" indent="-457200">
              <a:tabLst>
                <a:tab pos="7031038" algn="l"/>
              </a:tabLst>
            </a:pPr>
            <a:r>
              <a:rPr lang="en-US" i="1" dirty="0">
                <a:cs typeface="Times New Roman" pitchFamily="18" charset="0"/>
              </a:rPr>
              <a:t>3.  “The Reformed tradition clearly asserts that this event of faith is a </a:t>
            </a:r>
            <a:r>
              <a:rPr lang="en-US" b="1" i="1" u="sng" dirty="0">
                <a:cs typeface="Times New Roman" pitchFamily="18" charset="0"/>
              </a:rPr>
              <a:t>profoundly mysterious, even mystical, one</a:t>
            </a:r>
            <a:r>
              <a:rPr lang="en-US" i="1" dirty="0">
                <a:cs typeface="Times New Roman" pitchFamily="18" charset="0"/>
              </a:rPr>
              <a:t>. But it also asserts that it cannot be known or seen directly, consciously. It happens, but it is </a:t>
            </a:r>
            <a:r>
              <a:rPr lang="en-US" b="1" i="1" u="sng" dirty="0">
                <a:cs typeface="Times New Roman" pitchFamily="18" charset="0"/>
              </a:rPr>
              <a:t>invisible, </a:t>
            </a:r>
            <a:r>
              <a:rPr lang="en-US" b="1" i="1" u="sng" dirty="0" err="1">
                <a:cs typeface="Times New Roman" pitchFamily="18" charset="0"/>
              </a:rPr>
              <a:t>unanalyzable</a:t>
            </a:r>
            <a:r>
              <a:rPr lang="en-US" b="1" i="1" u="sng" dirty="0">
                <a:cs typeface="Times New Roman" pitchFamily="18" charset="0"/>
              </a:rPr>
              <a:t>, indescribable</a:t>
            </a:r>
            <a:r>
              <a:rPr lang="en-US" i="1" dirty="0">
                <a:cs typeface="Times New Roman" pitchFamily="18" charset="0"/>
              </a:rPr>
              <a:t>. The truth of this event therefore comes to us in its effects.” </a:t>
            </a:r>
          </a:p>
          <a:p>
            <a:pPr marL="457200" indent="-457200">
              <a:tabLst>
                <a:tab pos="7031038" algn="l"/>
              </a:tabLst>
            </a:pPr>
            <a:endParaRPr lang="en-US" i="1" dirty="0">
              <a:cs typeface="Times New Roman" pitchFamily="18" charset="0"/>
            </a:endParaRPr>
          </a:p>
          <a:p>
            <a:pPr marL="457200" indent="-457200">
              <a:tabLst>
                <a:tab pos="7031038" algn="l"/>
              </a:tabLst>
            </a:pPr>
            <a:r>
              <a:rPr lang="en-US" i="1" dirty="0">
                <a:cs typeface="Times New Roman" pitchFamily="18" charset="0"/>
              </a:rPr>
              <a:t>4. “What…is the Holy Spirit?  It is not a person like God.  </a:t>
            </a:r>
            <a:r>
              <a:rPr lang="en-US" b="1" i="1" u="sng" dirty="0">
                <a:cs typeface="Times New Roman" pitchFamily="18" charset="0"/>
              </a:rPr>
              <a:t>Rather, it is God’s active force</a:t>
            </a:r>
            <a:r>
              <a:rPr lang="en-US" i="1" u="sng" dirty="0">
                <a:cs typeface="Times New Roman" pitchFamily="18" charset="0"/>
              </a:rPr>
              <a:t>.</a:t>
            </a:r>
            <a:r>
              <a:rPr lang="en-US" i="1" dirty="0">
                <a:cs typeface="Times New Roman" pitchFamily="18" charset="0"/>
              </a:rPr>
              <a:t>” </a:t>
            </a:r>
          </a:p>
        </p:txBody>
      </p:sp>
      <p:sp>
        <p:nvSpPr>
          <p:cNvPr id="6" name="Rectangle 5"/>
          <p:cNvSpPr/>
          <p:nvPr/>
        </p:nvSpPr>
        <p:spPr>
          <a:xfrm>
            <a:off x="215900" y="279400"/>
            <a:ext cx="8775700" cy="6362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3734</TotalTime>
  <Words>3040</Words>
  <Application>Microsoft Office PowerPoint</Application>
  <PresentationFormat>On-screen Show (4:3)</PresentationFormat>
  <Paragraphs>406</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Gregory Capps</dc:creator>
  <cp:lastModifiedBy>tchtcj@gmail.com</cp:lastModifiedBy>
  <cp:revision>75</cp:revision>
  <dcterms:created xsi:type="dcterms:W3CDTF">2001-01-21T20:51:32Z</dcterms:created>
  <dcterms:modified xsi:type="dcterms:W3CDTF">2016-04-19T02:04:36Z</dcterms:modified>
</cp:coreProperties>
</file>