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</p:sldMasterIdLst>
  <p:sldIdLst>
    <p:sldId id="289" r:id="rId3"/>
    <p:sldId id="258" r:id="rId4"/>
    <p:sldId id="290" r:id="rId5"/>
    <p:sldId id="288" r:id="rId6"/>
    <p:sldId id="296" r:id="rId7"/>
    <p:sldId id="291" r:id="rId8"/>
    <p:sldId id="278" r:id="rId9"/>
    <p:sldId id="269" r:id="rId10"/>
    <p:sldId id="297" r:id="rId11"/>
    <p:sldId id="260" r:id="rId12"/>
    <p:sldId id="267" r:id="rId13"/>
    <p:sldId id="281" r:id="rId14"/>
    <p:sldId id="277" r:id="rId15"/>
    <p:sldId id="283" r:id="rId16"/>
    <p:sldId id="264" r:id="rId17"/>
    <p:sldId id="280" r:id="rId18"/>
    <p:sldId id="270" r:id="rId19"/>
    <p:sldId id="271" r:id="rId20"/>
    <p:sldId id="292" r:id="rId21"/>
    <p:sldId id="293" r:id="rId22"/>
    <p:sldId id="294" r:id="rId23"/>
    <p:sldId id="29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99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B87D52-42F8-4385-BC97-49E5443C09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D9462-0C14-4D40-9E98-B5C68410E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3088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53283-5CD3-466F-B0A1-A56C9727B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9801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942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01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07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943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242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582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216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26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C9DED-0B8F-4E06-A21F-35599B4F0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55119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63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351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37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FDE1E-3C2D-4267-8EA8-C2B777220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595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384DC-348D-4CE6-9BF5-79356F595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681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440A-4B1A-4D63-B1EB-C0EA3840E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683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ADD72-A9E9-4B9E-A344-ADC30D4A7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3248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D12CB-DEE3-4E89-B53D-F693D46EB1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474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01040-8C52-42A5-91B2-2EBE5CDADA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1378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8E5EF-D802-4493-A9B3-C06D51D8E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9926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EB691D9-B15C-4B71-BCFD-B22D7D6E4B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077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762000"/>
            <a:ext cx="7010400" cy="1295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World-Wide Justice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7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pPr algn="ctr"/>
            <a:r>
              <a:rPr lang="en-US" altLang="en-US" sz="4000" dirty="0" smtClean="0">
                <a:solidFill>
                  <a:schemeClr val="tx1"/>
                </a:solidFill>
                <a:latin typeface="Arial" charset="0"/>
              </a:rPr>
              <a:t>People Died </a:t>
            </a:r>
            <a:r>
              <a:rPr lang="en-US" altLang="en-US" sz="4000" dirty="0">
                <a:solidFill>
                  <a:schemeClr val="tx1"/>
                </a:solidFill>
                <a:latin typeface="Arial" charset="0"/>
              </a:rPr>
              <a:t>In The </a:t>
            </a:r>
            <a:r>
              <a:rPr lang="en-US" altLang="en-US" sz="4000" dirty="0" smtClean="0">
                <a:solidFill>
                  <a:schemeClr val="tx1"/>
                </a:solidFill>
                <a:latin typeface="Arial" charset="0"/>
              </a:rPr>
              <a:t>Flood</a:t>
            </a:r>
            <a:br>
              <a:rPr lang="en-US" altLang="en-US" sz="4000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4000" dirty="0" smtClean="0">
                <a:solidFill>
                  <a:schemeClr val="tx1"/>
                </a:solidFill>
                <a:latin typeface="Arial" charset="0"/>
              </a:rPr>
              <a:t>Because . . .</a:t>
            </a:r>
            <a:endParaRPr lang="en-US" altLang="en-US" sz="4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76599"/>
          </a:xfrm>
        </p:spPr>
        <p:txBody>
          <a:bodyPr/>
          <a:lstStyle/>
          <a:p>
            <a:pPr marL="347663" indent="-347663">
              <a:buFont typeface="Wingdings" pitchFamily="2" charset="2"/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4863" lvl="1" indent="-342900">
              <a:buFont typeface="Wingdings" pitchFamily="2" charset="2"/>
              <a:buNone/>
            </a:pPr>
            <a:endParaRPr lang="en-US" altLang="en-US" sz="3200" b="1" dirty="0"/>
          </a:p>
          <a:p>
            <a:pPr marL="804863" lvl="1" indent="-342900">
              <a:buFont typeface="Wingdings" pitchFamily="2" charset="2"/>
              <a:buNone/>
            </a:pPr>
            <a:endParaRPr lang="en-US" altLang="en-US" sz="3200" b="1" dirty="0"/>
          </a:p>
          <a:p>
            <a:pPr marL="804863" lvl="1" indent="-342900">
              <a:buFont typeface="Wingdings" pitchFamily="2" charset="2"/>
              <a:buNone/>
            </a:pPr>
            <a:endParaRPr lang="en-US" altLang="en-US" sz="3200" b="1" dirty="0"/>
          </a:p>
          <a:p>
            <a:pPr marL="804863" lvl="1" indent="-342900">
              <a:buFont typeface="Wingdings" pitchFamily="2" charset="2"/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Tim.3:13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14400" y="2362200"/>
            <a:ext cx="16002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438400" y="2895600"/>
            <a:ext cx="16002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62400" y="3429000"/>
            <a:ext cx="16002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Cain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486400" y="3962400"/>
            <a:ext cx="16002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Lamech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010400" y="4495800"/>
            <a:ext cx="16002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Gn. 6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93956" y="180575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Addicted to sin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Gn.6:5, Sin is –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392113" indent="-392113"/>
            <a:r>
              <a:rPr lang="en-US" altLang="en-US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Internal</a:t>
            </a:r>
            <a:r>
              <a:rPr lang="en-US" altLang="en-US" sz="3600" b="1" dirty="0"/>
              <a:t> (heart problem)  </a:t>
            </a:r>
          </a:p>
          <a:p>
            <a:pPr marL="1131888" lvl="1" indent="-495300"/>
            <a:r>
              <a:rPr lang="en-US" altLang="en-US" sz="3200" b="1" i="1" dirty="0"/>
              <a:t>Thoughts of </a:t>
            </a:r>
            <a:r>
              <a:rPr lang="en-US" altLang="en-US" sz="3200" b="1" i="1" dirty="0" smtClean="0"/>
              <a:t>his </a:t>
            </a:r>
            <a:r>
              <a:rPr lang="en-US" altLang="en-US" sz="3200" b="1" i="1" dirty="0"/>
              <a:t>heart</a:t>
            </a:r>
          </a:p>
          <a:p>
            <a:pPr marL="392113" indent="-392113"/>
            <a:r>
              <a:rPr lang="en-US" altLang="en-US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Invasive</a:t>
            </a:r>
            <a:r>
              <a:rPr lang="en-US" altLang="en-US" sz="3600" b="1" dirty="0"/>
              <a:t> (affects every part) </a:t>
            </a:r>
          </a:p>
          <a:p>
            <a:pPr marL="1131888" lvl="1" indent="-495300"/>
            <a:r>
              <a:rPr lang="en-US" altLang="en-US" sz="3200" b="1" i="1" dirty="0"/>
              <a:t>Every  intent of the thoughts…</a:t>
            </a:r>
            <a:r>
              <a:rPr lang="en-US" altLang="en-US" sz="3200" b="1" dirty="0"/>
              <a:t>.</a:t>
            </a:r>
          </a:p>
          <a:p>
            <a:pPr marL="392113" indent="-392113"/>
            <a:r>
              <a:rPr lang="en-US" altLang="en-US" sz="36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Influential</a:t>
            </a:r>
            <a:r>
              <a:rPr lang="en-US" altLang="en-US" sz="3600" b="1" dirty="0"/>
              <a:t> (controls him) </a:t>
            </a:r>
          </a:p>
          <a:p>
            <a:pPr marL="1131888" lvl="1" indent="-495300"/>
            <a:r>
              <a:rPr lang="en-US" altLang="en-US" sz="3200" b="1" i="1" dirty="0"/>
              <a:t>Only  evil  continually</a:t>
            </a:r>
            <a:endParaRPr lang="en-US" altLang="en-US" sz="2900" dirty="0"/>
          </a:p>
        </p:txBody>
      </p:sp>
      <p:sp>
        <p:nvSpPr>
          <p:cNvPr id="2" name="Rectangle 1"/>
          <p:cNvSpPr/>
          <p:nvPr/>
        </p:nvSpPr>
        <p:spPr>
          <a:xfrm>
            <a:off x="4800600" y="1828800"/>
            <a:ext cx="1143000" cy="533400"/>
          </a:xfrm>
          <a:prstGeom prst="rect">
            <a:avLst/>
          </a:prstGeom>
          <a:solidFill>
            <a:schemeClr val="accent1">
              <a:alpha val="31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33998" y="3077496"/>
            <a:ext cx="1257300" cy="533400"/>
          </a:xfrm>
          <a:prstGeom prst="rect">
            <a:avLst/>
          </a:prstGeom>
          <a:solidFill>
            <a:schemeClr val="accent1">
              <a:alpha val="31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32156" y="4328652"/>
            <a:ext cx="1111044" cy="533400"/>
          </a:xfrm>
          <a:prstGeom prst="rect">
            <a:avLst/>
          </a:prstGeom>
          <a:solidFill>
            <a:schemeClr val="accent1">
              <a:alpha val="31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89556" y="4328652"/>
            <a:ext cx="2254044" cy="533400"/>
          </a:xfrm>
          <a:prstGeom prst="rect">
            <a:avLst/>
          </a:prstGeom>
          <a:solidFill>
            <a:schemeClr val="accent1">
              <a:alpha val="31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956" y="1143000"/>
            <a:ext cx="8305800" cy="5064125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sz="3600" dirty="0" smtClean="0"/>
              <a:t>Mt.24:38 </a:t>
            </a:r>
            <a:r>
              <a:rPr lang="en-US" altLang="en-US" sz="3600" dirty="0"/>
              <a:t>– </a:t>
            </a:r>
            <a:r>
              <a:rPr lang="en-US" altLang="en-US" sz="3600" dirty="0" smtClean="0"/>
              <a:t>‘innocent’ things</a:t>
            </a:r>
            <a:endParaRPr lang="en-US" altLang="en-US" sz="3600" dirty="0"/>
          </a:p>
          <a:p>
            <a:pPr>
              <a:buFont typeface="Wingdings" pitchFamily="2" charset="2"/>
              <a:buNone/>
            </a:pPr>
            <a:r>
              <a:rPr lang="en-US" altLang="en-US" sz="3400" b="1" dirty="0"/>
              <a:t>	For as in the days before the flood, they were eating and drinking, marrying and giving in marriage, </a:t>
            </a:r>
            <a:br>
              <a:rPr lang="en-US" altLang="en-US" sz="3400" b="1" dirty="0"/>
            </a:br>
            <a:r>
              <a:rPr lang="en-US" altLang="en-US" sz="3400" b="1" dirty="0"/>
              <a:t>until the day that Noah entered the ark,</a:t>
            </a:r>
            <a:r>
              <a:rPr lang="en-US" altLang="en-US" sz="3400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93956" y="5334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Addicted to sin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91496" y="12192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Preoccupied with pleasure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27008" y="3414252"/>
            <a:ext cx="57150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3452" y="4984956"/>
            <a:ext cx="7118556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4848" y="3945192"/>
            <a:ext cx="6286500" cy="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7640" y="4476132"/>
            <a:ext cx="6743700" cy="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0992" y="5501148"/>
            <a:ext cx="703008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ctr"/>
            <a:r>
              <a:rPr lang="en-US" altLang="en-US" sz="3800" b="1" i="1" dirty="0">
                <a:solidFill>
                  <a:schemeClr val="tx1"/>
                </a:solidFill>
                <a:latin typeface="Arial" charset="0"/>
              </a:rPr>
              <a:t>Conquering Worldly Pleasure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9600" y="1447800"/>
            <a:ext cx="3733800" cy="4267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wrap="none" anchor="ctr"/>
          <a:lstStyle/>
          <a:p>
            <a:pPr algn="ctr">
              <a:spcAft>
                <a:spcPts val="600"/>
              </a:spcAft>
            </a:pP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Alexander 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conquered 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world.</a:t>
            </a:r>
            <a:endParaRPr lang="en-US" alt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Lusts 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conquered 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Alexander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800600" y="1447800"/>
            <a:ext cx="3733800" cy="42672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wrap="none" anchor="ctr"/>
          <a:lstStyle/>
          <a:p>
            <a:pPr algn="ctr">
              <a:spcAft>
                <a:spcPts val="600"/>
              </a:spcAft>
            </a:pP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Christian 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conquers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</a:t>
            </a:r>
            <a:r>
              <a:rPr lang="en-US" alt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lusts.</a:t>
            </a:r>
            <a:endParaRPr lang="en-US" altLang="en-US" sz="3200" dirty="0">
              <a:solidFill>
                <a:schemeClr val="accent1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greater</a:t>
            </a:r>
            <a:b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uiExpand="1" build="allAtOnce" animBg="1"/>
      <p:bldP spid="36869" grpId="0" uiExpan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93956" y="5334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Addicted to sin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1496" y="12192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Preoccupied with pleasure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1496" y="19050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Ignorant of danger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458200" cy="48355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400" b="1" dirty="0"/>
              <a:t>	</a:t>
            </a:r>
          </a:p>
          <a:p>
            <a:pPr defTabSz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people know so much . . . </a:t>
            </a:r>
          </a:p>
          <a:p>
            <a:pPr>
              <a:lnSpc>
                <a:spcPct val="90000"/>
              </a:lnSpc>
            </a:pPr>
            <a:endParaRPr lang="en-US" altLang="en-US" sz="3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altLang="en-US" sz="3400" b="1" dirty="0"/>
          </a:p>
          <a:p>
            <a:pPr>
              <a:lnSpc>
                <a:spcPct val="90000"/>
              </a:lnSpc>
            </a:pPr>
            <a:endParaRPr lang="en-US" altLang="en-US" sz="3400" b="1" dirty="0"/>
          </a:p>
          <a:p>
            <a:pPr>
              <a:lnSpc>
                <a:spcPct val="90000"/>
              </a:lnSpc>
            </a:pPr>
            <a:endParaRPr lang="en-US" altLang="en-US" sz="34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 understand so little</a:t>
            </a: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b="1" dirty="0"/>
              <a:t>(Mt.13:22)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3400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533400"/>
            <a:ext cx="7848600" cy="990600"/>
          </a:xfrm>
          <a:prstGeom prst="rect">
            <a:avLst/>
          </a:prstGeom>
          <a:solidFill>
            <a:srgbClr val="FF9900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3600" b="1" i="1" dirty="0"/>
              <a:t>“They did not know</a:t>
            </a:r>
            <a:r>
              <a:rPr lang="en-US" altLang="en-US" sz="3600" b="1" i="1" dirty="0" smtClean="0"/>
              <a:t>” </a:t>
            </a:r>
            <a:r>
              <a:rPr lang="en-US" altLang="en-US" sz="3200" dirty="0" smtClean="0"/>
              <a:t>– Mt.24:39</a:t>
            </a:r>
            <a:endParaRPr lang="en-US" altLang="en-US" sz="3600" dirty="0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85800" y="2590800"/>
            <a:ext cx="2286000" cy="7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</a:rPr>
              <a:t>Business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276600" y="2590800"/>
            <a:ext cx="2286000" cy="7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401k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5867400" y="2590800"/>
            <a:ext cx="2286000" cy="7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Sports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85800" y="3657600"/>
            <a:ext cx="2286000" cy="7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Stars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3276600" y="3657600"/>
            <a:ext cx="2286000" cy="7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Health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5867400" y="3657600"/>
            <a:ext cx="2286000" cy="7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800" b="1">
                <a:solidFill>
                  <a:schemeClr val="bg1"/>
                </a:solidFill>
              </a:rPr>
              <a:t>Politics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93956" y="5334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Addicted to sin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1496" y="12192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Preoccupied with pleasure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91496" y="1905000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3. Ignorant of danger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79208" y="2617089"/>
            <a:ext cx="7543800" cy="5071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Unbelief ignored warnings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229600" cy="4987925"/>
          </a:xfrm>
        </p:spPr>
        <p:txBody>
          <a:bodyPr/>
          <a:lstStyle/>
          <a:p>
            <a:pPr marL="571500" indent="-571500"/>
            <a:r>
              <a:rPr lang="en-US" altLang="en-US" sz="3600" b="1" dirty="0">
                <a:solidFill>
                  <a:schemeClr val="tx2">
                    <a:lumMod val="50000"/>
                  </a:schemeClr>
                </a:solidFill>
              </a:rPr>
              <a:t>Ignored warnings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altLang="en-US" sz="3400" b="1" dirty="0"/>
              <a:t>    </a:t>
            </a:r>
          </a:p>
          <a:p>
            <a:pPr marL="571500" indent="-571500"/>
            <a:endParaRPr lang="en-US" altLang="en-US" sz="3400" b="1" dirty="0"/>
          </a:p>
          <a:p>
            <a:pPr marL="571500" indent="-571500"/>
            <a:endParaRPr lang="en-US" altLang="en-US" sz="3400" b="1" dirty="0"/>
          </a:p>
          <a:p>
            <a:pPr marL="571500" indent="-571500"/>
            <a:endParaRPr lang="en-US" altLang="en-US" sz="3400" b="1" dirty="0"/>
          </a:p>
          <a:p>
            <a:pPr marL="571500" indent="-571500"/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Wrong ideas abound</a:t>
            </a:r>
          </a:p>
          <a:p>
            <a:pPr marL="571500" indent="-571500"/>
            <a:endParaRPr lang="en-US" altLang="en-US" sz="3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62000" y="1447800"/>
            <a:ext cx="7620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400" b="1" dirty="0"/>
              <a:t>“</a:t>
            </a:r>
            <a:r>
              <a:rPr lang="en-US" altLang="en-US" sz="3400" b="1" i="1" dirty="0"/>
              <a:t>If you can’t be a good example,</a:t>
            </a:r>
            <a:br>
              <a:rPr lang="en-US" altLang="en-US" sz="3400" b="1" i="1" dirty="0"/>
            </a:br>
            <a:r>
              <a:rPr lang="en-US" altLang="en-US" sz="3400" b="1" i="1" dirty="0"/>
              <a:t> then you’ll just have to be </a:t>
            </a:r>
            <a:br>
              <a:rPr lang="en-US" altLang="en-US" sz="3400" b="1" i="1" dirty="0"/>
            </a:br>
            <a:r>
              <a:rPr lang="en-US" altLang="en-US" sz="3400" b="1" i="1" dirty="0"/>
              <a:t>a horrible warning</a:t>
            </a:r>
            <a:r>
              <a:rPr lang="en-US" altLang="en-US" sz="3400" b="1" dirty="0"/>
              <a:t>”</a:t>
            </a:r>
            <a:r>
              <a:rPr lang="en-US" altLang="en-US" sz="3200" b="1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altLang="en-US" sz="3400" b="1" dirty="0"/>
              <a:t>18 inch cubit:  </a:t>
            </a:r>
          </a:p>
          <a:p>
            <a:pPr lvl="1"/>
            <a:r>
              <a:rPr lang="en-US" altLang="en-US" sz="3400" b="1" dirty="0"/>
              <a:t>300 cu. long = 450 feet long </a:t>
            </a:r>
          </a:p>
          <a:p>
            <a:pPr lvl="1"/>
            <a:r>
              <a:rPr lang="en-US" altLang="en-US" sz="3500" b="1" dirty="0"/>
              <a:t>75 ft. wide, 45 ft. high  </a:t>
            </a:r>
          </a:p>
          <a:p>
            <a:pPr lvl="2"/>
            <a:r>
              <a:rPr lang="en-US" altLang="en-US" sz="3200" b="1" dirty="0"/>
              <a:t>Barge / </a:t>
            </a:r>
            <a:r>
              <a:rPr lang="en-US" altLang="en-US" sz="3200" b="1" dirty="0" smtClean="0"/>
              <a:t>Stability </a:t>
            </a:r>
            <a:endParaRPr lang="en-US" altLang="en-US" sz="3200" b="1" dirty="0"/>
          </a:p>
          <a:p>
            <a:r>
              <a:rPr lang="en-US" altLang="en-US" sz="3400" b="1" u="sng" dirty="0">
                <a:solidFill>
                  <a:schemeClr val="accent6">
                    <a:lumMod val="50000"/>
                  </a:schemeClr>
                </a:solidFill>
              </a:rPr>
              <a:t>Today</a:t>
            </a:r>
            <a:r>
              <a:rPr lang="en-US" altLang="en-US" sz="3400" b="1" dirty="0">
                <a:solidFill>
                  <a:schemeClr val="accent6">
                    <a:lumMod val="50000"/>
                  </a:schemeClr>
                </a:solidFill>
              </a:rPr>
              <a:t>:  “small number”; “your little church is all the saved?” </a:t>
            </a:r>
          </a:p>
          <a:p>
            <a:pPr>
              <a:buFont typeface="Wingdings" pitchFamily="2" charset="2"/>
              <a:buNone/>
            </a:pPr>
            <a:endParaRPr lang="en-US" altLang="en-US" sz="3600" b="1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18652" y="245808"/>
            <a:ext cx="80772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4000" b="1" i="1" dirty="0"/>
              <a:t>Small boat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57200" y="5105400"/>
            <a:ext cx="8229601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/>
              <a:t>Noah went into </a:t>
            </a:r>
            <a:r>
              <a:rPr lang="en-US" altLang="en-US" sz="3200" b="1" dirty="0" smtClean="0"/>
              <a:t>the </a:t>
            </a:r>
            <a:r>
              <a:rPr lang="en-US" altLang="en-US" sz="3200" b="1" dirty="0"/>
              <a:t>ark a minority;</a:t>
            </a:r>
            <a:br>
              <a:rPr lang="en-US" altLang="en-US" sz="3200" b="1" dirty="0"/>
            </a:br>
            <a:r>
              <a:rPr lang="en-US" altLang="en-US" sz="3200" b="1" dirty="0"/>
              <a:t>he came out a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altLang="en-US" sz="3400" b="1" dirty="0"/>
              <a:t>Gn.7:19</a:t>
            </a:r>
          </a:p>
          <a:p>
            <a:r>
              <a:rPr lang="en-US" altLang="en-US" sz="3400" b="1" u="sng" dirty="0">
                <a:solidFill>
                  <a:schemeClr val="accent6">
                    <a:lumMod val="50000"/>
                  </a:schemeClr>
                </a:solidFill>
              </a:rPr>
              <a:t>Today</a:t>
            </a:r>
            <a:r>
              <a:rPr lang="en-US" altLang="en-US" sz="3400" b="1" dirty="0">
                <a:solidFill>
                  <a:schemeClr val="accent6">
                    <a:lumMod val="50000"/>
                  </a:schemeClr>
                </a:solidFill>
              </a:rPr>
              <a:t>:  “</a:t>
            </a:r>
            <a:r>
              <a:rPr lang="en-US" altLang="en-US" sz="3400" b="1" i="1" dirty="0">
                <a:solidFill>
                  <a:schemeClr val="accent6">
                    <a:lumMod val="50000"/>
                  </a:schemeClr>
                </a:solidFill>
              </a:rPr>
              <a:t>Ever wondered why Bible believers live in southern U.S.</a:t>
            </a:r>
            <a:r>
              <a:rPr lang="en-US" altLang="en-US" sz="3400" b="1" dirty="0">
                <a:solidFill>
                  <a:schemeClr val="accent6">
                    <a:lumMod val="50000"/>
                  </a:schemeClr>
                </a:solidFill>
              </a:rPr>
              <a:t>?”  </a:t>
            </a:r>
          </a:p>
          <a:p>
            <a:pPr lvl="1"/>
            <a:r>
              <a:rPr lang="en-US" altLang="en-US" sz="3200" b="1" dirty="0"/>
              <a:t>Gn.6: all in one </a:t>
            </a:r>
            <a:r>
              <a:rPr lang="en-US" altLang="en-US" sz="3200" b="1" i="1" dirty="0"/>
              <a:t>neighborhood</a:t>
            </a:r>
            <a:r>
              <a:rPr lang="en-US" altLang="en-US" sz="3200" b="1" dirty="0" smtClean="0"/>
              <a:t>!</a:t>
            </a:r>
          </a:p>
          <a:p>
            <a:pPr lvl="1"/>
            <a:r>
              <a:rPr lang="en-US" altLang="en-US" sz="3200" b="1" dirty="0" smtClean="0"/>
              <a:t>False charge: Mt.24:40-41 </a:t>
            </a:r>
            <a:endParaRPr lang="en-US" altLang="en-US" sz="3200" b="1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45808"/>
            <a:ext cx="8032956" cy="943896"/>
          </a:xfrm>
          <a:solidFill>
            <a:schemeClr val="folHlink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0"/>
          <a:lstStyle/>
          <a:p>
            <a:pPr algn="ctr">
              <a:spcBef>
                <a:spcPct val="10000"/>
              </a:spcBef>
            </a:pPr>
            <a:r>
              <a:rPr lang="en-US" altLang="en-US" sz="4000" b="1" i="1" dirty="0">
                <a:solidFill>
                  <a:schemeClr val="tx1"/>
                </a:solidFill>
                <a:latin typeface="Arial" charset="0"/>
              </a:rPr>
              <a:t>Local flood</a:t>
            </a:r>
          </a:p>
        </p:txBody>
      </p:sp>
    </p:spTree>
    <p:extLst>
      <p:ext uri="{BB962C8B-B14F-4D97-AF65-F5344CB8AC3E}">
        <p14:creationId xmlns:p14="http://schemas.microsoft.com/office/powerpoint/2010/main" xmlns="" val="12264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1"/>
            <a:ext cx="8534400" cy="685800"/>
          </a:xfrm>
        </p:spPr>
        <p:txBody>
          <a:bodyPr anchor="ctr" anchorCtr="0"/>
          <a:lstStyle/>
          <a:p>
            <a:pPr algn="ctr"/>
            <a:r>
              <a:rPr lang="en-US" altLang="en-US" sz="36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Multiplication,</a:t>
            </a:r>
            <a:r>
              <a:rPr lang="en-US" alt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Gen.6:1</a:t>
            </a:r>
            <a:endParaRPr lang="en-US" altLang="en-US" sz="3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400" b="1" dirty="0" smtClean="0"/>
              <a:t>They obeyed Gn.1:28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400" b="1" dirty="0" smtClean="0"/>
              <a:t>Gn.4-5 – 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generations of long-lived men left race very wicked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400" b="1" dirty="0" smtClean="0"/>
              <a:t>Gn.6 –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 wives of beauty, not character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New stage in progress of evil </a:t>
            </a:r>
            <a:r>
              <a:rPr lang="en-US" altLang="en-US" sz="3200" b="1" dirty="0" smtClean="0"/>
              <a:t>(6:5-6)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3400" b="1" dirty="0" smtClean="0"/>
              <a:t>Gn.6:7-10 – 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sin ends in judgment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3200" b="1" dirty="0" smtClean="0">
                <a:solidFill>
                  <a:schemeClr val="tx2">
                    <a:lumMod val="75000"/>
                  </a:schemeClr>
                </a:solidFill>
              </a:rPr>
              <a:t>BUT: spared Noah </a:t>
            </a:r>
            <a:r>
              <a:rPr lang="en-US" altLang="en-US" sz="3200" b="1" dirty="0" smtClean="0"/>
              <a:t>(6:8)</a:t>
            </a:r>
          </a:p>
        </p:txBody>
      </p:sp>
      <p:sp>
        <p:nvSpPr>
          <p:cNvPr id="2" name="Rectangle 1"/>
          <p:cNvSpPr/>
          <p:nvPr/>
        </p:nvSpPr>
        <p:spPr>
          <a:xfrm>
            <a:off x="437532" y="5562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9184" y="5562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0836" y="5562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22488" y="5562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4140" y="5562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r>
              <a:rPr lang="en-US" altLang="en-US" sz="3200" b="1" u="sng"/>
              <a:t>Truth:</a:t>
            </a:r>
            <a:endParaRPr lang="en-US" altLang="en-US" sz="3200" b="1"/>
          </a:p>
          <a:p>
            <a:pPr>
              <a:buFont typeface="Wingdings" pitchFamily="2" charset="2"/>
              <a:buNone/>
            </a:pPr>
            <a:endParaRPr lang="en-US" altLang="en-US" sz="3200" b="1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548148" y="245808"/>
            <a:ext cx="8013288" cy="943896"/>
          </a:xfrm>
          <a:solidFill>
            <a:schemeClr val="folHlink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0"/>
          <a:lstStyle/>
          <a:p>
            <a:pPr algn="ctr"/>
            <a:r>
              <a:rPr lang="en-US" altLang="en-US" sz="4000" b="1" i="1" dirty="0">
                <a:solidFill>
                  <a:schemeClr val="tx1"/>
                </a:solidFill>
                <a:latin typeface="Arial" charset="0"/>
              </a:rPr>
              <a:t>Wicked God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3400" y="2133600"/>
            <a:ext cx="3810000" cy="1752600"/>
          </a:xfrm>
          <a:prstGeom prst="rect">
            <a:avLst/>
          </a:prstGeom>
          <a:solidFill>
            <a:srgbClr val="FF9900">
              <a:alpha val="70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/>
              <a:t>Wicked men</a:t>
            </a:r>
          </a:p>
          <a:p>
            <a:pPr algn="ctr"/>
            <a:r>
              <a:rPr lang="en-US" altLang="en-US" sz="3200" b="1" dirty="0"/>
              <a:t>Impenitent</a:t>
            </a:r>
          </a:p>
          <a:p>
            <a:pPr algn="ctr"/>
            <a:r>
              <a:rPr lang="en-US" altLang="en-US" sz="3200" b="1" dirty="0"/>
              <a:t>Worse and worse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800600" y="2133600"/>
            <a:ext cx="3810000" cy="1752600"/>
          </a:xfrm>
          <a:prstGeom prst="rect">
            <a:avLst/>
          </a:prstGeom>
          <a:solidFill>
            <a:srgbClr val="FF9900">
              <a:alpha val="70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/>
              <a:t>Just God</a:t>
            </a:r>
          </a:p>
          <a:p>
            <a:pPr algn="ctr"/>
            <a:r>
              <a:rPr lang="en-US" altLang="en-US" sz="3200" b="1" dirty="0"/>
              <a:t>Longsuffering</a:t>
            </a:r>
          </a:p>
          <a:p>
            <a:pPr algn="ctr"/>
            <a:r>
              <a:rPr lang="en-US" altLang="en-US" sz="3200" b="1" dirty="0"/>
              <a:t>Judgment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33400" y="4038600"/>
            <a:ext cx="3810000" cy="1905000"/>
          </a:xfrm>
          <a:prstGeom prst="rect">
            <a:avLst/>
          </a:prstGeom>
          <a:solidFill>
            <a:srgbClr val="FF9900">
              <a:alpha val="70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/>
              <a:t>2 Pt.3:17, </a:t>
            </a:r>
            <a:r>
              <a:rPr lang="en-US" altLang="en-US" sz="2800" b="1" i="1" dirty="0"/>
              <a:t>the wicked</a:t>
            </a:r>
          </a:p>
          <a:p>
            <a:pPr algn="ctr"/>
            <a:r>
              <a:rPr lang="en-US" altLang="en-US" sz="3200" b="1" dirty="0"/>
              <a:t>Ro.2:5, </a:t>
            </a:r>
            <a:r>
              <a:rPr lang="en-US" altLang="en-US" sz="2800" b="1" i="1" dirty="0"/>
              <a:t>impenitent</a:t>
            </a:r>
            <a:endParaRPr lang="en-US" altLang="en-US" sz="2800" b="1" dirty="0"/>
          </a:p>
          <a:p>
            <a:pPr algn="ctr"/>
            <a:r>
              <a:rPr lang="en-US" altLang="en-US" sz="3200" b="1" dirty="0"/>
              <a:t>2 Tim.3:13, </a:t>
            </a:r>
            <a:r>
              <a:rPr lang="en-US" altLang="en-US" sz="2800" b="1" i="1" dirty="0"/>
              <a:t>worse…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800600" y="4038600"/>
            <a:ext cx="3810000" cy="1905000"/>
          </a:xfrm>
          <a:prstGeom prst="rect">
            <a:avLst/>
          </a:prstGeom>
          <a:solidFill>
            <a:srgbClr val="FF9900">
              <a:alpha val="70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/>
              <a:t>Rv.15:3</a:t>
            </a:r>
            <a:r>
              <a:rPr lang="en-US" altLang="en-US" sz="3200" b="1" i="1" dirty="0"/>
              <a:t>,</a:t>
            </a:r>
            <a:r>
              <a:rPr lang="en-US" altLang="en-US" sz="2800" b="1" i="1" dirty="0"/>
              <a:t> Just</a:t>
            </a:r>
          </a:p>
          <a:p>
            <a:pPr algn="ctr"/>
            <a:r>
              <a:rPr lang="en-US" altLang="en-US" sz="3200" b="1" dirty="0"/>
              <a:t>1 Pt.3:20, </a:t>
            </a:r>
            <a:r>
              <a:rPr lang="en-US" altLang="en-US" sz="2800" b="1" dirty="0" err="1"/>
              <a:t>longsuff</a:t>
            </a:r>
            <a:r>
              <a:rPr lang="en-US" altLang="en-US" sz="3200" b="1" dirty="0"/>
              <a:t>.</a:t>
            </a:r>
            <a:endParaRPr lang="en-US" altLang="en-US" sz="2800" b="1" dirty="0"/>
          </a:p>
          <a:p>
            <a:pPr algn="ctr"/>
            <a:r>
              <a:rPr lang="en-US" altLang="en-US" sz="3200" b="1" dirty="0"/>
              <a:t>2 Pt.3:7, </a:t>
            </a:r>
            <a:r>
              <a:rPr lang="en-US" altLang="en-US" sz="2800" b="1" i="1" dirty="0"/>
              <a:t>judgment</a:t>
            </a:r>
            <a:endParaRPr lang="en-US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347180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uiExpand="1" build="allAtOnce" animBg="1"/>
      <p:bldP spid="15367" grpId="0" uiExpand="1" build="allAtOnce" animBg="1"/>
      <p:bldP spid="15368" grpId="0" uiExpand="1" build="allAtOnce" animBg="1"/>
      <p:bldP spid="15369" grpId="0" uiExpand="1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683125"/>
          </a:xfrm>
        </p:spPr>
        <p:txBody>
          <a:bodyPr/>
          <a:lstStyle/>
          <a:p>
            <a:pPr marL="392113" indent="-392113"/>
            <a:r>
              <a:rPr lang="en-US" altLang="en-US" sz="3400" b="1" dirty="0"/>
              <a:t>Gn.6:3; 1 Pt.3:20 </a:t>
            </a:r>
          </a:p>
          <a:p>
            <a:pPr marL="1131888" lvl="1" indent="-495300">
              <a:buFont typeface="Wingdings" pitchFamily="2" charset="2"/>
              <a:buNone/>
            </a:pPr>
            <a:endParaRPr lang="en-US" altLang="en-US" sz="3200" b="1" dirty="0"/>
          </a:p>
          <a:p>
            <a:pPr marL="1131888" lvl="1" indent="-495300">
              <a:buFont typeface="Wingdings" pitchFamily="2" charset="2"/>
              <a:buNone/>
            </a:pPr>
            <a:r>
              <a:rPr lang="en-US" altLang="en-US" sz="3200" b="1" dirty="0"/>
              <a:t>  </a:t>
            </a:r>
          </a:p>
          <a:p>
            <a:pPr marL="392113" indent="-392113">
              <a:spcBef>
                <a:spcPts val="0"/>
              </a:spcBef>
            </a:pPr>
            <a:r>
              <a:rPr lang="en-US" altLang="en-US" sz="3200" b="1" u="sng" dirty="0"/>
              <a:t>Today</a:t>
            </a:r>
            <a:r>
              <a:rPr lang="en-US" altLang="en-US" sz="3200" b="1" dirty="0"/>
              <a:t>:  2 Pt.3:8-9, even longer wait  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562896" y="228601"/>
            <a:ext cx="8001000" cy="914400"/>
          </a:xfrm>
          <a:solidFill>
            <a:schemeClr val="folHlink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0"/>
          <a:lstStyle/>
          <a:p>
            <a:pPr algn="ctr"/>
            <a:r>
              <a:rPr lang="en-US" altLang="en-US" sz="3600" b="1" i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4000" b="1" i="1" dirty="0">
                <a:solidFill>
                  <a:schemeClr val="tx1"/>
                </a:solidFill>
                <a:latin typeface="Arial" charset="0"/>
              </a:rPr>
              <a:t>Late God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85800" y="18288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 dirty="0"/>
              <a:t>Warning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0" y="1828800"/>
            <a:ext cx="1524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/>
              <a:t>Flood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362200" y="2438400"/>
            <a:ext cx="441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2590800" y="1905000"/>
            <a:ext cx="3962400" cy="9144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folHlink"/>
          </a:solidFill>
          <a:ln w="317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1"/>
              <a:t>120 years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3505200"/>
            <a:ext cx="8382000" cy="3200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baseline="30000" dirty="0" smtClean="0">
                <a:solidFill>
                  <a:schemeClr val="tx1"/>
                </a:solidFill>
              </a:rPr>
              <a:t>8</a:t>
            </a:r>
            <a:r>
              <a:rPr lang="en-US" sz="3000" dirty="0" smtClean="0">
                <a:solidFill>
                  <a:srgbClr val="000066"/>
                </a:solidFill>
              </a:rPr>
              <a:t>But</a:t>
            </a:r>
            <a:r>
              <a:rPr lang="en-US" sz="3000" dirty="0">
                <a:solidFill>
                  <a:srgbClr val="000066"/>
                </a:solidFill>
              </a:rPr>
              <a:t>, beloved, do not forget this one thing, that with the Lord one day is as a thousand years, and a thousand years as one day</a:t>
            </a:r>
            <a:r>
              <a:rPr lang="en-US" sz="2800" dirty="0">
                <a:solidFill>
                  <a:srgbClr val="000066"/>
                </a:solidFill>
              </a:rPr>
              <a:t>. 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9</a:t>
            </a:r>
            <a:r>
              <a:rPr lang="en-US" sz="3000" dirty="0" smtClean="0">
                <a:solidFill>
                  <a:srgbClr val="000066"/>
                </a:solidFill>
              </a:rPr>
              <a:t>The </a:t>
            </a:r>
            <a:r>
              <a:rPr lang="en-US" sz="3000" dirty="0">
                <a:solidFill>
                  <a:srgbClr val="000066"/>
                </a:solidFill>
              </a:rPr>
              <a:t>Lord is not slack concerning His promise, as some count slackness, but is longsuffering toward us, not willing that any should perish but that all should come to repentance</a:t>
            </a:r>
            <a:r>
              <a:rPr lang="en-US" sz="3000" dirty="0" smtClean="0">
                <a:solidFill>
                  <a:srgbClr val="000066"/>
                </a:solidFill>
              </a:rPr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09264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28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663" indent="-347663">
              <a:buFont typeface="Wingdings" pitchFamily="2" charset="2"/>
              <a:buNone/>
            </a:pPr>
            <a:endParaRPr lang="en-US" altLang="en-US" sz="3400" b="1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562896" y="248317"/>
            <a:ext cx="8001000" cy="941387"/>
          </a:xfrm>
          <a:solidFill>
            <a:schemeClr val="folHlink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0"/>
          <a:lstStyle/>
          <a:p>
            <a:pPr algn="ctr"/>
            <a:r>
              <a:rPr lang="en-US" altLang="en-US" sz="4000" b="1" i="1" dirty="0">
                <a:solidFill>
                  <a:schemeClr val="tx1"/>
                </a:solidFill>
                <a:latin typeface="Arial" charset="0"/>
              </a:rPr>
              <a:t>False story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01444" y="1600200"/>
            <a:ext cx="3962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dirty="0"/>
              <a:t>1 Co.1:20-25</a:t>
            </a:r>
          </a:p>
          <a:p>
            <a:pPr algn="ctr"/>
            <a:r>
              <a:rPr lang="en-US" altLang="en-US" sz="3200" b="1" i="1" dirty="0"/>
              <a:t>Foolishness</a:t>
            </a:r>
          </a:p>
          <a:p>
            <a:pPr algn="ctr"/>
            <a:r>
              <a:rPr lang="en-US" altLang="en-US" sz="3200" b="1" dirty="0" smtClean="0"/>
              <a:t>Worship ‘science’</a:t>
            </a:r>
            <a:endParaRPr lang="en-US" altLang="en-US" sz="3200" b="1" dirty="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677696" y="1600200"/>
            <a:ext cx="39624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dirty="0"/>
              <a:t>Flood stories</a:t>
            </a:r>
          </a:p>
          <a:p>
            <a:pPr algn="ctr"/>
            <a:r>
              <a:rPr lang="en-US" altLang="en-US" sz="3200" b="1" dirty="0"/>
              <a:t>Mayans, Indians,</a:t>
            </a:r>
            <a:br>
              <a:rPr lang="en-US" altLang="en-US" sz="3200" b="1" dirty="0"/>
            </a:br>
            <a:r>
              <a:rPr lang="en-US" altLang="en-US" sz="3200" b="1" dirty="0"/>
              <a:t>Greeks, Chinese…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09800" y="4343400"/>
            <a:ext cx="4724400" cy="1676400"/>
          </a:xfrm>
          <a:prstGeom prst="roundRect">
            <a:avLst/>
          </a:prstGeom>
          <a:solidFill>
            <a:srgbClr val="00B0F0">
              <a:alpha val="31000"/>
            </a:srgb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endorsed historicity of world-wide Flood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7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uiExpand="1" build="allAtOnce" animBg="1"/>
      <p:bldP spid="31750" grpId="0" uiExpand="1" build="allAtOnce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0096" y="533400"/>
            <a:ext cx="70866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World-Wide Justice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20096" y="1371600"/>
            <a:ext cx="7086600" cy="1295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World-Wide Judgment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2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362200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1155442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3200" b="1" kern="0" baseline="30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 of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Noah were, so also will the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coming of the Son of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be. </a:t>
            </a:r>
            <a:r>
              <a:rPr lang="en-US" sz="3200" b="1" kern="0" baseline="30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For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days before the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flood,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were eating and drinking, marrying and giving in marriage, until the day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Noah entered the ark, </a:t>
            </a:r>
            <a:r>
              <a:rPr lang="en-US" sz="3200" b="1" kern="0" baseline="300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and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know until the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flood came and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took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 all away, so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will the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coming of the Son of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be.</a:t>
            </a:r>
            <a:endParaRPr lang="en-US" sz="3200" kern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01429"/>
          </a:xfrm>
        </p:spPr>
        <p:txBody>
          <a:bodyPr/>
          <a:lstStyle/>
          <a:p>
            <a:pPr algn="ct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Matthew 24:37-39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9304" y="1222010"/>
            <a:ext cx="685800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1691605"/>
            <a:ext cx="990600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43548" y="2166013"/>
            <a:ext cx="709955" cy="493519"/>
          </a:xfrm>
          <a:prstGeom prst="rect">
            <a:avLst/>
          </a:prstGeom>
          <a:solidFill>
            <a:srgbClr val="00B0F0">
              <a:alpha val="25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84208" y="2163553"/>
            <a:ext cx="685800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02204" y="4643380"/>
            <a:ext cx="1641248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15200" y="1211920"/>
            <a:ext cx="685800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31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2362200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1155442"/>
            <a:ext cx="8153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…they </a:t>
            </a:r>
            <a:r>
              <a:rPr lang="en-US" sz="3200" kern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eating, they were drinking, they were marrying, they were being given in marriage, until the day that Noah entered the ark, and the flood came and destroyed them </a:t>
            </a:r>
            <a:r>
              <a:rPr lang="en-US" sz="3200" kern="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sz="20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NASB.</a:t>
            </a:r>
            <a:endParaRPr lang="en-US" sz="32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</a:pPr>
            <a:endParaRPr lang="en-US" sz="3200" kern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spcBef>
                <a:spcPts val="600"/>
              </a:spcBef>
            </a:pPr>
            <a:endParaRPr lang="en-US" sz="3200" kern="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01429"/>
          </a:xfrm>
        </p:spPr>
        <p:txBody>
          <a:bodyPr/>
          <a:lstStyle/>
          <a:p>
            <a:pPr algn="ct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17:27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31654" y="1214380"/>
            <a:ext cx="1492044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3294" y="1706353"/>
            <a:ext cx="1805373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11838" y="1701076"/>
            <a:ext cx="1985910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10840" y="2234476"/>
            <a:ext cx="3702148" cy="493519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61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216025"/>
          </a:xfrm>
        </p:spPr>
        <p:txBody>
          <a:bodyPr/>
          <a:lstStyle/>
          <a:p>
            <a:pPr algn="ctr"/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History Repeats</a:t>
            </a:r>
            <a:r>
              <a:rPr lang="en-US" altLang="en-US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altLang="en-US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sz="3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Flood – Final </a:t>
            </a:r>
            <a:r>
              <a:rPr lang="en-US" altLang="en-US" sz="3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Judgment </a:t>
            </a:r>
            <a:r>
              <a:rPr lang="en-US" alt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(Mt.24)</a:t>
            </a:r>
            <a:endParaRPr lang="en-US" altLang="en-US" sz="3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548" y="1752600"/>
            <a:ext cx="8458200" cy="4648200"/>
          </a:xfrm>
        </p:spPr>
        <p:txBody>
          <a:bodyPr/>
          <a:lstStyle/>
          <a:p>
            <a:pPr marL="392113" indent="-392113"/>
            <a:r>
              <a:rPr lang="en-US" altLang="en-US" sz="3400" b="1" dirty="0"/>
              <a:t>Most caught unprepared, 37; 1 Th.5</a:t>
            </a:r>
            <a:endParaRPr lang="en-US" altLang="en-US" sz="3400" b="1" dirty="0">
              <a:solidFill>
                <a:schemeClr val="tx2"/>
              </a:solidFill>
            </a:endParaRPr>
          </a:p>
          <a:p>
            <a:pPr marL="392113" indent="-392113"/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Caught up in innocent things</a:t>
            </a:r>
            <a:r>
              <a:rPr lang="en-US" altLang="en-US" sz="3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38</a:t>
            </a:r>
          </a:p>
          <a:p>
            <a:pPr marL="392113" indent="-392113"/>
            <a:r>
              <a:rPr lang="en-US" altLang="en-US" sz="3400" b="1" dirty="0"/>
              <a:t>Long </a:t>
            </a:r>
            <a:r>
              <a:rPr lang="en-US" altLang="en-US" sz="3400" b="1" dirty="0" smtClean="0"/>
              <a:t>wait; </a:t>
            </a:r>
            <a:r>
              <a:rPr lang="en-US" altLang="en-US" sz="3400" b="1" dirty="0"/>
              <a:t>sudden destruction, 39</a:t>
            </a:r>
          </a:p>
          <a:p>
            <a:pPr marL="392113" indent="-392113"/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Necessary because of sin, Jn.16:8</a:t>
            </a:r>
          </a:p>
          <a:p>
            <a:pPr marL="392113" indent="-392113"/>
            <a:r>
              <a:rPr lang="en-US" altLang="en-US" sz="3400" b="1" dirty="0"/>
              <a:t>Universal; no escape, Ro.2:3;  Hb.9:27</a:t>
            </a:r>
          </a:p>
          <a:p>
            <a:pPr marL="392113" indent="-392113"/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Universal escape offered, 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Pt.2:5</a:t>
            </a:r>
          </a:p>
        </p:txBody>
      </p:sp>
    </p:spTree>
    <p:extLst>
      <p:ext uri="{BB962C8B-B14F-4D97-AF65-F5344CB8AC3E}">
        <p14:creationId xmlns:p14="http://schemas.microsoft.com/office/powerpoint/2010/main" xmlns="" val="887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400" b="1" dirty="0" smtClean="0"/>
              <a:t>Escape is time </a:t>
            </a:r>
            <a:r>
              <a:rPr lang="en-US" altLang="en-US" sz="3400" b="1" dirty="0"/>
              <a:t>sensitive, Ac.17:31 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Divine judgment, 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Ro.3:6</a:t>
            </a:r>
            <a:endParaRPr lang="en-US" altLang="en-US" sz="34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400" b="1" dirty="0"/>
              <a:t>After sentence, opportunities end, Mt.7:23  </a:t>
            </a:r>
            <a:endParaRPr lang="en-US" altLang="en-US" sz="3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Unknown by experience, Mt.25:31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/>
              <a:t>Warnings given, </a:t>
            </a:r>
            <a:r>
              <a:rPr lang="en-US" altLang="en-US" sz="3400" b="1" dirty="0" smtClean="0"/>
              <a:t>2 Pt.2:5</a:t>
            </a:r>
            <a:endParaRPr lang="en-US" altLang="en-US" sz="3400" b="1" dirty="0"/>
          </a:p>
          <a:p>
            <a:pPr>
              <a:lnSpc>
                <a:spcPct val="90000"/>
              </a:lnSpc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Longsuffering of 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God waited, </a:t>
            </a: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1 Pt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. 3:20</a:t>
            </a: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en-US" altLang="en-US" sz="3400" b="1" dirty="0" smtClean="0">
                <a:solidFill>
                  <a:schemeClr val="tx2">
                    <a:lumMod val="50000"/>
                  </a:schemeClr>
                </a:solidFill>
              </a:rPr>
              <a:t> 2 </a:t>
            </a: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Pt.3:9  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/>
              <a:t>Eternal consequences, Lk.16</a:t>
            </a:r>
          </a:p>
          <a:p>
            <a:pPr>
              <a:lnSpc>
                <a:spcPct val="90000"/>
              </a:lnSpc>
            </a:pPr>
            <a:r>
              <a:rPr lang="en-US" altLang="en-US" sz="3400" b="1" dirty="0">
                <a:solidFill>
                  <a:schemeClr val="tx2">
                    <a:lumMod val="50000"/>
                  </a:schemeClr>
                </a:solidFill>
              </a:rPr>
              <a:t>No appeals to higher Court, Lk.16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en-US" altLang="en-US" sz="3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 </a:t>
            </a:r>
            <a:r>
              <a:rPr lang="en-US" altLang="en-US" sz="3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then and </a:t>
            </a:r>
            <a:r>
              <a:rPr lang="en-US" altLang="en-US" sz="3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</a:t>
            </a:r>
            <a:br>
              <a:rPr lang="en-US" altLang="en-US" sz="3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(history repeats)</a:t>
            </a:r>
            <a:endParaRPr lang="en-US" altLang="en-US" sz="3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400" b="1" dirty="0">
                <a:solidFill>
                  <a:srgbClr val="800000"/>
                </a:solidFill>
              </a:rPr>
              <a:t>1. </a:t>
            </a:r>
            <a:r>
              <a:rPr lang="en-US" altLang="en-US" sz="3400" b="1" dirty="0"/>
              <a:t>Widespread immorality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" y="2667000"/>
            <a:ext cx="8229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400" b="1" dirty="0">
                <a:solidFill>
                  <a:srgbClr val="800000"/>
                </a:solidFill>
              </a:rPr>
              <a:t>2. </a:t>
            </a:r>
            <a:r>
              <a:rPr lang="en-US" altLang="en-US" sz="3400" b="1" dirty="0"/>
              <a:t>Breakdown of </a:t>
            </a:r>
            <a:r>
              <a:rPr lang="en-US" altLang="en-US" sz="3400" b="1" dirty="0" smtClean="0"/>
              <a:t>family</a:t>
            </a:r>
            <a:endParaRPr lang="en-US" altLang="en-US" sz="3400" b="1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57200" y="3733800"/>
            <a:ext cx="8229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400" b="1" dirty="0">
                <a:solidFill>
                  <a:srgbClr val="800000"/>
                </a:solidFill>
              </a:rPr>
              <a:t>3. </a:t>
            </a:r>
            <a:r>
              <a:rPr lang="en-US" altLang="en-US" sz="3200" b="1" dirty="0"/>
              <a:t>Replace God’s authority with “freedom”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57200" y="4800600"/>
            <a:ext cx="8229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2400" b="1" dirty="0">
                <a:solidFill>
                  <a:srgbClr val="800000"/>
                </a:solidFill>
              </a:rPr>
              <a:t>4. </a:t>
            </a:r>
            <a:r>
              <a:rPr lang="en-US" altLang="en-US" sz="3400" b="1" dirty="0"/>
              <a:t>Few </a:t>
            </a:r>
            <a:r>
              <a:rPr lang="en-US" altLang="en-US" sz="3400" b="1" dirty="0" smtClean="0"/>
              <a:t>believers; </a:t>
            </a:r>
            <a:r>
              <a:rPr lang="en-US" altLang="en-US" sz="3400" b="1" dirty="0"/>
              <a:t>opposed by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0096" y="533400"/>
            <a:ext cx="70866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World-Wide Justice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22556" y="2133600"/>
            <a:ext cx="7086600" cy="1295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Why Did People Die In The Flood?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22556" y="1333500"/>
            <a:ext cx="7086600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World-Wide Judgment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4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1126</TotalTime>
  <Words>632</Words>
  <Application>Microsoft Office PowerPoint</Application>
  <PresentationFormat>On-screen Show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Edge</vt:lpstr>
      <vt:lpstr>1_Default Design</vt:lpstr>
      <vt:lpstr>Slide 1</vt:lpstr>
      <vt:lpstr>Multiplication, Gen.6:1</vt:lpstr>
      <vt:lpstr>Slide 3</vt:lpstr>
      <vt:lpstr>Matthew 24:37-39</vt:lpstr>
      <vt:lpstr>Luke 17:27</vt:lpstr>
      <vt:lpstr>History Repeats Flood – Final Judgment (Mt.24)</vt:lpstr>
      <vt:lpstr>Slide 7</vt:lpstr>
      <vt:lpstr>Behavior then and now (history repeats)</vt:lpstr>
      <vt:lpstr>Slide 9</vt:lpstr>
      <vt:lpstr>People Died In The Flood Because . . .</vt:lpstr>
      <vt:lpstr>Gn.6:5, Sin is –</vt:lpstr>
      <vt:lpstr>Slide 12</vt:lpstr>
      <vt:lpstr>Conquering Worldly Pleasure</vt:lpstr>
      <vt:lpstr>Slide 14</vt:lpstr>
      <vt:lpstr>Slide 15</vt:lpstr>
      <vt:lpstr>Slide 16</vt:lpstr>
      <vt:lpstr>Slide 17</vt:lpstr>
      <vt:lpstr>Slide 18</vt:lpstr>
      <vt:lpstr>Local flood</vt:lpstr>
      <vt:lpstr>Wicked God</vt:lpstr>
      <vt:lpstr> Late God</vt:lpstr>
      <vt:lpstr>False story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100</cp:revision>
  <dcterms:created xsi:type="dcterms:W3CDTF">2008-11-06T16:33:52Z</dcterms:created>
  <dcterms:modified xsi:type="dcterms:W3CDTF">2016-04-24T16:42:27Z</dcterms:modified>
</cp:coreProperties>
</file>