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96" r:id="rId4"/>
    <p:sldId id="297" r:id="rId5"/>
    <p:sldId id="298" r:id="rId6"/>
    <p:sldId id="260" r:id="rId7"/>
    <p:sldId id="293" r:id="rId8"/>
    <p:sldId id="301" r:id="rId9"/>
    <p:sldId id="299" r:id="rId10"/>
    <p:sldId id="300" r:id="rId11"/>
    <p:sldId id="280" r:id="rId12"/>
    <p:sldId id="303" r:id="rId13"/>
    <p:sldId id="304" r:id="rId14"/>
    <p:sldId id="305" r:id="rId15"/>
    <p:sldId id="285" r:id="rId16"/>
    <p:sldId id="306" r:id="rId17"/>
    <p:sldId id="307" r:id="rId18"/>
    <p:sldId id="308" r:id="rId19"/>
    <p:sldId id="309" r:id="rId20"/>
    <p:sldId id="310" r:id="rId21"/>
    <p:sldId id="311" r:id="rId22"/>
    <p:sldId id="294" r:id="rId23"/>
    <p:sldId id="312" r:id="rId24"/>
    <p:sldId id="313" r:id="rId25"/>
    <p:sldId id="315" r:id="rId26"/>
    <p:sldId id="261" r:id="rId27"/>
    <p:sldId id="289" r:id="rId28"/>
    <p:sldId id="290" r:id="rId29"/>
    <p:sldId id="316" r:id="rId30"/>
    <p:sldId id="317" r:id="rId31"/>
    <p:sldId id="268" r:id="rId32"/>
    <p:sldId id="31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  <a:srgbClr val="CCFFFF"/>
    <a:srgbClr val="003300"/>
    <a:srgbClr val="CCECFF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69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33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24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96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7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60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5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8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32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03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75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556" y="2130425"/>
            <a:ext cx="6324600" cy="1470025"/>
          </a:xfrm>
          <a:solidFill>
            <a:schemeClr val="accent2">
              <a:lumMod val="50000"/>
            </a:schemeClr>
          </a:solidFill>
          <a:ln w="6350"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A New Jezebel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And Her Pawn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 anchorCtr="0"/>
          <a:lstStyle/>
          <a:p>
            <a:r>
              <a:rPr lang="en-US" dirty="0" smtClean="0"/>
              <a:t>Mark 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64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9992" y="76200"/>
            <a:ext cx="8229600" cy="5943600"/>
          </a:xfrm>
        </p:spPr>
        <p:txBody>
          <a:bodyPr anchor="t" anchorCtr="0"/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1.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Immoral (left husband for Herod), </a:t>
            </a:r>
            <a:r>
              <a:rPr lang="en-US" sz="3600" dirty="0" smtClean="0">
                <a:solidFill>
                  <a:schemeClr val="tx1"/>
                </a:solidFill>
              </a:rPr>
              <a:t>17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2.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Hated word of God, </a:t>
            </a:r>
            <a:r>
              <a:rPr lang="en-US" sz="3600" dirty="0" smtClean="0">
                <a:solidFill>
                  <a:schemeClr val="tx1"/>
                </a:solidFill>
              </a:rPr>
              <a:t>18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3.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Hated John, </a:t>
            </a:r>
            <a:r>
              <a:rPr lang="en-US" sz="3600" dirty="0" smtClean="0">
                <a:solidFill>
                  <a:schemeClr val="tx1"/>
                </a:solidFill>
              </a:rPr>
              <a:t>19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4.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Miserable mother –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" y="2438400"/>
            <a:ext cx="7696200" cy="1066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 example:</a:t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MDR; cruelty; secularism</a:t>
            </a:r>
            <a:endParaRPr lang="en-US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756" y="3657600"/>
            <a:ext cx="7696200" cy="1066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 enmity:</a:t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waited for opportunity to murder</a:t>
            </a:r>
            <a:endParaRPr lang="en-US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360" y="4876800"/>
            <a:ext cx="7696200" cy="1066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 enticement: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daughter’s dance designed to kill</a:t>
            </a:r>
            <a:endParaRPr lang="en-US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3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098756" y="685800"/>
            <a:ext cx="6921912" cy="6858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Herodias – Stubborn hatred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098756" y="1555956"/>
            <a:ext cx="6921912" cy="13716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Salome – Sinful youth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9992" y="76200"/>
            <a:ext cx="8229600" cy="5943600"/>
          </a:xfrm>
        </p:spPr>
        <p:txBody>
          <a:bodyPr anchor="t" anchorCtr="0"/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1.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Immoral; lewd; seductive, </a:t>
            </a:r>
            <a:r>
              <a:rPr lang="en-US" sz="3600" dirty="0" smtClean="0">
                <a:solidFill>
                  <a:schemeClr val="tx1"/>
                </a:solidFill>
              </a:rPr>
              <a:t>22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360" y="990600"/>
            <a:ext cx="7696200" cy="1066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dances usually performed by professional dancer or prostitutes</a:t>
            </a:r>
            <a:endParaRPr lang="en-US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9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9992" y="76200"/>
            <a:ext cx="8229600" cy="5943600"/>
          </a:xfrm>
        </p:spPr>
        <p:txBody>
          <a:bodyPr anchor="t" anchorCtr="0"/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1.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Immoral; lewd; seductive, </a:t>
            </a:r>
            <a:r>
              <a:rPr lang="en-US" sz="3600" dirty="0" smtClean="0">
                <a:solidFill>
                  <a:schemeClr val="tx1"/>
                </a:solidFill>
              </a:rPr>
              <a:t>22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2.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Indifferent to morals (amoral), sacredness of life, truth, </a:t>
            </a:r>
            <a:r>
              <a:rPr lang="en-US" sz="3600" dirty="0" smtClean="0">
                <a:solidFill>
                  <a:schemeClr val="tx1"/>
                </a:solidFill>
              </a:rPr>
              <a:t>22, 25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13941" y="3886200"/>
            <a:ext cx="5291542" cy="1143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pleased Herod,</a:t>
            </a:r>
            <a:b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displeased God</a:t>
            </a:r>
            <a:endParaRPr lang="en-US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66680" y="1981200"/>
            <a:ext cx="6400800" cy="1600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“There is no such thing as right and wrong.  There’s just popular opinion.”</a:t>
            </a:r>
            <a:endParaRPr lang="en-US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6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098756" y="685800"/>
            <a:ext cx="6921912" cy="6858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Herodias – Stubborn hatred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098756" y="2514600"/>
            <a:ext cx="6921912" cy="13716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Herod –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persecutor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098756" y="1600200"/>
            <a:ext cx="6921912" cy="6858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Salome – Sinful youth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1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t" anchorCtr="0"/>
          <a:lstStyle/>
          <a:p>
            <a:pPr algn="l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fear,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14-16</a:t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“John is just and holy” (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20)</a:t>
            </a:r>
          </a:p>
          <a:p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Haunted</a:t>
            </a:r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afraid of dead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</a:t>
            </a:r>
          </a:p>
          <a:p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beheaded (16)</a:t>
            </a:r>
          </a:p>
          <a:p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Herod, a Sadducee</a:t>
            </a:r>
            <a:endParaRPr lang="en-US" sz="3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6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 anchor="t" anchorCtr="0"/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fear, 14-16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frailty,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07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“For the sake of Herodias”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20).  Henpecked.  Lacked courage…</a:t>
            </a:r>
          </a:p>
        </p:txBody>
      </p:sp>
    </p:spTree>
    <p:extLst>
      <p:ext uri="{BB962C8B-B14F-4D97-AF65-F5344CB8AC3E}">
        <p14:creationId xmlns="" xmlns:p14="http://schemas.microsoft.com/office/powerpoint/2010/main" val="41820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 anchor="t" anchorCtr="0"/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fear, 14-16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frailty, 17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fault,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17-18</a:t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Sinful; adulterous; hates message; punishes messenger.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opportunity lost on Herod.  Ja.1:25</a:t>
            </a:r>
          </a:p>
        </p:txBody>
      </p:sp>
    </p:spTree>
    <p:extLst>
      <p:ext uri="{BB962C8B-B14F-4D97-AF65-F5344CB8AC3E}">
        <p14:creationId xmlns="" xmlns:p14="http://schemas.microsoft.com/office/powerpoint/2010/main" val="24619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 anchor="t" anchorCtr="0"/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fear, 14-16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frailty, 17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fault, 17-18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frivolity,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4497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Liked John’s preaching??    Ezk.33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33400" y="2743200"/>
            <a:ext cx="8077200" cy="1066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People like a preacher until he ‘meddles’; want him in crisis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962400"/>
            <a:ext cx="8077200" cy="1066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Some like preaching, but do not intend to change their way of life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6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 anchor="t" anchorCtr="0"/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fear, 14-16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frailty, 17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fault, 17-18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frivolity, 20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fun,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21-26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party is not wrong…but it can degenerate</a:t>
            </a:r>
          </a:p>
        </p:txBody>
      </p:sp>
    </p:spTree>
    <p:extLst>
      <p:ext uri="{BB962C8B-B14F-4D97-AF65-F5344CB8AC3E}">
        <p14:creationId xmlns="" xmlns:p14="http://schemas.microsoft.com/office/powerpoint/2010/main" val="12195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sz="3600" dirty="0" smtClean="0"/>
              <a:t>Herod the Great had many wives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Son: Herod Philip (private citizen of Rome) married niece – Herodias.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daughter – Salome.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Son: Herod Antipas visited half-brother, Philip – eloped with Herodias.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0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 anchor="t" anchorCtr="0"/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fear, 14-16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frailty, 17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fault, 17-18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frivolity, 20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fun, 21-26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friends,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Danger of peer pressure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4896" y="3215148"/>
            <a:ext cx="6477000" cy="2133600"/>
          </a:xfrm>
          <a:prstGeom prst="rect">
            <a:avLst/>
          </a:prstGeom>
          <a:solidFill>
            <a:srgbClr val="003300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‘Many a man has made </a:t>
            </a:r>
            <a:r>
              <a:rPr lang="en-US" sz="3200" dirty="0" smtClean="0">
                <a:solidFill>
                  <a:srgbClr val="FFFF00"/>
                </a:solidFill>
              </a:rPr>
              <a:t>himself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far </a:t>
            </a:r>
            <a:r>
              <a:rPr lang="en-US" sz="3200" dirty="0">
                <a:solidFill>
                  <a:srgbClr val="FFFF00"/>
                </a:solidFill>
              </a:rPr>
              <a:t>worse than he </a:t>
            </a:r>
            <a:r>
              <a:rPr lang="en-US" sz="3200" dirty="0" smtClean="0">
                <a:solidFill>
                  <a:srgbClr val="FFFF00"/>
                </a:solidFill>
              </a:rPr>
              <a:t>is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because he </a:t>
            </a:r>
            <a:r>
              <a:rPr lang="en-US" sz="3200" dirty="0">
                <a:solidFill>
                  <a:srgbClr val="FFFF00"/>
                </a:solidFill>
              </a:rPr>
              <a:t>feared the </a:t>
            </a:r>
            <a:r>
              <a:rPr lang="en-US" sz="3200" dirty="0" smtClean="0">
                <a:solidFill>
                  <a:srgbClr val="FFFF00"/>
                </a:solidFill>
              </a:rPr>
              <a:t>laughter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of </a:t>
            </a:r>
            <a:r>
              <a:rPr lang="en-US" sz="3200" dirty="0">
                <a:solidFill>
                  <a:srgbClr val="FFFF00"/>
                </a:solidFill>
              </a:rPr>
              <a:t>his so-called friends’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7356" y="5415120"/>
            <a:ext cx="6477000" cy="1219200"/>
          </a:xfrm>
          <a:prstGeom prst="rect">
            <a:avLst/>
          </a:prstGeom>
          <a:solidFill>
            <a:srgbClr val="003300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Gelotophobia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Lk.6:21, 25;  8:53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5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 anchor="t" anchorCtr="0"/>
          <a:lstStyle/>
          <a:p>
            <a:pPr algn="l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fear, 14-16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frailty, 17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fault, 17-18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frivolity, 20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fun, 21-26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friends, 23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Herod’s folly,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26-27</a:t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5052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Gave sinner a blank check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 sinned against . . . </a:t>
            </a:r>
          </a:p>
          <a:p>
            <a:pPr marL="971550" lvl="1" indent="-514350">
              <a:spcBef>
                <a:spcPts val="300"/>
              </a:spcBef>
              <a:buAutoNum type="arabicPeriod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–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adultery; murder.</a:t>
            </a:r>
          </a:p>
          <a:p>
            <a:pPr marL="971550" lvl="1" indent="-514350">
              <a:spcBef>
                <a:spcPts val="600"/>
              </a:spcBef>
              <a:buAutoNum type="arabicPeriod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Brother –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stole wife.</a:t>
            </a:r>
          </a:p>
          <a:p>
            <a:pPr marL="971550" lvl="1" indent="-514350">
              <a:spcBef>
                <a:spcPts val="600"/>
              </a:spcBef>
              <a:buAutoNum type="arabicPeriod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–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prison, murder (v.</a:t>
            </a:r>
            <a:r>
              <a:rPr lang="en-US" sz="3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971550" lvl="1" indent="-514350">
              <a:spcBef>
                <a:spcPts val="600"/>
              </a:spcBef>
              <a:buAutoNum type="arabicPeriod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Conscience –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scared; no change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828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sz="3600" dirty="0" smtClean="0"/>
              <a:t>The conscience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8077200" cy="1219200"/>
          </a:xfrm>
          <a:prstGeom prst="rect">
            <a:avLst/>
          </a:prstGeom>
          <a:solidFill>
            <a:srgbClr val="FFFFCC"/>
          </a:solidFill>
          <a:ln w="19050"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‘speaking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lies in hypocrisy, having their own conscience seared with a hot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iron’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– 1 Tim.4:2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438400"/>
            <a:ext cx="8077200" cy="1447800"/>
          </a:xfrm>
          <a:prstGeom prst="rect">
            <a:avLst/>
          </a:prstGeom>
          <a:solidFill>
            <a:srgbClr val="FFFFCC"/>
          </a:solidFill>
          <a:ln w="19050"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‘having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faith and a good conscience, which some having rejected,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concerning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the faith have suffered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shipwreck’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– 1 Tim.1:19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6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/>
              <a:t>Herod’s conscience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Silenced John’s voice, but . . .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Facts remain 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Words ring in his ears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‘John’ engraved on his memory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hide,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14-16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3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/>
              <a:t>Herod’s warnings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Heard John, yet . . .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Attacked the preacher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Stifled conscience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Committed greater sin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Lk.23:8-12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6696" y="4495800"/>
            <a:ext cx="8153400" cy="838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longer exceeding </a:t>
            </a:r>
            <a:r>
              <a:rPr lang="en-US" sz="36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sorry </a:t>
            </a:r>
            <a:r>
              <a:rPr lang="en-US" sz="32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Mk.6:26)</a:t>
            </a:r>
          </a:p>
        </p:txBody>
      </p:sp>
    </p:spTree>
    <p:extLst>
      <p:ext uri="{BB962C8B-B14F-4D97-AF65-F5344CB8AC3E}">
        <p14:creationId xmlns="" xmlns:p14="http://schemas.microsoft.com/office/powerpoint/2010/main" val="27817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098756" y="685800"/>
            <a:ext cx="6921912" cy="6858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Herodias – Stubborn hatred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098756" y="3429000"/>
            <a:ext cx="6921912" cy="13716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IV. John –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Steadfast courage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098756" y="1600200"/>
            <a:ext cx="6921912" cy="6858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Salome – Sinful youth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1111044" y="2514600"/>
            <a:ext cx="6921912" cy="6858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Herod – State persecutor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8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153400" cy="6172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C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John?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Forerunner 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Messiah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Fulfillment 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OT 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prophecies 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OT 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prophets 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martyr of 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Forceful preacher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Faithful 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servant of 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</a:t>
            </a:r>
          </a:p>
          <a:p>
            <a:pPr marL="914400" lvl="1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Mt.11:11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6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153400" cy="6172200"/>
          </a:xfrm>
        </p:spPr>
        <p:txBody>
          <a:bodyPr/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John?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C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did John do?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Spoke for God.  18: </a:t>
            </a: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‘had been saying.’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Finished his work.  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Loved God…even enemies.  </a:t>
            </a:r>
            <a:endParaRPr lang="en-U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l"/>
            <a:endParaRPr lang="en-U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9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153400" cy="6172200"/>
          </a:xfrm>
        </p:spPr>
        <p:txBody>
          <a:bodyPr/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was John?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What did John do?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C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John could have done.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Complimented Herod / Herodias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Recanted: ‘you misunderstood me’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Apologized: ‘I rethought my view’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Fled</a:t>
            </a:r>
          </a:p>
          <a:p>
            <a:pPr lvl="1" algn="l"/>
            <a:endParaRPr lang="en-U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5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153400" cy="6172200"/>
          </a:xfrm>
        </p:spPr>
        <p:txBody>
          <a:bodyPr/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was John?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What did John do?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000" dirty="0" smtClean="0">
                <a:solidFill>
                  <a:srgbClr val="C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John could have done.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happened to John?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</a:t>
            </a:r>
          </a:p>
          <a:p>
            <a:pPr marL="914400" lvl="1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swift stroke: troubles ended</a:t>
            </a:r>
          </a:p>
          <a:p>
            <a:pPr marL="914400" lvl="1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Lost head on earth; gained crown above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</a:t>
            </a:r>
          </a:p>
          <a:p>
            <a:pPr marL="914400" lvl="1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FF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Herodias hates him; God loves him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2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sz="3600" dirty="0" smtClean="0"/>
              <a:t>Mark 6: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14-16: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tetrarch </a:t>
            </a:r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(Mt.14:1)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king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(14:9)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Ruled AD 4 to AD 39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Hears of Jesus; thinks He is John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Jn.10:41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Prison (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Machaerus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Josephus); NE corner of Dead Sea 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Fortress, palace, prison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69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098756" y="533400"/>
            <a:ext cx="6921912" cy="6858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Herodias – Stubborn hatred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098756" y="4191000"/>
            <a:ext cx="6921912" cy="13716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John’s Disciples –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Mt.14:12</a:t>
            </a:r>
            <a:endParaRPr lang="en-US" sz="3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098756" y="1447800"/>
            <a:ext cx="6921912" cy="6858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Salome – Sinful youth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1111044" y="2362200"/>
            <a:ext cx="6921912" cy="6858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Herod – State persecutor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098756" y="3276600"/>
            <a:ext cx="6921912" cy="6858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IV. John – Steadfast courage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6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John always pointed disciples</a:t>
            </a:r>
            <a:br>
              <a:rPr lang="en-US" altLang="en-US" sz="3600" dirty="0" smtClean="0"/>
            </a:br>
            <a:r>
              <a:rPr lang="en-US" altLang="en-US" sz="3600" dirty="0" smtClean="0"/>
              <a:t>to Jesus (Jn.1)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died; his disciples’ faith did not.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went to Jesus</a:t>
            </a:r>
          </a:p>
          <a:p>
            <a:pPr marL="0" indent="0" defTabSz="398463"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John sought answers in Jesus, </a:t>
            </a:r>
            <a:r>
              <a:rPr lang="en-US" dirty="0" smtClean="0"/>
              <a:t>Mt.11:2</a:t>
            </a:r>
          </a:p>
          <a:p>
            <a:pPr marL="0" indent="0" defTabSz="398463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‘Where could I go but to the Lord?’</a:t>
            </a:r>
          </a:p>
          <a:p>
            <a:pPr marL="0" indent="0" defTabSz="398463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91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/>
              <a:t>Herod’s end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Lk.13:31-33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Caligula took throne,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37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Herodias envied brother (Agrippa I)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Persuaded Herod to accuse her brother to Caligula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Backfired</a:t>
            </a:r>
          </a:p>
          <a:p>
            <a:pPr lvl="1">
              <a:spcAft>
                <a:spcPts val="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39: banished to Gaul</a:t>
            </a:r>
          </a:p>
          <a:p>
            <a:pPr lvl="1">
              <a:spcAft>
                <a:spcPts val="0"/>
              </a:spcAft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Caligula added Herod’s tetrarchy to Agrippa I’s domains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9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600" dirty="0" err="1" smtClean="0"/>
              <a:t>Machaerus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" y="1295400"/>
            <a:ext cx="41563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00" y="2454129"/>
            <a:ext cx="4991900" cy="28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21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sz="3600" dirty="0" smtClean="0"/>
              <a:t>Mark 6: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14-16: tetrarch (Mt.14:1, 9)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Ruled AD 4 to AD 39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Hears of Jesus; thinks He is John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Jn.10:41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17: Prison (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Machaerus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Josephus);</a:t>
            </a:r>
            <a:b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corner of Dead Sea 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Fortress, palace, prison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Legally married; lawfully bound to another = adultery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2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098756" y="685800"/>
            <a:ext cx="6921912" cy="1371600"/>
          </a:xfrm>
          <a:prstGeom prst="bevel">
            <a:avLst/>
          </a:prstGeom>
          <a:blipFill>
            <a:blip r:embed="rId2" cstate="print"/>
            <a:tile tx="0" ty="0" sx="100000" sy="100000" flip="none" algn="tl"/>
          </a:blip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Herodias –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stubborn hatred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9992" y="76200"/>
            <a:ext cx="8229600" cy="5257800"/>
          </a:xfrm>
        </p:spPr>
        <p:txBody>
          <a:bodyPr anchor="t" anchorCtr="0"/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1.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Immoral (left husband for Herod), </a:t>
            </a:r>
            <a:r>
              <a:rPr lang="en-US" sz="3600" dirty="0" smtClean="0">
                <a:solidFill>
                  <a:schemeClr val="tx1"/>
                </a:solidFill>
              </a:rPr>
              <a:t>17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6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9992" y="76200"/>
            <a:ext cx="8229600" cy="5257800"/>
          </a:xfrm>
        </p:spPr>
        <p:txBody>
          <a:bodyPr anchor="t" anchorCtr="0"/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1.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Immoral (left husband for Herod), </a:t>
            </a:r>
            <a:r>
              <a:rPr lang="en-US" sz="3600" dirty="0" smtClean="0">
                <a:solidFill>
                  <a:schemeClr val="tx1"/>
                </a:solidFill>
              </a:rPr>
              <a:t>17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2.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Hated word of God, </a:t>
            </a:r>
            <a:r>
              <a:rPr lang="en-US" sz="3600" dirty="0" smtClean="0">
                <a:solidFill>
                  <a:schemeClr val="tx1"/>
                </a:solidFill>
              </a:rPr>
              <a:t>18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7696" y="1295400"/>
            <a:ext cx="73914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wants me to be happy.’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0156" y="2362200"/>
            <a:ext cx="73914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Nobody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tells me what to do.’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9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9992" y="76200"/>
            <a:ext cx="8229600" cy="5257800"/>
          </a:xfrm>
        </p:spPr>
        <p:txBody>
          <a:bodyPr anchor="t" anchorCtr="0"/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1.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Immoral (left husband for Herod), </a:t>
            </a:r>
            <a:r>
              <a:rPr lang="en-US" sz="3600" dirty="0" smtClean="0">
                <a:solidFill>
                  <a:schemeClr val="tx1"/>
                </a:solidFill>
              </a:rPr>
              <a:t>17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2.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Hated word of God, </a:t>
            </a:r>
            <a:r>
              <a:rPr lang="en-US" sz="3600" dirty="0" smtClean="0">
                <a:solidFill>
                  <a:schemeClr val="tx1"/>
                </a:solidFill>
              </a:rPr>
              <a:t>18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3.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Hated John, </a:t>
            </a:r>
            <a:r>
              <a:rPr lang="en-US" sz="3600" dirty="0" smtClean="0">
                <a:solidFill>
                  <a:schemeClr val="tx1"/>
                </a:solidFill>
              </a:rPr>
              <a:t>19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981200"/>
            <a:ext cx="3320844" cy="1905000"/>
          </a:xfrm>
          <a:prstGeom prst="rect">
            <a:avLst/>
          </a:prstGeom>
          <a:solidFill>
            <a:schemeClr val="tx1"/>
          </a:solidFill>
          <a:ln w="3175"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Holds grudge against him</a:t>
            </a:r>
            <a:endParaRPr lang="en-US" sz="3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5408" y="1981200"/>
            <a:ext cx="3320844" cy="1905000"/>
          </a:xfrm>
          <a:prstGeom prst="rect">
            <a:avLst/>
          </a:prstGeom>
          <a:solidFill>
            <a:schemeClr val="tx1"/>
          </a:solidFill>
          <a:ln w="3175"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sins; hates preacher</a:t>
            </a:r>
            <a:endParaRPr lang="en-US" sz="3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812</Words>
  <Application>Microsoft Office PowerPoint</Application>
  <PresentationFormat>On-screen Show (4:3)</PresentationFormat>
  <Paragraphs>174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2_Default Design</vt:lpstr>
      <vt:lpstr>A New Jezebel And Her Pawn</vt:lpstr>
      <vt:lpstr>Herod the Great had many wives</vt:lpstr>
      <vt:lpstr>Mark 6:</vt:lpstr>
      <vt:lpstr>Machaerus</vt:lpstr>
      <vt:lpstr>Mark 6:</vt:lpstr>
      <vt:lpstr>Slide 6</vt:lpstr>
      <vt:lpstr>1. Immoral (left husband for Herod), 17 </vt:lpstr>
      <vt:lpstr>1. Immoral (left husband for Herod), 17 2. Hated word of God, 18</vt:lpstr>
      <vt:lpstr>1. Immoral (left husband for Herod), 17 2. Hated word of God, 18 3. Hated John, 19</vt:lpstr>
      <vt:lpstr>1. Immoral (left husband for Herod), 17 2. Hated word of God, 18 3. Hated John, 19 4. Miserable mother – </vt:lpstr>
      <vt:lpstr>Slide 11</vt:lpstr>
      <vt:lpstr>1. Immoral; lewd; seductive, 22 </vt:lpstr>
      <vt:lpstr>1. Immoral; lewd; seductive, 22 2. Indifferent to morals (amoral), sacredness of life, truth, 22, 25 </vt:lpstr>
      <vt:lpstr>Slide 14</vt:lpstr>
      <vt:lpstr>Herod’s fear, 14-16  </vt:lpstr>
      <vt:lpstr>Herod’s fear, 14-16 Herod’s frailty, 17  </vt:lpstr>
      <vt:lpstr>Herod’s fear, 14-16 Herod’s frailty, 17 Herod’s fault, 17-18  </vt:lpstr>
      <vt:lpstr>Herod’s fear, 14-16 Herod’s frailty, 17 Herod’s fault, 17-18 Herod’s frivolity, 20  </vt:lpstr>
      <vt:lpstr>Herod’s fear, 14-16 Herod’s frailty, 17 Herod’s fault, 17-18 Herod’s frivolity, 20 Herod’s fun, 21-26   </vt:lpstr>
      <vt:lpstr>Herod’s fear, 14-16 Herod’s frailty, 17 Herod’s fault, 17-18 Herod’s frivolity, 20 Herod’s fun, 21-26 Herod’s friends, 23  </vt:lpstr>
      <vt:lpstr>Herod’s fear, 14-16 Herod’s frailty, 17 Herod’s fault, 17-18 Herod’s frivolity, 20 Herod’s fun, 21-26 Herod’s friends, 23 Herod’s folly, 26-27  </vt:lpstr>
      <vt:lpstr>The conscience</vt:lpstr>
      <vt:lpstr>Herod’s conscience</vt:lpstr>
      <vt:lpstr>Herod’s warnings</vt:lpstr>
      <vt:lpstr>Slide 25</vt:lpstr>
      <vt:lpstr>                </vt:lpstr>
      <vt:lpstr>                </vt:lpstr>
      <vt:lpstr>                </vt:lpstr>
      <vt:lpstr>                </vt:lpstr>
      <vt:lpstr>Slide 30</vt:lpstr>
      <vt:lpstr>        John always pointed disciples to Jesus (Jn.1)        </vt:lpstr>
      <vt:lpstr>Herod’s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</dc:title>
  <dc:creator>Owner</dc:creator>
  <cp:lastModifiedBy>church of Christ</cp:lastModifiedBy>
  <cp:revision>187</cp:revision>
  <dcterms:created xsi:type="dcterms:W3CDTF">2016-03-24T21:17:00Z</dcterms:created>
  <dcterms:modified xsi:type="dcterms:W3CDTF">2016-05-02T00:13:40Z</dcterms:modified>
</cp:coreProperties>
</file>