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80" r:id="rId2"/>
  </p:sldMasterIdLst>
  <p:sldIdLst>
    <p:sldId id="256" r:id="rId3"/>
    <p:sldId id="257" r:id="rId4"/>
    <p:sldId id="336" r:id="rId5"/>
    <p:sldId id="289" r:id="rId6"/>
    <p:sldId id="308" r:id="rId7"/>
    <p:sldId id="337" r:id="rId8"/>
    <p:sldId id="325" r:id="rId9"/>
    <p:sldId id="326" r:id="rId10"/>
    <p:sldId id="338" r:id="rId11"/>
    <p:sldId id="327" r:id="rId12"/>
    <p:sldId id="339" r:id="rId13"/>
    <p:sldId id="328" r:id="rId14"/>
    <p:sldId id="340" r:id="rId15"/>
    <p:sldId id="349" r:id="rId16"/>
    <p:sldId id="329" r:id="rId17"/>
    <p:sldId id="350" r:id="rId18"/>
    <p:sldId id="341" r:id="rId19"/>
    <p:sldId id="342" r:id="rId20"/>
    <p:sldId id="343" r:id="rId21"/>
    <p:sldId id="344" r:id="rId22"/>
    <p:sldId id="351" r:id="rId23"/>
    <p:sldId id="345" r:id="rId24"/>
    <p:sldId id="346" r:id="rId25"/>
    <p:sldId id="30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66"/>
    <a:srgbClr val="800000"/>
    <a:srgbClr val="FFFF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88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69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07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756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99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0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75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03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02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72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81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6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0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87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32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69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4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12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5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23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5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81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6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Bevel 3"/>
          <p:cNvSpPr/>
          <p:nvPr/>
        </p:nvSpPr>
        <p:spPr>
          <a:xfrm>
            <a:off x="906828" y="1752600"/>
            <a:ext cx="7308024" cy="1728216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Love Triangle</a:t>
            </a:r>
          </a:p>
        </p:txBody>
      </p:sp>
    </p:spTree>
    <p:extLst>
      <p:ext uri="{BB962C8B-B14F-4D97-AF65-F5344CB8AC3E}">
        <p14:creationId xmlns:p14="http://schemas.microsoft.com/office/powerpoint/2010/main" val="131690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Law / Prophets hang on these commandments, 22:40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371600"/>
            <a:ext cx="8001000" cy="51054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‘Hang’ – as door on hinges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2400" dirty="0">
              <a:latin typeface="Times New Roman"/>
              <a:ea typeface="Verdana" panose="020B0604030504040204" pitchFamily="34" charset="0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2400" dirty="0">
              <a:latin typeface="Times New Roman"/>
              <a:ea typeface="Verdana" panose="020B0604030504040204" pitchFamily="34" charset="0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2400" dirty="0">
              <a:latin typeface="Times New Roman"/>
              <a:ea typeface="Verdana" panose="020B0604030504040204" pitchFamily="34" charset="0"/>
              <a:cs typeface="Times New Roman"/>
            </a:endParaRPr>
          </a:p>
          <a:p>
            <a:pPr marL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400" dirty="0"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command is greater (Mk.12:31b)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 commandments, two parts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3008" y="2007251"/>
            <a:ext cx="7696200" cy="1328341"/>
          </a:xfrm>
          <a:prstGeom prst="rect">
            <a:avLst/>
          </a:prstGeom>
          <a:solidFill>
            <a:srgbClr val="FFFFCC"/>
          </a:solidFill>
          <a:ln w="63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entire law is </a:t>
            </a:r>
            <a:r>
              <a:rPr lang="en-US" sz="3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based</a:t>
            </a:r>
            <a:br>
              <a:rPr lang="en-US" sz="3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</a:t>
            </a:r>
            <a:r>
              <a:rPr lang="en-US" sz="3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these two commandments</a:t>
            </a:r>
          </a:p>
        </p:txBody>
      </p:sp>
      <p:pic>
        <p:nvPicPr>
          <p:cNvPr id="1026" name="Picture 2" descr="C:\Users\Owner\AppData\Local\Microsoft\Windows\Temporary Internet Files\Content.IE5\G3MNLX9H\10-commandment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735830"/>
            <a:ext cx="4876800" cy="196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19400" y="5181600"/>
            <a:ext cx="15240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Love God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6800" y="5181600"/>
            <a:ext cx="15240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Love Man</a:t>
            </a:r>
          </a:p>
        </p:txBody>
      </p:sp>
    </p:spTree>
    <p:extLst>
      <p:ext uri="{BB962C8B-B14F-4D97-AF65-F5344CB8AC3E}">
        <p14:creationId xmlns:p14="http://schemas.microsoft.com/office/powerpoint/2010/main" val="326049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28252" y="685800"/>
            <a:ext cx="6858000" cy="533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The Attack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28252" y="1342104"/>
            <a:ext cx="6858000" cy="533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The Answer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28252" y="2684208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The Agreement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(Mk.12:32-34)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43000" y="2010696"/>
            <a:ext cx="6858000" cy="533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 The Application</a:t>
            </a:r>
          </a:p>
        </p:txBody>
      </p:sp>
    </p:spTree>
    <p:extLst>
      <p:ext uri="{BB962C8B-B14F-4D97-AF65-F5344CB8AC3E}">
        <p14:creationId xmlns:p14="http://schemas.microsoft.com/office/powerpoint/2010/main" val="922740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lawyer agrees with Jesus?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066800"/>
            <a:ext cx="8001000" cy="55626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35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‘Well!’  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You are right (32a)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35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‘You have spoken truth’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is more than all whole burnt offerings and sacrifices,</a:t>
            </a:r>
            <a:r>
              <a:rPr lang="en-US" sz="3400" dirty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32b-33</a:t>
            </a:r>
          </a:p>
          <a:p>
            <a:pPr lvl="2" indent="-346075">
              <a:spcBef>
                <a:spcPts val="0"/>
              </a:spcBef>
              <a:spcAft>
                <a:spcPts val="1200"/>
              </a:spcAft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Is.40:16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responds: </a:t>
            </a:r>
            <a:r>
              <a:rPr lang="en-US" sz="35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‘You are not far from kingdom of God’ 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(34)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91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28252" y="685800"/>
            <a:ext cx="6858000" cy="533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The Attack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28252" y="1342104"/>
            <a:ext cx="6858000" cy="533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The Answer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28252" y="3323304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The Assignment –</a:t>
            </a:r>
            <a:b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Love Triangle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43000" y="2010696"/>
            <a:ext cx="6858000" cy="533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 The Application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43000" y="2667000"/>
            <a:ext cx="6858000" cy="533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 The Agreement</a:t>
            </a:r>
          </a:p>
        </p:txBody>
      </p:sp>
    </p:spTree>
    <p:extLst>
      <p:ext uri="{BB962C8B-B14F-4D97-AF65-F5344CB8AC3E}">
        <p14:creationId xmlns:p14="http://schemas.microsoft.com/office/powerpoint/2010/main" val="674443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wner\AppData\Local\Microsoft\Windows\Temporary Internet Files\Content.IE5\R0V3TOVJ\1159px-UK_traffic_sign_P500_Basic_triangle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408" y="1066800"/>
            <a:ext cx="5134896" cy="453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3"/>
          <p:cNvSpPr/>
          <p:nvPr/>
        </p:nvSpPr>
        <p:spPr>
          <a:xfrm>
            <a:off x="381000" y="5181600"/>
            <a:ext cx="2743200" cy="14478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00548" y="5621592"/>
            <a:ext cx="18288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0066"/>
                </a:solidFill>
              </a:rPr>
              <a:t>Myself</a:t>
            </a:r>
            <a:endParaRPr lang="en-US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438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Love myself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90600"/>
            <a:ext cx="8001000" cy="54864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 command; an expectation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Forms basis of comparison for loving others – Ep.5:28-29</a:t>
            </a:r>
          </a:p>
          <a:p>
            <a:pPr marL="339725" indent="-3397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loves us, Ro.8:39;  15:30</a:t>
            </a:r>
          </a:p>
          <a:p>
            <a:pPr marL="339725" indent="-339725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 confuse self-love with self-indulgence, 2 Tim.3:2-4</a:t>
            </a:r>
          </a:p>
          <a:p>
            <a:pPr marL="0" indent="0" defTabSz="398463">
              <a:spcBef>
                <a:spcPts val="0"/>
              </a:spcBef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4784" y="4419600"/>
            <a:ext cx="6781800" cy="1447800"/>
          </a:xfrm>
          <a:prstGeom prst="rect">
            <a:avLst/>
          </a:prstGeom>
          <a:solidFill>
            <a:srgbClr val="003300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elevate Self to a god to be served is self-idolatry</a:t>
            </a:r>
          </a:p>
        </p:txBody>
      </p:sp>
    </p:spTree>
    <p:extLst>
      <p:ext uri="{BB962C8B-B14F-4D97-AF65-F5344CB8AC3E}">
        <p14:creationId xmlns:p14="http://schemas.microsoft.com/office/powerpoint/2010/main" val="247741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wner\AppData\Local\Microsoft\Windows\Temporary Internet Files\Content.IE5\R0V3TOVJ\1159px-UK_traffic_sign_P500_Basic_triangle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408" y="1066800"/>
            <a:ext cx="5134896" cy="453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3"/>
          <p:cNvSpPr/>
          <p:nvPr/>
        </p:nvSpPr>
        <p:spPr>
          <a:xfrm>
            <a:off x="381000" y="5181600"/>
            <a:ext cx="2743200" cy="14478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00548" y="5621592"/>
            <a:ext cx="18288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Myself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5943600" y="5029200"/>
            <a:ext cx="2743200" cy="14478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400800" y="5641689"/>
            <a:ext cx="1828800" cy="47231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0066"/>
                </a:solidFill>
              </a:rPr>
              <a:t>Neighbor</a:t>
            </a:r>
            <a:endParaRPr lang="en-US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332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Love myself </a:t>
            </a:r>
            <a:b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Love neighbor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90600"/>
            <a:ext cx="8001000" cy="54864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an emotion; a command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way we love God: love people.  1 Jn.4:20-21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loves our neighbors/brothers, Jn.3:16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quotes Lv.19:18</a:t>
            </a:r>
          </a:p>
          <a:p>
            <a:pPr marL="339725" indent="-3397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08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Leviticus 19:18</a:t>
            </a:r>
            <a:endParaRPr lang="en-US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838200"/>
            <a:ext cx="8001000" cy="5791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2-8 repeats, “I am the LORD…”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9-18, connects duties to neighbors</a:t>
            </a:r>
          </a:p>
          <a:p>
            <a:pPr lvl="1">
              <a:spcBef>
                <a:spcPts val="0"/>
              </a:spcBef>
              <a:spcAft>
                <a:spcPts val="1500"/>
              </a:spcAft>
              <a:buBlip>
                <a:blip r:embed="rId2"/>
              </a:buBlip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9-10, charity</a:t>
            </a:r>
          </a:p>
          <a:p>
            <a:pPr lvl="1">
              <a:spcBef>
                <a:spcPts val="0"/>
              </a:spcBef>
              <a:spcAft>
                <a:spcPts val="1500"/>
              </a:spcAft>
              <a:buBlip>
                <a:blip r:embed="rId2"/>
              </a:buBlip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11, property</a:t>
            </a:r>
          </a:p>
          <a:p>
            <a:pPr lvl="1">
              <a:spcBef>
                <a:spcPts val="0"/>
              </a:spcBef>
              <a:spcAft>
                <a:spcPts val="1500"/>
              </a:spcAft>
              <a:buBlip>
                <a:blip r:embed="rId2"/>
              </a:buBlip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12, lying</a:t>
            </a:r>
          </a:p>
          <a:p>
            <a:pPr lvl="1">
              <a:spcBef>
                <a:spcPts val="0"/>
              </a:spcBef>
              <a:spcAft>
                <a:spcPts val="1500"/>
              </a:spcAft>
              <a:buBlip>
                <a:blip r:embed="rId2"/>
              </a:buBlip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13-14, conduct</a:t>
            </a:r>
          </a:p>
          <a:p>
            <a:pPr lvl="1">
              <a:spcBef>
                <a:spcPts val="0"/>
              </a:spcBef>
              <a:spcAft>
                <a:spcPts val="1500"/>
              </a:spcAft>
              <a:buBlip>
                <a:blip r:embed="rId2"/>
              </a:buBlip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15, judgment</a:t>
            </a:r>
          </a:p>
          <a:p>
            <a:pPr lvl="1">
              <a:spcBef>
                <a:spcPts val="0"/>
              </a:spcBef>
              <a:spcAft>
                <a:spcPts val="1500"/>
              </a:spcAft>
              <a:buBlip>
                <a:blip r:embed="rId2"/>
              </a:buBlip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16, gossip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17, hatred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7400" y="2133600"/>
            <a:ext cx="2667000" cy="411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0988" lvl="1" indent="-280988" algn="ctr">
              <a:spcAft>
                <a:spcPts val="1200"/>
              </a:spcAft>
              <a:buBlip>
                <a:blip r:embed="rId2"/>
              </a:buBlip>
            </a:pPr>
            <a:r>
              <a:rPr lang="en-US" sz="3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18, no grudge, but…</a:t>
            </a:r>
            <a:br>
              <a:rPr lang="en-US" sz="3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</a:t>
            </a:r>
            <a:r>
              <a:rPr lang="en-US" sz="3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neighbor as yourself</a:t>
            </a:r>
            <a:endParaRPr lang="en-US" sz="28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800600" y="2148348"/>
            <a:ext cx="914400" cy="4038600"/>
          </a:xfrm>
          <a:prstGeom prst="chevron">
            <a:avLst>
              <a:gd name="adj" fmla="val 55530"/>
            </a:avLst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7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Romans 13:8-10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(1/2)</a:t>
            </a:r>
            <a:endParaRPr lang="en-US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838200"/>
            <a:ext cx="8001000" cy="57912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love pays debt to law</a:t>
            </a:r>
          </a:p>
          <a:p>
            <a:pPr marL="514350" indent="-514350"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8, 10: love fulfills law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 love sums up law</a:t>
            </a:r>
          </a:p>
          <a:p>
            <a:pPr marL="457200" lvl="1" indent="0">
              <a:spcBef>
                <a:spcPts val="0"/>
              </a:spcBef>
              <a:spcAft>
                <a:spcPts val="15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3452" y="2819400"/>
            <a:ext cx="7467600" cy="1752600"/>
          </a:xfrm>
          <a:prstGeom prst="rect">
            <a:avLst/>
          </a:prstGeom>
          <a:solidFill>
            <a:srgbClr val="00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rgbClr val="FFFF00"/>
                </a:solidFill>
              </a:rPr>
              <a:t>“There is no law against things done in love.  Therefore everything that is done in love is lawful.”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4724400"/>
            <a:ext cx="7467600" cy="1752600"/>
          </a:xfrm>
          <a:prstGeom prst="rect">
            <a:avLst/>
          </a:prstGeom>
          <a:solidFill>
            <a:srgbClr val="00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</a:rPr>
              <a:t>Where in Bible does love serve as grounds for nullifying a command?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1 Jn.5:3, what is the love of God??</a:t>
            </a:r>
          </a:p>
        </p:txBody>
      </p:sp>
    </p:spTree>
    <p:extLst>
      <p:ext uri="{BB962C8B-B14F-4D97-AF65-F5344CB8AC3E}">
        <p14:creationId xmlns:p14="http://schemas.microsoft.com/office/powerpoint/2010/main" val="270601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Shammai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Moses received 613 precepts on Sinai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365 according to days of the sun year (negative)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248 according to generations of men (positive)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 debated which was most important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Divided commands into greater and lesser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9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Romans 13:8-10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838200"/>
            <a:ext cx="8001000" cy="57912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love pays debt to law</a:t>
            </a:r>
          </a:p>
          <a:p>
            <a:pPr marL="514350" indent="-514350"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8, 10: love fulfills law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 love sums up law</a:t>
            </a:r>
          </a:p>
          <a:p>
            <a:pPr marL="457200" lvl="1" indent="0">
              <a:spcBef>
                <a:spcPts val="0"/>
              </a:spcBef>
              <a:spcAft>
                <a:spcPts val="15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3452" y="2819400"/>
            <a:ext cx="7467600" cy="1295400"/>
          </a:xfrm>
          <a:prstGeom prst="rect">
            <a:avLst/>
          </a:prstGeom>
          <a:solidFill>
            <a:srgbClr val="00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rgbClr val="FFFF00"/>
                </a:solidFill>
              </a:rPr>
              <a:t>“New morality” (situation ethics): “nothing is prescribed except love.”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4269660"/>
            <a:ext cx="7467600" cy="2133600"/>
          </a:xfrm>
          <a:prstGeom prst="rect">
            <a:avLst/>
          </a:prstGeom>
          <a:solidFill>
            <a:srgbClr val="00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>
                <a:solidFill>
                  <a:srgbClr val="FFFF99"/>
                </a:solidFill>
              </a:rPr>
              <a:t>NOT</a:t>
            </a:r>
            <a:r>
              <a:rPr lang="en-US" sz="3600" dirty="0">
                <a:solidFill>
                  <a:srgbClr val="FFFF99"/>
                </a:solidFill>
              </a:rPr>
              <a:t> ‘love is only commandment’ </a:t>
            </a:r>
            <a:r>
              <a:rPr lang="en-US" sz="3600" b="1" u="sng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r>
              <a:rPr lang="en-US" sz="3600" dirty="0">
                <a:solidFill>
                  <a:srgbClr val="FFFF99"/>
                </a:solidFill>
              </a:rPr>
              <a:t> ‘love is greatest commandment.’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Love needs law for direction.  </a:t>
            </a:r>
            <a:r>
              <a:rPr lang="en-US" sz="3600" u="sng" dirty="0">
                <a:solidFill>
                  <a:schemeClr val="bg1"/>
                </a:solidFill>
              </a:rPr>
              <a:t>2 Sm.13</a:t>
            </a:r>
          </a:p>
        </p:txBody>
      </p:sp>
    </p:spTree>
    <p:extLst>
      <p:ext uri="{BB962C8B-B14F-4D97-AF65-F5344CB8AC3E}">
        <p14:creationId xmlns:p14="http://schemas.microsoft.com/office/powerpoint/2010/main" val="399027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wner\AppData\Local\Microsoft\Windows\Temporary Internet Files\Content.IE5\R0V3TOVJ\1159px-UK_traffic_sign_P500_Basic_triangle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408" y="1066800"/>
            <a:ext cx="5134896" cy="453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3"/>
          <p:cNvSpPr/>
          <p:nvPr/>
        </p:nvSpPr>
        <p:spPr>
          <a:xfrm>
            <a:off x="381000" y="5181600"/>
            <a:ext cx="2743200" cy="14478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00548" y="5621592"/>
            <a:ext cx="18288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Myself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5943600" y="5031660"/>
            <a:ext cx="2743200" cy="14478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400800" y="5606844"/>
            <a:ext cx="1828800" cy="56677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Neighbor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3200400" y="17208"/>
            <a:ext cx="2743200" cy="14478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642852" y="351504"/>
            <a:ext cx="18288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0066"/>
                </a:solidFill>
              </a:rPr>
              <a:t>GOD</a:t>
            </a:r>
            <a:endParaRPr lang="en-US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271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Love myself </a:t>
            </a:r>
            <a:br>
              <a:rPr lang="en-US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Love others</a:t>
            </a:r>
            <a:br>
              <a:rPr lang="en-US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Love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295400"/>
            <a:ext cx="8001000" cy="51816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Quotes Dt.6:5 – ‘with all heart…’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 keep His commandments. 1 Jn.5:3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7: teach children to keep commands</a:t>
            </a:r>
          </a:p>
          <a:p>
            <a:pPr marL="633413" indent="-6334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bind His words to yourself (Josh.2:21)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 review them often.  2 Pt.1:12	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35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Love myself </a:t>
            </a:r>
            <a:br>
              <a:rPr lang="en-US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Love others</a:t>
            </a:r>
            <a:br>
              <a:rPr lang="en-US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Love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295400"/>
            <a:ext cx="8001000" cy="5410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view His commands as burdensome restrictions.  1 Jn.5:3</a:t>
            </a:r>
          </a:p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Jn.4:19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01992" y="2438400"/>
            <a:ext cx="6705600" cy="685800"/>
          </a:xfrm>
          <a:prstGeom prst="roundRect">
            <a:avLst/>
          </a:prstGeom>
          <a:solidFill>
            <a:srgbClr val="0033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Proverb: love feels no loads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18652" y="3352800"/>
            <a:ext cx="8077200" cy="19812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chemeClr val="bg1"/>
                </a:solidFill>
              </a:rPr>
              <a:t>‘Jacob served seven years for Rachel, </a:t>
            </a:r>
            <a:br>
              <a:rPr lang="en-US" sz="3500" dirty="0">
                <a:solidFill>
                  <a:schemeClr val="bg1"/>
                </a:solidFill>
              </a:rPr>
            </a:br>
            <a:r>
              <a:rPr lang="en-US" sz="3500" dirty="0">
                <a:solidFill>
                  <a:schemeClr val="bg1"/>
                </a:solidFill>
              </a:rPr>
              <a:t>and they seemed only a few days to him because of the love he had for her’</a:t>
            </a:r>
            <a:r>
              <a:rPr lang="en-US" sz="2400" dirty="0">
                <a:solidFill>
                  <a:schemeClr val="bg1"/>
                </a:solidFill>
              </a:rPr>
              <a:t>– Gn.29:20</a:t>
            </a:r>
            <a:endParaRPr lang="en-US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29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816" y="609600"/>
            <a:ext cx="8001000" cy="563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2563" marR="0" indent="-182563">
              <a:spcBef>
                <a:spcPts val="0"/>
              </a:spcBef>
              <a:spcAft>
                <a:spcPts val="900"/>
              </a:spcAft>
            </a:pPr>
            <a:r>
              <a:rPr lang="en-US" sz="3400" dirty="0">
                <a:solidFill>
                  <a:srgbClr val="FFFF99"/>
                </a:solidFill>
                <a:latin typeface="Calibri" panose="020F0502020204030204" pitchFamily="34" charset="0"/>
                <a:ea typeface="Times New Roman"/>
              </a:rPr>
              <a:t>The Bride eyes not her garment, but her dear Bridegroom’s face</a:t>
            </a:r>
          </a:p>
          <a:p>
            <a:pPr marL="182563" marR="0" indent="-182563">
              <a:spcBef>
                <a:spcPts val="0"/>
              </a:spcBef>
              <a:spcAft>
                <a:spcPts val="900"/>
              </a:spcAft>
            </a:pPr>
            <a:r>
              <a:rPr lang="en-US" sz="3400" dirty="0">
                <a:solidFill>
                  <a:srgbClr val="FFFF99"/>
                </a:solidFill>
                <a:latin typeface="Calibri" panose="020F0502020204030204" pitchFamily="34" charset="0"/>
                <a:ea typeface="Times New Roman"/>
              </a:rPr>
              <a:t>I will not gaze at glory, but on my King of grace.</a:t>
            </a:r>
          </a:p>
          <a:p>
            <a:pPr marL="182563" marR="0" indent="-182563">
              <a:spcBef>
                <a:spcPts val="0"/>
              </a:spcBef>
              <a:spcAft>
                <a:spcPts val="900"/>
              </a:spcAft>
            </a:pPr>
            <a:r>
              <a:rPr lang="en-US" sz="3400" dirty="0">
                <a:solidFill>
                  <a:srgbClr val="FFFF99"/>
                </a:solidFill>
                <a:latin typeface="Calibri" panose="020F0502020204030204" pitchFamily="34" charset="0"/>
                <a:ea typeface="Times New Roman"/>
              </a:rPr>
              <a:t>Not at the crown He giveth, but on His pierced hand,</a:t>
            </a:r>
          </a:p>
          <a:p>
            <a:pPr>
              <a:spcAft>
                <a:spcPts val="300"/>
              </a:spcAft>
            </a:pPr>
            <a:r>
              <a:rPr lang="en-US" sz="3400" dirty="0">
                <a:solidFill>
                  <a:srgbClr val="FFFF99"/>
                </a:solidFill>
                <a:latin typeface="Calibri" panose="020F0502020204030204" pitchFamily="34" charset="0"/>
                <a:ea typeface="Times New Roman"/>
              </a:rPr>
              <a:t>The Lamb is all the glory, of Immanuel’s land</a:t>
            </a:r>
            <a:r>
              <a:rPr lang="en-US" sz="3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US" sz="2800" i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The Sands Of Time</a:t>
            </a:r>
          </a:p>
        </p:txBody>
      </p:sp>
    </p:spTree>
    <p:extLst>
      <p:ext uri="{BB962C8B-B14F-4D97-AF65-F5344CB8AC3E}">
        <p14:creationId xmlns:p14="http://schemas.microsoft.com/office/powerpoint/2010/main" val="1434565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Pharisees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Used this question to ensnare Jesus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2400"/>
              </a:spcBef>
              <a:spcAft>
                <a:spcPts val="9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looked for guile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5296" y="1524000"/>
            <a:ext cx="7696200" cy="12954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sz="32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committed no sin, Nor was guile found in His mouth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–1 Pt.2:22 </a:t>
            </a:r>
          </a:p>
        </p:txBody>
      </p:sp>
    </p:spTree>
    <p:extLst>
      <p:ext uri="{BB962C8B-B14F-4D97-AF65-F5344CB8AC3E}">
        <p14:creationId xmlns:p14="http://schemas.microsoft.com/office/powerpoint/2010/main" val="172384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838200"/>
            <a:ext cx="6858000" cy="1295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Attack</a:t>
            </a:r>
            <a:b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(Mt.22:34-36; Mk.12:28)</a:t>
            </a:r>
          </a:p>
        </p:txBody>
      </p:sp>
    </p:spTree>
    <p:extLst>
      <p:ext uri="{BB962C8B-B14F-4D97-AF65-F5344CB8AC3E}">
        <p14:creationId xmlns:p14="http://schemas.microsoft.com/office/powerpoint/2010/main" val="1790581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Pharisees heard He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silenced Sadducees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066800"/>
            <a:ext cx="8001000" cy="54102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Mixed emotions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Glad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 routed enemies (Mk.12:28)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>
                <a:solidFill>
                  <a:prstClr val="black"/>
                </a:solidFill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Grieved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 won the victory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one day He defeated elders, chief priests, Pharisees, Herod-</a:t>
            </a: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ians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Sadducees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44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Pharisees met (Ps.2:2)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066800"/>
            <a:ext cx="8001000" cy="541020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Considered new plan of attack</a:t>
            </a:r>
          </a:p>
          <a:p>
            <a:pPr marL="339725" indent="-339725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Selected lawyer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(22:35) ;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scribe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(Mk.12:28) . . . to test Him (22:18)</a:t>
            </a:r>
          </a:p>
          <a:p>
            <a:pPr marL="339725" indent="-339725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Greatest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command in law (22:36);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command of all (12:28)</a:t>
            </a:r>
          </a:p>
          <a:p>
            <a:pPr marL="574675" lvl="1" indent="-338138">
              <a:spcBef>
                <a:spcPts val="0"/>
              </a:spcBef>
              <a:spcAft>
                <a:spcPts val="900"/>
              </a:spcAft>
            </a:pPr>
            <a:r>
              <a:rPr lang="en-US" sz="33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Rabbis: many are secondary com-</a:t>
            </a:r>
            <a:r>
              <a:rPr lang="en-US" sz="33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mands</a:t>
            </a:r>
            <a:r>
              <a:rPr lang="en-US" sz="33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 others are of first importance</a:t>
            </a:r>
          </a:p>
          <a:p>
            <a:pPr marL="574675" lvl="1" indent="-338138">
              <a:spcBef>
                <a:spcPts val="0"/>
              </a:spcBef>
              <a:spcAft>
                <a:spcPts val="900"/>
              </a:spcAft>
            </a:pPr>
            <a:r>
              <a:rPr lang="en-US" sz="33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Commands of rabbis are more </a:t>
            </a:r>
            <a:r>
              <a:rPr lang="en-US" sz="33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impor-tant</a:t>
            </a:r>
            <a:r>
              <a:rPr lang="en-US" sz="33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than commands of Law</a:t>
            </a:r>
          </a:p>
          <a:p>
            <a:pPr marL="974725" lvl="2" indent="-338138">
              <a:spcBef>
                <a:spcPts val="0"/>
              </a:spcBef>
              <a:spcAft>
                <a:spcPts val="900"/>
              </a:spcAft>
            </a:pPr>
            <a:r>
              <a:rPr lang="en-US" sz="33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Contrast Ja.2:10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7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685800"/>
            <a:ext cx="6858000" cy="533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The Attack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43000" y="13716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AutoNum type="romanUcPeriod" startAt="2"/>
            </a:pP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Answer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(Mt.22:37-39; Mk.12:29-31)</a:t>
            </a:r>
          </a:p>
        </p:txBody>
      </p:sp>
    </p:spTree>
    <p:extLst>
      <p:ext uri="{BB962C8B-B14F-4D97-AF65-F5344CB8AC3E}">
        <p14:creationId xmlns:p14="http://schemas.microsoft.com/office/powerpoint/2010/main" val="626612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‘The first’ . . . Quotes Deut.6:5</a:t>
            </a:r>
            <a:endParaRPr lang="en-US" sz="60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90600"/>
            <a:ext cx="8001000" cy="556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precedes all others (</a:t>
            </a:r>
            <a:r>
              <a:rPr lang="en-US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rank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900"/>
              </a:spcAft>
              <a:buBlip>
                <a:blip r:embed="rId2"/>
              </a:buBlip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Mk.12:28-29, 31, 33</a:t>
            </a:r>
          </a:p>
          <a:p>
            <a:pPr>
              <a:spcBef>
                <a:spcPts val="0"/>
              </a:spcBef>
              <a:spcAft>
                <a:spcPts val="900"/>
              </a:spcAft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embraces all others</a:t>
            </a:r>
          </a:p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36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‘The second’ . . . Quotes Lv.19:18</a:t>
            </a:r>
          </a:p>
          <a:p>
            <a:pPr>
              <a:spcBef>
                <a:spcPts val="0"/>
              </a:spcBef>
              <a:spcAft>
                <a:spcPts val="900"/>
              </a:spcAft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Answer is wider than the question – completes the answer</a:t>
            </a:r>
          </a:p>
          <a:p>
            <a:pPr>
              <a:spcBef>
                <a:spcPts val="0"/>
              </a:spcBef>
              <a:spcAft>
                <a:spcPts val="900"/>
              </a:spcAft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cannot be separated</a:t>
            </a:r>
          </a:p>
          <a:p>
            <a:pPr>
              <a:spcBef>
                <a:spcPts val="0"/>
              </a:spcBef>
              <a:spcAft>
                <a:spcPts val="900"/>
              </a:spcAft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Humanism puts second one first</a:t>
            </a:r>
            <a:endParaRPr lang="en-US" sz="2400" dirty="0">
              <a:solidFill>
                <a:srgbClr val="000066"/>
              </a:solidFill>
              <a:latin typeface="Times New Roman"/>
              <a:ea typeface="Verdana" panose="020B0604030504040204" pitchFamily="34" charset="0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2400" dirty="0">
              <a:latin typeface="Times New Roman"/>
              <a:ea typeface="Verdana" panose="020B0604030504040204" pitchFamily="34" charset="0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04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28252" y="685800"/>
            <a:ext cx="6858000" cy="533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The Attack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28252" y="2027904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The Application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(Mt.22:40; Mk.12:31b)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28252" y="1342104"/>
            <a:ext cx="6858000" cy="533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The Answer</a:t>
            </a:r>
          </a:p>
        </p:txBody>
      </p:sp>
    </p:spTree>
    <p:extLst>
      <p:ext uri="{BB962C8B-B14F-4D97-AF65-F5344CB8AC3E}">
        <p14:creationId xmlns:p14="http://schemas.microsoft.com/office/powerpoint/2010/main" val="3259082083"/>
      </p:ext>
    </p:extLst>
  </p:cSld>
  <p:clrMapOvr>
    <a:masterClrMapping/>
  </p:clrMapOvr>
</p:sld>
</file>

<file path=ppt/theme/theme1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1762</TotalTime>
  <Words>781</Words>
  <Application>Microsoft Office PowerPoint</Application>
  <PresentationFormat>On-screen Show (4:3)</PresentationFormat>
  <Paragraphs>179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Times New Roman</vt:lpstr>
      <vt:lpstr>Verdana</vt:lpstr>
      <vt:lpstr>Wingdings</vt:lpstr>
      <vt:lpstr>4_Default Design</vt:lpstr>
      <vt:lpstr>Office Theme</vt:lpstr>
      <vt:lpstr>PowerPoint Presentation</vt:lpstr>
      <vt:lpstr>Shammai</vt:lpstr>
      <vt:lpstr>Pharisees</vt:lpstr>
      <vt:lpstr>PowerPoint Presentation</vt:lpstr>
      <vt:lpstr>Pharisees heard He silenced Sadducees</vt:lpstr>
      <vt:lpstr>Pharisees met (Ps.2:2)</vt:lpstr>
      <vt:lpstr>PowerPoint Presentation</vt:lpstr>
      <vt:lpstr>‘The first’ . . . Quotes Deut.6:5</vt:lpstr>
      <vt:lpstr>PowerPoint Presentation</vt:lpstr>
      <vt:lpstr>All Law / Prophets hang on these commandments, 22:40</vt:lpstr>
      <vt:lpstr>PowerPoint Presentation</vt:lpstr>
      <vt:lpstr>A lawyer agrees with Jesus?</vt:lpstr>
      <vt:lpstr>PowerPoint Presentation</vt:lpstr>
      <vt:lpstr>PowerPoint Presentation</vt:lpstr>
      <vt:lpstr>1. Love myself</vt:lpstr>
      <vt:lpstr>PowerPoint Presentation</vt:lpstr>
      <vt:lpstr>1. Love myself  2. Love neighbor</vt:lpstr>
      <vt:lpstr>Leviticus 19:18</vt:lpstr>
      <vt:lpstr>Romans 13:8-10 (1/2)</vt:lpstr>
      <vt:lpstr>Romans 13:8-10 (2/2)</vt:lpstr>
      <vt:lpstr>PowerPoint Presentation</vt:lpstr>
      <vt:lpstr>1. Love myself  2. Love others 3. Love God</vt:lpstr>
      <vt:lpstr>1. Love myself  2. Love others 3. Love God</vt:lpstr>
      <vt:lpstr>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That Changed Lives</dc:title>
  <dc:creator>Owner</dc:creator>
  <cp:lastModifiedBy>tchtcj@gmail.com</cp:lastModifiedBy>
  <cp:revision>228</cp:revision>
  <dcterms:created xsi:type="dcterms:W3CDTF">2015-11-27T18:49:23Z</dcterms:created>
  <dcterms:modified xsi:type="dcterms:W3CDTF">2016-05-08T22:22:52Z</dcterms:modified>
</cp:coreProperties>
</file>