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80" r:id="rId2"/>
  </p:sldMasterIdLst>
  <p:sldIdLst>
    <p:sldId id="256" r:id="rId3"/>
    <p:sldId id="337" r:id="rId4"/>
    <p:sldId id="289" r:id="rId5"/>
    <p:sldId id="336" r:id="rId6"/>
    <p:sldId id="346" r:id="rId7"/>
    <p:sldId id="325" r:id="rId8"/>
    <p:sldId id="343" r:id="rId9"/>
    <p:sldId id="347" r:id="rId10"/>
    <p:sldId id="348" r:id="rId11"/>
    <p:sldId id="349" r:id="rId12"/>
    <p:sldId id="350" r:id="rId13"/>
    <p:sldId id="351" r:id="rId14"/>
    <p:sldId id="352" r:id="rId15"/>
    <p:sldId id="345" r:id="rId16"/>
    <p:sldId id="353" r:id="rId17"/>
    <p:sldId id="35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99"/>
    <a:srgbClr val="000066"/>
    <a:srgbClr val="FFFFCC"/>
    <a:srgbClr val="DDDDDD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69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07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75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999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753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03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02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729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813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10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870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32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21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69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47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129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5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3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5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1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pPr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Revelation 2:4</a:t>
            </a:r>
          </a:p>
        </p:txBody>
      </p:sp>
      <p:sp>
        <p:nvSpPr>
          <p:cNvPr id="4" name="Bevel 3"/>
          <p:cNvSpPr/>
          <p:nvPr/>
        </p:nvSpPr>
        <p:spPr>
          <a:xfrm>
            <a:off x="906828" y="1752600"/>
            <a:ext cx="7308024" cy="1728216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200" dirty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Evidences of Leaving Our First Love</a:t>
            </a:r>
          </a:p>
        </p:txBody>
      </p:sp>
    </p:spTree>
    <p:extLst>
      <p:ext uri="{BB962C8B-B14F-4D97-AF65-F5344CB8AC3E}">
        <p14:creationId xmlns:p14="http://schemas.microsoft.com/office/powerpoint/2010/main" val="131690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2513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Symptoms of leaving our first love </a:t>
            </a:r>
            <a:r>
              <a:rPr lang="en-U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(2/2)</a:t>
            </a:r>
            <a:endParaRPr lang="en-US" sz="36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830832"/>
            <a:ext cx="8001000" cy="582806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  <a:tabLst>
                <a:tab pos="176213" algn="l"/>
              </a:tabLst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8.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Cannot forgive others. 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Co.2:10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  <a:tabLst>
                <a:tab pos="176213" algn="l"/>
              </a:tabLst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9.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 not give cheerfully.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2 Co.9:7</a:t>
            </a:r>
          </a:p>
          <a:p>
            <a:pPr marL="515938" indent="-515938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10.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Value world’s approval. 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Ga.1:10</a:t>
            </a:r>
          </a:p>
          <a:p>
            <a:pPr marL="515938" indent="-515938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11.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Excuse bad behavior, ill temper, inconsiderate words. 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 Tim.4:10</a:t>
            </a:r>
          </a:p>
          <a:p>
            <a:pPr marL="515938" indent="-515938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12.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Comfortable in sinful situations.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Pt.4</a:t>
            </a:r>
          </a:p>
          <a:p>
            <a:pPr marL="515938" indent="-515938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13.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View commands of Christ as burdens, not blessings. 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Jn.5:3;  Ac.24</a:t>
            </a:r>
          </a:p>
          <a:p>
            <a:pPr marL="515938" indent="-515938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14.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Grow negative.   (Worship…preacher… elders…members…)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endParaRPr lang="en-US" sz="35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0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Ephesus Did Many Things Right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25146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 Ephesus Can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Mend Their Ways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143000" y="16002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Ephesus Did Main Thing Wrong</a:t>
            </a:r>
          </a:p>
        </p:txBody>
      </p:sp>
    </p:spTree>
    <p:extLst>
      <p:ext uri="{BB962C8B-B14F-4D97-AF65-F5344CB8AC3E}">
        <p14:creationId xmlns:p14="http://schemas.microsoft.com/office/powerpoint/2010/main" val="252259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609600"/>
            <a:ext cx="8001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Rekindle the flame (5) . . 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</a:t>
            </a:r>
          </a:p>
          <a:p>
            <a:pPr marL="514350" indent="-514350">
              <a:spcAft>
                <a:spcPts val="1200"/>
              </a:spcAft>
              <a:buAutoNum type="arabicPeriod"/>
            </a:pPr>
            <a:endParaRPr lang="en-US" sz="32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1200"/>
              </a:spcAft>
              <a:buAutoNum type="arabicPeriod"/>
            </a:pPr>
            <a:endParaRPr lang="en-US" sz="32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1200"/>
              </a:spcAft>
              <a:buAutoNum type="arabicPeriod"/>
            </a:pPr>
            <a:endParaRPr lang="en-US" sz="32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1200"/>
              </a:spcAft>
              <a:buAutoNum type="arabicPeriod"/>
            </a:pPr>
            <a:endParaRPr lang="en-US" sz="32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14350" indent="-514350">
              <a:spcAft>
                <a:spcPts val="1200"/>
              </a:spcAft>
              <a:buAutoNum type="arabicPeriod"/>
            </a:pPr>
            <a:endParaRPr lang="en-US" sz="3200" dirty="0">
              <a:solidFill>
                <a:srgbClr val="00B0F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973138" lvl="1" indent="-5159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Timothy modeled love,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Tim.4:12</a:t>
            </a:r>
          </a:p>
          <a:p>
            <a:pPr marL="973138" lvl="1" indent="-515938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Remember!  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Lk.15:17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961104" y="1905000"/>
            <a:ext cx="7239000" cy="147002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‘</a:t>
            </a:r>
            <a:r>
              <a:rPr lang="en-US" sz="3200" i="1" dirty="0">
                <a:solidFill>
                  <a:schemeClr val="tx1"/>
                </a:solidFill>
              </a:rPr>
              <a:t>Therefore I also, after I heard of your faith in the Lord Jesus and your </a:t>
            </a:r>
            <a:r>
              <a:rPr lang="en-US" sz="3200" b="1" i="1" dirty="0">
                <a:solidFill>
                  <a:schemeClr val="tx1"/>
                </a:solidFill>
              </a:rPr>
              <a:t>love</a:t>
            </a:r>
            <a:br>
              <a:rPr lang="en-US" sz="3200" b="1" i="1" dirty="0">
                <a:solidFill>
                  <a:schemeClr val="tx1"/>
                </a:solidFill>
              </a:rPr>
            </a:br>
            <a:r>
              <a:rPr lang="en-US" sz="3200" i="1" dirty="0">
                <a:solidFill>
                  <a:schemeClr val="tx1"/>
                </a:solidFill>
              </a:rPr>
              <a:t>for all the saints</a:t>
            </a:r>
            <a:r>
              <a:rPr lang="en-US" sz="3200" dirty="0">
                <a:solidFill>
                  <a:schemeClr val="tx1"/>
                </a:solidFill>
              </a:rPr>
              <a:t>…’ </a:t>
            </a:r>
            <a:r>
              <a:rPr lang="en-US" sz="2800" dirty="0">
                <a:solidFill>
                  <a:schemeClr val="tx1"/>
                </a:solidFill>
              </a:rPr>
              <a:t>– Ep.1:15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8644" y="3559175"/>
            <a:ext cx="7239000" cy="147002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tx1"/>
                </a:solidFill>
              </a:rPr>
              <a:t>‘</a:t>
            </a:r>
            <a:r>
              <a:rPr lang="en-US" sz="3200" i="1" dirty="0">
                <a:solidFill>
                  <a:schemeClr val="tx1"/>
                </a:solidFill>
              </a:rPr>
              <a:t>grace be w. all those who </a:t>
            </a:r>
            <a:r>
              <a:rPr lang="en-US" sz="3200" b="1" i="1" dirty="0">
                <a:solidFill>
                  <a:schemeClr val="tx1"/>
                </a:solidFill>
              </a:rPr>
              <a:t>love</a:t>
            </a:r>
            <a:r>
              <a:rPr lang="en-US" sz="3200" i="1" dirty="0">
                <a:solidFill>
                  <a:schemeClr val="tx1"/>
                </a:solidFill>
              </a:rPr>
              <a:t> our Lord Jesus Christ in sincerity. Amen’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–Ep.6:24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240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609600"/>
            <a:ext cx="8001000" cy="563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Rekindle the flame (5) . . 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sz="32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</a:t>
            </a:r>
            <a:r>
              <a:rPr lang="en-US" sz="3200" dirty="0">
                <a:solidFill>
                  <a:schemeClr val="accent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(Ep.1:15; 6:24; 1 Tim.4:12)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Receive</a:t>
            </a:r>
            <a:r>
              <a:rPr lang="en-US" sz="3200" dirty="0">
                <a:solidFill>
                  <a:schemeClr val="accent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(truth) – believe it!</a:t>
            </a:r>
          </a:p>
          <a:p>
            <a:pPr marL="914400" lvl="1" indent="-457200" defTabSz="5746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They have already left first love</a:t>
            </a:r>
          </a:p>
          <a:p>
            <a:pPr marL="914400" lvl="1" indent="-457200" defTabSz="5746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They have already fallen</a:t>
            </a:r>
          </a:p>
          <a:p>
            <a:pPr marL="1371600" lvl="2" indent="-457200" defTabSz="5746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James 4:8</a:t>
            </a:r>
          </a:p>
          <a:p>
            <a:pPr marL="1371600" lvl="2" indent="-457200" defTabSz="574675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Restore the passion</a:t>
            </a:r>
          </a:p>
          <a:p>
            <a:pPr>
              <a:spcAft>
                <a:spcPts val="120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691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609600"/>
            <a:ext cx="8001000" cy="563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Rekindle the flame (5) . . 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sz="32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 (Ep.1:15; 6:24; 1 Tim.4:12)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en-US" sz="32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Receive (truth)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Repent</a:t>
            </a:r>
            <a:r>
              <a:rPr lang="en-US" sz="3200" dirty="0">
                <a:solidFill>
                  <a:schemeClr val="accent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Lk.15:18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Cannot blame others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Take personal responsibility</a:t>
            </a:r>
            <a:endParaRPr lang="en-US" sz="32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6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609600"/>
            <a:ext cx="8001000" cy="563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Rekindle the flame (5) . . 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sz="32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 (Ep.1:15; 6:24; 1 Tim.4:12)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en-US" sz="32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Receive (truth)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</a:t>
            </a:r>
            <a:r>
              <a:rPr lang="en-US" sz="32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Repent – Lk.15:18</a:t>
            </a:r>
          </a:p>
          <a:p>
            <a:pPr marL="398463" indent="-398463">
              <a:spcAft>
                <a:spcPts val="1200"/>
              </a:spcAft>
            </a:pPr>
            <a:r>
              <a:rPr lang="en-US" sz="24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 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Repeat</a:t>
            </a:r>
            <a:r>
              <a:rPr lang="en-US" sz="3200" dirty="0">
                <a:solidFill>
                  <a:schemeClr val="accent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(do) first works – Lk.15:20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You once eagerly studied Bible every day, prayed, talked . . .</a:t>
            </a:r>
          </a:p>
          <a:p>
            <a:pPr defTabSz="796925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87713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7816" y="609600"/>
            <a:ext cx="8001000" cy="563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Rekindle the flame (5) . . .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sz="32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 (Ep.1:15; 6:24; 1 Tim.4:12)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en-US" sz="32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Receive (truth)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</a:t>
            </a:r>
            <a:r>
              <a:rPr lang="en-US" sz="32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Repent – Lk.15:18</a:t>
            </a:r>
          </a:p>
          <a:p>
            <a:pPr marL="398463" indent="-398463">
              <a:spcAft>
                <a:spcPts val="1200"/>
              </a:spcAft>
            </a:pPr>
            <a:r>
              <a:rPr lang="en-US" sz="24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 </a:t>
            </a:r>
            <a:r>
              <a:rPr lang="en-US" sz="3200" dirty="0">
                <a:solidFill>
                  <a:srgbClr val="DDDDDD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Repeat (do) first works – Lk.15:20</a:t>
            </a:r>
          </a:p>
          <a:p>
            <a:pPr defTabSz="339725">
              <a:spcAft>
                <a:spcPts val="600"/>
              </a:spcAft>
            </a:pPr>
            <a:r>
              <a:rPr lang="en-US" sz="2400" dirty="0">
                <a:solidFill>
                  <a:srgbClr val="FFFF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5. 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Realize</a:t>
            </a:r>
            <a:r>
              <a:rPr lang="en-US" sz="3200" dirty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– </a:t>
            </a: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 is coming…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06105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8994"/>
            <a:ext cx="7772400" cy="931606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Knows our condition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Cares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all He can to improve it</a:t>
            </a:r>
          </a:p>
          <a:p>
            <a:pPr marL="514350" indent="-514350">
              <a:spcBef>
                <a:spcPts val="0"/>
              </a:spcBef>
              <a:spcAft>
                <a:spcPts val="1500"/>
              </a:spcAft>
              <a:buAutoNum type="arabicPeriod"/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judge our response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44444" y="3962400"/>
            <a:ext cx="5867400" cy="990600"/>
          </a:xfrm>
          <a:prstGeom prst="roundRect">
            <a:avLst/>
          </a:prstGeom>
          <a:solidFill>
            <a:schemeClr val="bg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000066"/>
                </a:solidFill>
              </a:rPr>
              <a:t>“I know…” </a:t>
            </a:r>
            <a:r>
              <a:rPr lang="en-US" sz="3200" dirty="0">
                <a:solidFill>
                  <a:schemeClr val="tx1"/>
                </a:solidFill>
              </a:rPr>
              <a:t>– Revelation 2:2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3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13716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Ephesus Did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Things Right</a:t>
            </a:r>
          </a:p>
        </p:txBody>
      </p:sp>
      <p:sp>
        <p:nvSpPr>
          <p:cNvPr id="2" name="Rectangle 1"/>
          <p:cNvSpPr/>
          <p:nvPr/>
        </p:nvSpPr>
        <p:spPr>
          <a:xfrm>
            <a:off x="2406444" y="685800"/>
            <a:ext cx="4343400" cy="533400"/>
          </a:xfrm>
          <a:prstGeom prst="rect">
            <a:avLst/>
          </a:prstGeom>
          <a:solidFill>
            <a:srgbClr val="000066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Good news first</a:t>
            </a:r>
          </a:p>
        </p:txBody>
      </p:sp>
    </p:spTree>
    <p:extLst>
      <p:ext uri="{BB962C8B-B14F-4D97-AF65-F5344CB8AC3E}">
        <p14:creationId xmlns:p14="http://schemas.microsoft.com/office/powerpoint/2010/main" val="179058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commends their . . 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Works, 2.  Rv.14:13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Labor, 2.  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Steadfast endurance, 2.  Patience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Intolerance, 2.    Rv.2:14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Testing, 2.  Rv.2:10; 3:10; 1 Th.5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Perseverance, 3.  Rv.1:9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Patience (have endured,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NASB</a:t>
            </a: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3.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growing weary, 3.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Hatred, 3.  Intolerant of error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5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reality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matter how hard they worked,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accurately they taught,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zealously they fought error,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much they hated sin,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carefully they disciplined,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courageously they stood for truth . . .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excellent qualities could not replace love.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31488" y="5486400"/>
            <a:ext cx="6705600" cy="914400"/>
          </a:xfrm>
          <a:prstGeom prst="roundRect">
            <a:avLst/>
          </a:prstGeom>
          <a:solidFill>
            <a:srgbClr val="FFFFCC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chemeClr val="tx1"/>
                </a:solidFill>
              </a:rPr>
              <a:t>Revelation 2:4 = 1 Corinthians 3:1-3</a:t>
            </a:r>
          </a:p>
        </p:txBody>
      </p:sp>
    </p:spTree>
    <p:extLst>
      <p:ext uri="{BB962C8B-B14F-4D97-AF65-F5344CB8AC3E}">
        <p14:creationId xmlns:p14="http://schemas.microsoft.com/office/powerpoint/2010/main" val="136779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762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Ephesus Did Many Things Right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16764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 Ephesus Did</a:t>
            </a:r>
            <a:b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Thing Wrong </a:t>
            </a:r>
          </a:p>
        </p:txBody>
      </p:sp>
      <p:sp>
        <p:nvSpPr>
          <p:cNvPr id="5" name="Rectangle 4"/>
          <p:cNvSpPr/>
          <p:nvPr/>
        </p:nvSpPr>
        <p:spPr>
          <a:xfrm>
            <a:off x="2406444" y="2971800"/>
            <a:ext cx="4343400" cy="533400"/>
          </a:xfrm>
          <a:prstGeom prst="rect">
            <a:avLst/>
          </a:prstGeom>
          <a:solidFill>
            <a:srgbClr val="000066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Bad news last</a:t>
            </a:r>
          </a:p>
        </p:txBody>
      </p:sp>
    </p:spTree>
    <p:extLst>
      <p:ext uri="{BB962C8B-B14F-4D97-AF65-F5344CB8AC3E}">
        <p14:creationId xmlns:p14="http://schemas.microsoft.com/office/powerpoint/2010/main" val="626612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2513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Indictment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801336"/>
            <a:ext cx="8001000" cy="582806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</a:pP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Nevertheless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 (‘But…’)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</a:pP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 have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(present tense). 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</a:pP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This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(supplied); singular.   Ja.2:10-11.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</a:pP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Against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  Shocked?   Worst problem?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</a:pP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You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  [Rv.6:16]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</a:pP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You have left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(deliberate – choice).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</a:pP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First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 Not ‘no’ love.  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</a:pPr>
            <a:r>
              <a:rPr lang="en-US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Love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  What love?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</a:pP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257800" y="4648200"/>
            <a:ext cx="1752600" cy="1371600"/>
          </a:xfrm>
          <a:prstGeom prst="rect">
            <a:avLst/>
          </a:prstGeom>
          <a:solidFill>
            <a:schemeClr val="tx1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“</a:t>
            </a:r>
            <a:r>
              <a:rPr lang="en-US" sz="3400" u="sng" dirty="0"/>
              <a:t>First</a:t>
            </a:r>
            <a:r>
              <a:rPr lang="en-US" sz="3400" dirty="0"/>
              <a:t>”</a:t>
            </a:r>
          </a:p>
          <a:p>
            <a:pPr algn="ctr"/>
            <a:r>
              <a:rPr lang="en-US" sz="2800" b="1" baseline="30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1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Period </a:t>
            </a:r>
          </a:p>
          <a:p>
            <a:pPr algn="ctr"/>
            <a:r>
              <a:rPr lang="en-US" sz="2800" b="1" baseline="30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Priority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7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2513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What love?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801336"/>
            <a:ext cx="8001000" cy="5828064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AutoNum type="arabicPeriod"/>
            </a:pP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Love for Lord when they first became Christians. 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Je.2:2, 32; Ac.19:18-19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AutoNum type="arabicPeriod"/>
            </a:pP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Love for brethren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(1 Jn.4:20-21).  Gn.31:2, 5.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AutoNum type="arabicPeriod"/>
            </a:pP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Lost. 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Lk.15:24.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</a:pP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48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72513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Symptoms of leaving our first love </a:t>
            </a:r>
            <a:r>
              <a:rPr lang="en-US" sz="2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(1/2)</a:t>
            </a:r>
            <a:endParaRPr lang="en-US" sz="36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830832"/>
            <a:ext cx="8001000" cy="5828064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Enjoy other people / things above Lord.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2.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 not joyfully volunteer for work as before. 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Mal.1:8-10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3.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 not treat others as self, Lord.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Mt.7:12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4.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Think more about work, money, recreation than Lord.   </a:t>
            </a: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Mt.26:14-16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5.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No longer cherish Bible study / prayer.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6.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Don’t mention gospel; fear rejection.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r>
              <a:rPr lang="en-US" sz="2400" b="1" dirty="0">
                <a:solidFill>
                  <a:srgbClr val="8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7. 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Defend actions that hinder others.  </a:t>
            </a:r>
            <a:br>
              <a:rPr lang="en-US" dirty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Co.8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  <a:buNone/>
            </a:pP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000066"/>
              </a:buClr>
            </a:pPr>
            <a:endParaRPr lang="en-US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1200"/>
              </a:spcAft>
              <a:buClr>
                <a:srgbClr val="000066"/>
              </a:buClr>
            </a:pPr>
            <a:endParaRPr lang="en-US" sz="3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9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1834</TotalTime>
  <Words>579</Words>
  <Application>Microsoft Office PowerPoint</Application>
  <PresentationFormat>On-screen Show (4:3)</PresentationFormat>
  <Paragraphs>122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Courier New</vt:lpstr>
      <vt:lpstr>Verdana</vt:lpstr>
      <vt:lpstr>Wingdings</vt:lpstr>
      <vt:lpstr>4_Default Design</vt:lpstr>
      <vt:lpstr>Office Theme</vt:lpstr>
      <vt:lpstr>PowerPoint Presentation</vt:lpstr>
      <vt:lpstr>Jesus</vt:lpstr>
      <vt:lpstr>PowerPoint Presentation</vt:lpstr>
      <vt:lpstr>Jesus commends their . . .</vt:lpstr>
      <vt:lpstr>The reality</vt:lpstr>
      <vt:lpstr>PowerPoint Presentation</vt:lpstr>
      <vt:lpstr>Indictment</vt:lpstr>
      <vt:lpstr>What love?</vt:lpstr>
      <vt:lpstr>Symptoms of leaving our first love (1/2)</vt:lpstr>
      <vt:lpstr>Symptoms of leaving our first love (2/2)</vt:lpstr>
      <vt:lpstr>PowerPoint Presentation</vt:lpstr>
      <vt:lpstr>                </vt:lpstr>
      <vt:lpstr>                </vt:lpstr>
      <vt:lpstr>                </vt:lpstr>
      <vt:lpstr>                </vt:lpstr>
      <vt:lpstr>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tchtcj@gmail.com</cp:lastModifiedBy>
  <cp:revision>235</cp:revision>
  <dcterms:created xsi:type="dcterms:W3CDTF">2015-11-27T18:49:23Z</dcterms:created>
  <dcterms:modified xsi:type="dcterms:W3CDTF">2016-05-23T16:06:21Z</dcterms:modified>
</cp:coreProperties>
</file>